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4" r:id="rId2"/>
    <p:sldId id="258" r:id="rId3"/>
    <p:sldId id="259" r:id="rId4"/>
    <p:sldId id="260" r:id="rId5"/>
    <p:sldId id="261" r:id="rId6"/>
    <p:sldId id="288" r:id="rId7"/>
    <p:sldId id="262" r:id="rId8"/>
    <p:sldId id="275" r:id="rId9"/>
    <p:sldId id="276" r:id="rId10"/>
    <p:sldId id="277" r:id="rId11"/>
    <p:sldId id="278" r:id="rId12"/>
    <p:sldId id="281" r:id="rId13"/>
    <p:sldId id="282" r:id="rId14"/>
    <p:sldId id="283" r:id="rId15"/>
    <p:sldId id="284" r:id="rId16"/>
    <p:sldId id="285" r:id="rId17"/>
    <p:sldId id="286" r:id="rId18"/>
    <p:sldId id="287" r:id="rId19"/>
    <p:sldId id="263" r:id="rId20"/>
    <p:sldId id="264" r:id="rId21"/>
    <p:sldId id="265" r:id="rId22"/>
    <p:sldId id="266" r:id="rId23"/>
    <p:sldId id="267" r:id="rId24"/>
    <p:sldId id="268" r:id="rId25"/>
    <p:sldId id="269" r:id="rId26"/>
    <p:sldId id="270" r:id="rId27"/>
    <p:sldId id="271" r:id="rId28"/>
    <p:sldId id="272" r:id="rId29"/>
    <p:sldId id="273" r:id="rId30"/>
    <p:sldId id="290"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B2C9C-F6FB-4B06-BB7F-1882FD0F6CEB}" type="datetimeFigureOut">
              <a:rPr lang="en-US" smtClean="0"/>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01058E-4256-4B74-BD35-971D31164646}" type="slidenum">
              <a:rPr lang="en-US" smtClean="0"/>
              <a:t>‹#›</a:t>
            </a:fld>
            <a:endParaRPr lang="en-US"/>
          </a:p>
        </p:txBody>
      </p:sp>
    </p:spTree>
    <p:extLst>
      <p:ext uri="{BB962C8B-B14F-4D97-AF65-F5344CB8AC3E}">
        <p14:creationId xmlns:p14="http://schemas.microsoft.com/office/powerpoint/2010/main" val="101426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108" charset="0"/>
                <a:ea typeface="ＭＳ Ｐゴシック" pitchFamily="-108" charset="-128"/>
              </a:defRPr>
            </a:lvl1pPr>
            <a:lvl2pPr marL="36152138" indent="-35715575">
              <a:defRPr>
                <a:solidFill>
                  <a:schemeClr val="tx1"/>
                </a:solidFill>
                <a:latin typeface="Tahoma" pitchFamily="-108" charset="0"/>
                <a:ea typeface="ＭＳ Ｐゴシック" pitchFamily="-108" charset="-128"/>
              </a:defRPr>
            </a:lvl2pPr>
            <a:lvl3pPr marL="1089025" indent="-217488">
              <a:defRPr>
                <a:solidFill>
                  <a:schemeClr val="tx1"/>
                </a:solidFill>
                <a:latin typeface="Tahoma" pitchFamily="-108" charset="0"/>
                <a:ea typeface="ＭＳ Ｐゴシック" pitchFamily="-108" charset="-128"/>
              </a:defRPr>
            </a:lvl3pPr>
            <a:lvl4pPr marL="1524000" indent="-217488">
              <a:defRPr>
                <a:solidFill>
                  <a:schemeClr val="tx1"/>
                </a:solidFill>
                <a:latin typeface="Tahoma" pitchFamily="-108" charset="0"/>
                <a:ea typeface="ＭＳ Ｐゴシック" pitchFamily="-108" charset="-128"/>
              </a:defRPr>
            </a:lvl4pPr>
            <a:lvl5pPr marL="1960563" indent="-217488">
              <a:defRPr>
                <a:solidFill>
                  <a:schemeClr val="tx1"/>
                </a:solidFill>
                <a:latin typeface="Tahoma" pitchFamily="-108" charset="0"/>
                <a:ea typeface="ＭＳ Ｐゴシック" pitchFamily="-108" charset="-128"/>
              </a:defRPr>
            </a:lvl5pPr>
            <a:lvl6pPr marL="2417763" indent="-217488" eaLnBrk="0" fontAlgn="base" hangingPunct="0">
              <a:spcBef>
                <a:spcPct val="0"/>
              </a:spcBef>
              <a:spcAft>
                <a:spcPct val="0"/>
              </a:spcAft>
              <a:defRPr>
                <a:solidFill>
                  <a:schemeClr val="tx1"/>
                </a:solidFill>
                <a:latin typeface="Tahoma" pitchFamily="-108" charset="0"/>
                <a:ea typeface="ＭＳ Ｐゴシック" pitchFamily="-108" charset="-128"/>
              </a:defRPr>
            </a:lvl6pPr>
            <a:lvl7pPr marL="2874963" indent="-217488" eaLnBrk="0" fontAlgn="base" hangingPunct="0">
              <a:spcBef>
                <a:spcPct val="0"/>
              </a:spcBef>
              <a:spcAft>
                <a:spcPct val="0"/>
              </a:spcAft>
              <a:defRPr>
                <a:solidFill>
                  <a:schemeClr val="tx1"/>
                </a:solidFill>
                <a:latin typeface="Tahoma" pitchFamily="-108" charset="0"/>
                <a:ea typeface="ＭＳ Ｐゴシック" pitchFamily="-108" charset="-128"/>
              </a:defRPr>
            </a:lvl7pPr>
            <a:lvl8pPr marL="3332163" indent="-217488" eaLnBrk="0" fontAlgn="base" hangingPunct="0">
              <a:spcBef>
                <a:spcPct val="0"/>
              </a:spcBef>
              <a:spcAft>
                <a:spcPct val="0"/>
              </a:spcAft>
              <a:defRPr>
                <a:solidFill>
                  <a:schemeClr val="tx1"/>
                </a:solidFill>
                <a:latin typeface="Tahoma" pitchFamily="-108" charset="0"/>
                <a:ea typeface="ＭＳ Ｐゴシック" pitchFamily="-108" charset="-128"/>
              </a:defRPr>
            </a:lvl8pPr>
            <a:lvl9pPr marL="3789363" indent="-217488" eaLnBrk="0" fontAlgn="base" hangingPunct="0">
              <a:spcBef>
                <a:spcPct val="0"/>
              </a:spcBef>
              <a:spcAft>
                <a:spcPct val="0"/>
              </a:spcAft>
              <a:defRPr>
                <a:solidFill>
                  <a:schemeClr val="tx1"/>
                </a:solidFill>
                <a:latin typeface="Tahoma" pitchFamily="-108" charset="0"/>
                <a:ea typeface="ＭＳ Ｐゴシック" pitchFamily="-108" charset="-128"/>
              </a:defRPr>
            </a:lvl9pPr>
          </a:lstStyle>
          <a:p>
            <a:fld id="{2AB7B600-0FBC-4C50-9DD7-62FDDE415B8D}" type="slidenum">
              <a:rPr lang="en-US" altLang="en-US">
                <a:latin typeface="Arial" charset="0"/>
              </a:rPr>
              <a:pPr/>
              <a:t>1</a:t>
            </a:fld>
            <a:endParaRPr lang="en-US"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00981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3611688E-EEC7-4057-AA19-34785F801886}" type="slidenum">
              <a:rPr lang="en-US" altLang="en-US" sz="1200" smtClean="0">
                <a:latin typeface="Arial" charset="0"/>
              </a:rPr>
              <a:pPr/>
              <a:t>10</a:t>
            </a:fld>
            <a:endParaRPr lang="en-US" altLang="en-US" sz="1200" smtClean="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3842840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A27859A2-0E20-4A95-83A3-274EAC4A64A3}" type="slidenum">
              <a:rPr lang="en-US" altLang="en-US" sz="1200" smtClean="0">
                <a:latin typeface="Arial" charset="0"/>
              </a:rPr>
              <a:pPr/>
              <a:t>11</a:t>
            </a:fld>
            <a:endParaRPr lang="en-US" altLang="en-US" sz="1200" smtClean="0">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3487041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D579247F-57D5-4950-A944-1B4F265EFCB4}" type="slidenum">
              <a:rPr lang="en-US" altLang="en-US" sz="1200" smtClean="0">
                <a:latin typeface="Arial" charset="0"/>
              </a:rPr>
              <a:pPr/>
              <a:t>12</a:t>
            </a:fld>
            <a:endParaRPr lang="en-US" altLang="en-US" sz="1200" smtClean="0">
              <a:latin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3455621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A669B1E1-2169-41CC-B6B6-D8561F343D51}" type="slidenum">
              <a:rPr lang="en-US" altLang="en-US" sz="1200" smtClean="0">
                <a:latin typeface="Arial" charset="0"/>
              </a:rPr>
              <a:pPr/>
              <a:t>13</a:t>
            </a:fld>
            <a:endParaRPr lang="en-US" altLang="en-US" sz="1200" smtClean="0">
              <a:latin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2526354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041CC1DF-09D6-45A3-A7B5-89F956C7613A}" type="slidenum">
              <a:rPr lang="en-US" altLang="en-US" sz="1200" smtClean="0">
                <a:latin typeface="Arial" charset="0"/>
              </a:rPr>
              <a:pPr/>
              <a:t>14</a:t>
            </a:fld>
            <a:endParaRPr lang="en-US" altLang="en-US" sz="1200" smtClean="0">
              <a:latin typeface="Arial"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1888249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57636752-EA38-4C7F-A50C-2B4CB6842FBE}" type="slidenum">
              <a:rPr lang="en-US" altLang="en-US" sz="1200" smtClean="0">
                <a:latin typeface="Arial" charset="0"/>
              </a:rPr>
              <a:pPr/>
              <a:t>15</a:t>
            </a:fld>
            <a:endParaRPr lang="en-US" altLang="en-US" sz="1200" smtClean="0">
              <a:latin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1943493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BFB9073C-1D0A-45E3-B31E-65B626866206}" type="slidenum">
              <a:rPr lang="en-US" altLang="en-US" sz="1200" smtClean="0">
                <a:latin typeface="Arial" charset="0"/>
              </a:rPr>
              <a:pPr/>
              <a:t>16</a:t>
            </a:fld>
            <a:endParaRPr lang="en-US" altLang="en-US" sz="1200" smtClean="0">
              <a:latin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1783968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880F24D6-1C8B-411F-8B24-EE6D68BA7A42}" type="slidenum">
              <a:rPr lang="en-US" altLang="en-US" sz="1200" smtClean="0">
                <a:latin typeface="Arial" charset="0"/>
              </a:rPr>
              <a:pPr/>
              <a:t>17</a:t>
            </a:fld>
            <a:endParaRPr lang="en-US" altLang="en-US" sz="1200" smtClean="0">
              <a:latin typeface="Arial"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898814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CFED83C4-02BF-4581-93E6-A029BA540F1F}" type="slidenum">
              <a:rPr lang="en-US" altLang="en-US" sz="1200" smtClean="0">
                <a:latin typeface="Arial" charset="0"/>
              </a:rPr>
              <a:pPr/>
              <a:t>18</a:t>
            </a:fld>
            <a:endParaRPr lang="en-US" altLang="en-US" sz="1200" smtClean="0">
              <a:latin typeface="Arial"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endParaRPr>
          </a:p>
        </p:txBody>
      </p:sp>
    </p:spTree>
    <p:extLst>
      <p:ext uri="{BB962C8B-B14F-4D97-AF65-F5344CB8AC3E}">
        <p14:creationId xmlns:p14="http://schemas.microsoft.com/office/powerpoint/2010/main" val="2527013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2AE6A7B-30AC-4344-A787-C42318CC7EE7}" type="slidenum">
              <a:rPr lang="en-US" altLang="en-US" sz="1200" smtClean="0">
                <a:latin typeface="Arial" charset="0"/>
              </a:rPr>
              <a:pPr/>
              <a:t>19</a:t>
            </a:fld>
            <a:endParaRPr lang="en-US" altLang="en-US" sz="1200" smtClean="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41996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7BE0E86-FF8B-439E-82B0-C146CDC1B28E}" type="slidenum">
              <a:rPr lang="en-US" altLang="en-US" sz="1200" smtClean="0">
                <a:latin typeface="Arial" charset="0"/>
              </a:rPr>
              <a:pPr/>
              <a:t>2</a:t>
            </a:fld>
            <a:endParaRPr lang="en-US" altLang="en-US" sz="1200"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125482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4C34859-10A3-4BA9-A07F-15726D6E9CCE}" type="slidenum">
              <a:rPr lang="en-US" altLang="en-US" sz="1200" smtClean="0">
                <a:latin typeface="Arial" charset="0"/>
              </a:rPr>
              <a:pPr/>
              <a:t>20</a:t>
            </a:fld>
            <a:endParaRPr lang="en-US" altLang="en-US" sz="1200"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977149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B25845FC-A153-4FAA-9B45-7FEF12A12BE0}" type="slidenum">
              <a:rPr lang="en-US" altLang="en-US" sz="1200" smtClean="0">
                <a:latin typeface="Arial" charset="0"/>
              </a:rPr>
              <a:pPr/>
              <a:t>21</a:t>
            </a:fld>
            <a:endParaRPr lang="en-US" altLang="en-US" sz="1200" smtClean="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198211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E44E3B61-C642-4AFE-831C-F2D3B2A21392}" type="slidenum">
              <a:rPr lang="en-US" altLang="en-US" sz="1200" smtClean="0">
                <a:latin typeface="Arial" charset="0"/>
              </a:rPr>
              <a:pPr/>
              <a:t>22</a:t>
            </a:fld>
            <a:endParaRPr lang="en-US" altLang="en-US" sz="1200" smtClean="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4090682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0D9992C0-24D9-4108-B510-1A08F5FD4B44}" type="slidenum">
              <a:rPr lang="en-US" altLang="en-US" sz="1200" smtClean="0">
                <a:latin typeface="Arial" charset="0"/>
              </a:rPr>
              <a:pPr/>
              <a:t>23</a:t>
            </a:fld>
            <a:endParaRPr lang="en-US" altLang="en-US" sz="120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634184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848A64C3-F7EB-4A3E-95E8-778BD60CF085}" type="slidenum">
              <a:rPr lang="en-US" altLang="en-US" sz="1200" smtClean="0">
                <a:latin typeface="Arial" charset="0"/>
              </a:rPr>
              <a:pPr/>
              <a:t>24</a:t>
            </a:fld>
            <a:endParaRPr lang="en-US" altLang="en-US" sz="1200" smtClean="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52618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C0144EBF-5E43-420E-BCA7-DCD880D3FE18}" type="slidenum">
              <a:rPr lang="en-US" altLang="en-US" sz="1200" smtClean="0">
                <a:latin typeface="Arial" charset="0"/>
              </a:rPr>
              <a:pPr/>
              <a:t>25</a:t>
            </a:fld>
            <a:endParaRPr lang="en-US" altLang="en-US" sz="1200" smtClean="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657168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E0EF7AE3-B237-4BF0-BF1A-9D40C8A0CEE0}" type="slidenum">
              <a:rPr lang="en-US" altLang="en-US" sz="1200" smtClean="0">
                <a:latin typeface="Arial" charset="0"/>
              </a:rPr>
              <a:pPr/>
              <a:t>26</a:t>
            </a:fld>
            <a:endParaRPr lang="en-US" altLang="en-US" sz="1200" smtClean="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799528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D075C24-5975-4B84-BA72-8C69D750123C}" type="slidenum">
              <a:rPr lang="en-US" altLang="en-US" sz="1200" smtClean="0">
                <a:latin typeface="Arial" charset="0"/>
              </a:rPr>
              <a:pPr/>
              <a:t>27</a:t>
            </a:fld>
            <a:endParaRPr lang="en-US" altLang="en-US" sz="1200"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264574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18F26E6F-9669-44E5-91B6-5253E5298CDF}" type="slidenum">
              <a:rPr lang="en-US" altLang="en-US" sz="1200" smtClean="0">
                <a:latin typeface="Arial" charset="0"/>
              </a:rPr>
              <a:pPr/>
              <a:t>28</a:t>
            </a:fld>
            <a:endParaRPr lang="en-US" altLang="en-US" sz="120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7107440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518E8103-F78A-4657-AABD-307B708FBCDD}" type="slidenum">
              <a:rPr lang="en-US" altLang="en-US" sz="1200" smtClean="0">
                <a:latin typeface="Arial" charset="0"/>
              </a:rPr>
              <a:pPr/>
              <a:t>29</a:t>
            </a:fld>
            <a:endParaRPr lang="en-US" altLang="en-US" sz="120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10753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53DD6730-23D0-4AE8-BC03-38A8FD631DE2}" type="slidenum">
              <a:rPr lang="en-US" altLang="en-US" sz="1200" smtClean="0">
                <a:latin typeface="Arial" charset="0"/>
              </a:rPr>
              <a:pPr/>
              <a:t>3</a:t>
            </a:fld>
            <a:endParaRPr lang="en-US" altLang="en-US" sz="1200"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9766463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518E8103-F78A-4657-AABD-307B708FBCDD}" type="slidenum">
              <a:rPr lang="en-US" altLang="en-US" sz="1200" smtClean="0">
                <a:latin typeface="Arial" charset="0"/>
              </a:rPr>
              <a:pPr/>
              <a:t>30</a:t>
            </a:fld>
            <a:endParaRPr lang="en-US" altLang="en-US" sz="120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4082619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32DCDAA3-105E-4C9A-B59D-13DDC7BF2030}" type="slidenum">
              <a:rPr lang="en-US" altLang="en-US" sz="1200" smtClean="0">
                <a:latin typeface="Arial" charset="0"/>
              </a:rPr>
              <a:pPr/>
              <a:t>4</a:t>
            </a:fld>
            <a:endParaRPr lang="en-US" altLang="en-US" sz="1200" smtClean="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71119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406364AC-3D3E-4B70-A050-F84FA1FFFF86}" type="slidenum">
              <a:rPr lang="en-US" altLang="en-US" sz="1200" smtClean="0">
                <a:latin typeface="Arial" charset="0"/>
              </a:rPr>
              <a:pPr/>
              <a:t>5</a:t>
            </a:fld>
            <a:endParaRPr lang="en-US" altLang="en-US" sz="1200"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96753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406364AC-3D3E-4B70-A050-F84FA1FFFF86}" type="slidenum">
              <a:rPr lang="en-US" altLang="en-US" sz="1200" smtClean="0">
                <a:latin typeface="Arial" charset="0"/>
              </a:rPr>
              <a:pPr/>
              <a:t>6</a:t>
            </a:fld>
            <a:endParaRPr lang="en-US" altLang="en-US" sz="1200"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125138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DC88792F-5F76-463B-8D07-EC9AAA1B1994}" type="slidenum">
              <a:rPr lang="en-US" altLang="en-US" sz="1200" smtClean="0">
                <a:latin typeface="Arial" charset="0"/>
              </a:rPr>
              <a:pPr/>
              <a:t>7</a:t>
            </a:fld>
            <a:endParaRPr lang="en-US" altLang="en-US" sz="1200"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2328423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DC88792F-5F76-463B-8D07-EC9AAA1B1994}" type="slidenum">
              <a:rPr lang="en-US" altLang="en-US" sz="1200" smtClean="0">
                <a:latin typeface="Arial" charset="0"/>
              </a:rPr>
              <a:pPr/>
              <a:t>8</a:t>
            </a:fld>
            <a:endParaRPr lang="en-US" altLang="en-US" sz="1200"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1728821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DC88792F-5F76-463B-8D07-EC9AAA1B1994}" type="slidenum">
              <a:rPr lang="en-US" altLang="en-US" sz="1200" smtClean="0">
                <a:latin typeface="Arial" charset="0"/>
              </a:rPr>
              <a:pPr/>
              <a:t>9</a:t>
            </a:fld>
            <a:endParaRPr lang="en-US" altLang="en-US" sz="1200"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108" charset="-128"/>
            </a:endParaRPr>
          </a:p>
        </p:txBody>
      </p:sp>
    </p:spTree>
    <p:extLst>
      <p:ext uri="{BB962C8B-B14F-4D97-AF65-F5344CB8AC3E}">
        <p14:creationId xmlns:p14="http://schemas.microsoft.com/office/powerpoint/2010/main" val="354881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6EBBF6-910B-4A6D-BD4D-E5206539C57F}"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36587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EBBF6-910B-4A6D-BD4D-E5206539C57F}"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421161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EBBF6-910B-4A6D-BD4D-E5206539C57F}"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193675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5334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8288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8288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560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560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1AEB29-27DF-49B8-AA08-D0CF25875F6D}" type="slidenum">
              <a:rPr lang="en-US" altLang="en-US"/>
              <a:pPr>
                <a:defRPr/>
              </a:pPr>
              <a:t>‹#›</a:t>
            </a:fld>
            <a:endParaRPr lang="en-US" altLang="en-US"/>
          </a:p>
        </p:txBody>
      </p:sp>
    </p:spTree>
    <p:extLst>
      <p:ext uri="{BB962C8B-B14F-4D97-AF65-F5344CB8AC3E}">
        <p14:creationId xmlns:p14="http://schemas.microsoft.com/office/powerpoint/2010/main" val="34115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EBBF6-910B-4A6D-BD4D-E5206539C57F}"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3654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6EBBF6-910B-4A6D-BD4D-E5206539C57F}"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104542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6EBBF6-910B-4A6D-BD4D-E5206539C57F}"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279121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6EBBF6-910B-4A6D-BD4D-E5206539C57F}" type="datetimeFigureOut">
              <a:rPr lang="en-US" smtClean="0"/>
              <a:t>7/25/2014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38167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6EBBF6-910B-4A6D-BD4D-E5206539C57F}" type="datetimeFigureOut">
              <a:rPr lang="en-US" smtClean="0"/>
              <a:t>7/25/2014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70279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EBBF6-910B-4A6D-BD4D-E5206539C57F}" type="datetimeFigureOut">
              <a:rPr lang="en-US" smtClean="0"/>
              <a:t>7/25/2014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46546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EBBF6-910B-4A6D-BD4D-E5206539C57F}"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248122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EBBF6-910B-4A6D-BD4D-E5206539C57F}"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844A9-4C0D-4B72-8274-C3CE7C725A44}" type="slidenum">
              <a:rPr lang="en-US" smtClean="0"/>
              <a:t>‹#›</a:t>
            </a:fld>
            <a:endParaRPr lang="en-US"/>
          </a:p>
        </p:txBody>
      </p:sp>
    </p:spTree>
    <p:extLst>
      <p:ext uri="{BB962C8B-B14F-4D97-AF65-F5344CB8AC3E}">
        <p14:creationId xmlns:p14="http://schemas.microsoft.com/office/powerpoint/2010/main" val="39481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EBBF6-910B-4A6D-BD4D-E5206539C57F}" type="datetimeFigureOut">
              <a:rPr lang="en-US" smtClean="0"/>
              <a:t>7/25/2014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844A9-4C0D-4B72-8274-C3CE7C725A44}" type="slidenum">
              <a:rPr lang="en-US" smtClean="0"/>
              <a:t>‹#›</a:t>
            </a:fld>
            <a:endParaRPr lang="en-US"/>
          </a:p>
        </p:txBody>
      </p:sp>
    </p:spTree>
    <p:extLst>
      <p:ext uri="{BB962C8B-B14F-4D97-AF65-F5344CB8AC3E}">
        <p14:creationId xmlns:p14="http://schemas.microsoft.com/office/powerpoint/2010/main" val="12096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2.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5.wmf"/><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09600" y="2438400"/>
            <a:ext cx="7620000" cy="533400"/>
          </a:xfrm>
        </p:spPr>
        <p:txBody>
          <a:bodyPr/>
          <a:lstStyle/>
          <a:p>
            <a:pPr eaLnBrk="1" hangingPunct="1">
              <a:buFont typeface="Wingdings" pitchFamily="-108" charset="2"/>
              <a:buNone/>
            </a:pPr>
            <a:r>
              <a:rPr lang="en-US" altLang="en-US" sz="2400" b="1" dirty="0" smtClean="0">
                <a:latin typeface="Calibri" pitchFamily="-108" charset="0"/>
                <a:ea typeface="ＭＳ Ｐゴシック" pitchFamily="-108" charset="-128"/>
              </a:rPr>
              <a:t>Stock Valuation</a:t>
            </a: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fld id="{9A7E4F6D-E0D3-43BF-B7B7-B62F7F370E7B}" type="slidenum">
              <a:rPr lang="en-US" altLang="en-US" sz="1400"/>
              <a:pPr>
                <a:spcBef>
                  <a:spcPct val="0"/>
                </a:spcBef>
                <a:buClrTx/>
                <a:buSzTx/>
                <a:buFontTx/>
                <a:buNone/>
              </a:pPr>
              <a:t>1</a:t>
            </a:fld>
            <a:endParaRPr lang="en-US" altLang="en-US" sz="1400"/>
          </a:p>
        </p:txBody>
      </p:sp>
      <p:sp>
        <p:nvSpPr>
          <p:cNvPr id="5124" name="TextBox 2"/>
          <p:cNvSpPr txBox="1">
            <a:spLocks noChangeArrowheads="1"/>
          </p:cNvSpPr>
          <p:nvPr/>
        </p:nvSpPr>
        <p:spPr bwMode="auto">
          <a:xfrm>
            <a:off x="609600" y="3810000"/>
            <a:ext cx="30480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1200">
                <a:latin typeface="Calibri" pitchFamily="-108" charset="0"/>
              </a:rPr>
              <a:t>Dr. Craig Ruff</a:t>
            </a:r>
          </a:p>
          <a:p>
            <a:pPr>
              <a:spcBef>
                <a:spcPct val="0"/>
              </a:spcBef>
              <a:buClrTx/>
              <a:buSzTx/>
              <a:buFontTx/>
              <a:buNone/>
            </a:pPr>
            <a:r>
              <a:rPr lang="en-US" altLang="en-US" sz="1200">
                <a:latin typeface="Calibri" pitchFamily="-108" charset="0"/>
              </a:rPr>
              <a:t>Department of Finance</a:t>
            </a:r>
          </a:p>
          <a:p>
            <a:pPr>
              <a:spcBef>
                <a:spcPct val="0"/>
              </a:spcBef>
              <a:buClrTx/>
              <a:buSzTx/>
              <a:buFontTx/>
              <a:buNone/>
            </a:pPr>
            <a:r>
              <a:rPr lang="en-US" altLang="en-US" sz="1200">
                <a:latin typeface="Calibri" pitchFamily="-108" charset="0"/>
              </a:rPr>
              <a:t>J. Mack Robinson College of Business</a:t>
            </a:r>
          </a:p>
          <a:p>
            <a:pPr>
              <a:spcBef>
                <a:spcPct val="0"/>
              </a:spcBef>
              <a:buClrTx/>
              <a:buSzTx/>
              <a:buFontTx/>
              <a:buNone/>
            </a:pPr>
            <a:r>
              <a:rPr lang="en-US" altLang="en-US" sz="1200">
                <a:latin typeface="Calibri" pitchFamily="-108" charset="0"/>
              </a:rPr>
              <a:t>Georgia State University</a:t>
            </a:r>
          </a:p>
        </p:txBody>
      </p:sp>
      <p:sp>
        <p:nvSpPr>
          <p:cNvPr id="512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Tree>
    <p:extLst>
      <p:ext uri="{BB962C8B-B14F-4D97-AF65-F5344CB8AC3E}">
        <p14:creationId xmlns:p14="http://schemas.microsoft.com/office/powerpoint/2010/main" val="834351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413657" y="1676400"/>
            <a:ext cx="7696200" cy="396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a:t>How do we measure the risk of a company’s stock?</a:t>
            </a:r>
          </a:p>
        </p:txBody>
      </p:sp>
      <p:sp>
        <p:nvSpPr>
          <p:cNvPr id="508932" name="Text Box 4"/>
          <p:cNvSpPr txBox="1">
            <a:spLocks noChangeArrowheads="1"/>
          </p:cNvSpPr>
          <p:nvPr/>
        </p:nvSpPr>
        <p:spPr bwMode="auto">
          <a:xfrm>
            <a:off x="419100" y="2237172"/>
            <a:ext cx="7690757"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smtClean="0"/>
              <a:t>It is tempting to say the volatility of the company’s stock… its standard deviation. </a:t>
            </a:r>
            <a:endParaRPr lang="en-US" altLang="en-US" dirty="0"/>
          </a:p>
        </p:txBody>
      </p:sp>
      <p:sp>
        <p:nvSpPr>
          <p:cNvPr id="508933" name="Rectangle 5"/>
          <p:cNvSpPr>
            <a:spLocks noChangeArrowheads="1"/>
          </p:cNvSpPr>
          <p:nvPr/>
        </p:nvSpPr>
        <p:spPr bwMode="auto">
          <a:xfrm>
            <a:off x="457199" y="3124199"/>
            <a:ext cx="7652657" cy="1006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a:t>However, much of the risk associated with the standard deviation of single stock’s return can be avoided at zero-cost through holding a diversified stock portfolio.   </a:t>
            </a:r>
          </a:p>
        </p:txBody>
      </p:sp>
      <p:sp>
        <p:nvSpPr>
          <p:cNvPr id="508934" name="Text Box 6"/>
          <p:cNvSpPr txBox="1">
            <a:spLocks noChangeArrowheads="1"/>
          </p:cNvSpPr>
          <p:nvPr/>
        </p:nvSpPr>
        <p:spPr bwMode="auto">
          <a:xfrm>
            <a:off x="435427" y="4343400"/>
            <a:ext cx="7696200" cy="1311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a:t>Arguably, the market won’t reward an investor for risk that can be costlessly diversified.  (In other words, the standard deviation of a single stock’s return isn’t the relevant risk measure to the market because you can diversify away some part of it.) </a:t>
            </a:r>
          </a:p>
        </p:txBody>
      </p:sp>
      <p:sp>
        <p:nvSpPr>
          <p:cNvPr id="508935" name="Text Box 7"/>
          <p:cNvSpPr txBox="1">
            <a:spLocks noChangeArrowheads="1"/>
          </p:cNvSpPr>
          <p:nvPr/>
        </p:nvSpPr>
        <p:spPr bwMode="auto">
          <a:xfrm>
            <a:off x="435427" y="5851525"/>
            <a:ext cx="6553200" cy="396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So what is the relevant risk measure for a stock to the market? </a:t>
            </a:r>
          </a:p>
        </p:txBody>
      </p:sp>
      <p:sp>
        <p:nvSpPr>
          <p:cNvPr id="56328" name="Text Box 8"/>
          <p:cNvSpPr txBox="1">
            <a:spLocks noChangeArrowheads="1"/>
          </p:cNvSpPr>
          <p:nvPr/>
        </p:nvSpPr>
        <p:spPr bwMode="auto">
          <a:xfrm>
            <a:off x="381000" y="1143000"/>
            <a:ext cx="3200400" cy="396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b="1" dirty="0"/>
              <a:t>The CAPM story…</a:t>
            </a:r>
          </a:p>
        </p:txBody>
      </p:sp>
      <p:sp>
        <p:nvSpPr>
          <p:cNvPr id="56329"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9D90771F-29DC-4DD9-AA8D-661F70575CFF}" type="slidenum">
              <a:rPr lang="en-US" altLang="en-US" sz="1000" smtClean="0">
                <a:latin typeface="Arial" charset="0"/>
              </a:rPr>
              <a:pPr/>
              <a:t>10</a:t>
            </a:fld>
            <a:endParaRPr lang="en-US" altLang="en-US" sz="1000" smtClean="0">
              <a:latin typeface="Arial" charset="0"/>
            </a:endParaRPr>
          </a:p>
        </p:txBody>
      </p:sp>
      <p:sp>
        <p:nvSpPr>
          <p:cNvPr id="10" name="TextBox 9"/>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Tree>
    <p:extLst>
      <p:ext uri="{BB962C8B-B14F-4D97-AF65-F5344CB8AC3E}">
        <p14:creationId xmlns:p14="http://schemas.microsoft.com/office/powerpoint/2010/main" val="173263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8932"/>
                                        </p:tgtEl>
                                        <p:attrNameLst>
                                          <p:attrName>style.visibility</p:attrName>
                                        </p:attrNameLst>
                                      </p:cBhvr>
                                      <p:to>
                                        <p:strVal val="visible"/>
                                      </p:to>
                                    </p:set>
                                    <p:animEffect transition="in" filter="dissolve">
                                      <p:cBhvr>
                                        <p:cTn id="7" dur="500"/>
                                        <p:tgtEl>
                                          <p:spTgt spid="508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08933"/>
                                        </p:tgtEl>
                                        <p:attrNameLst>
                                          <p:attrName>style.visibility</p:attrName>
                                        </p:attrNameLst>
                                      </p:cBhvr>
                                      <p:to>
                                        <p:strVal val="visible"/>
                                      </p:to>
                                    </p:set>
                                    <p:animEffect transition="in" filter="dissolve">
                                      <p:cBhvr>
                                        <p:cTn id="12" dur="500"/>
                                        <p:tgtEl>
                                          <p:spTgt spid="5089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8934"/>
                                        </p:tgtEl>
                                        <p:attrNameLst>
                                          <p:attrName>style.visibility</p:attrName>
                                        </p:attrNameLst>
                                      </p:cBhvr>
                                      <p:to>
                                        <p:strVal val="visible"/>
                                      </p:to>
                                    </p:set>
                                    <p:animEffect transition="in" filter="dissolve">
                                      <p:cBhvr>
                                        <p:cTn id="17" dur="500"/>
                                        <p:tgtEl>
                                          <p:spTgt spid="5089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08935"/>
                                        </p:tgtEl>
                                        <p:attrNameLst>
                                          <p:attrName>style.visibility</p:attrName>
                                        </p:attrNameLst>
                                      </p:cBhvr>
                                      <p:to>
                                        <p:strVal val="visible"/>
                                      </p:to>
                                    </p:set>
                                    <p:anim calcmode="lin" valueType="num">
                                      <p:cBhvr additive="base">
                                        <p:cTn id="22" dur="500" fill="hold"/>
                                        <p:tgtEl>
                                          <p:spTgt spid="508935"/>
                                        </p:tgtEl>
                                        <p:attrNameLst>
                                          <p:attrName>ppt_x</p:attrName>
                                        </p:attrNameLst>
                                      </p:cBhvr>
                                      <p:tavLst>
                                        <p:tav tm="0">
                                          <p:val>
                                            <p:strVal val="#ppt_x"/>
                                          </p:val>
                                        </p:tav>
                                        <p:tav tm="100000">
                                          <p:val>
                                            <p:strVal val="#ppt_x"/>
                                          </p:val>
                                        </p:tav>
                                      </p:tavLst>
                                    </p:anim>
                                    <p:anim calcmode="lin" valueType="num">
                                      <p:cBhvr additive="base">
                                        <p:cTn id="23" dur="500" fill="hold"/>
                                        <p:tgtEl>
                                          <p:spTgt spid="5089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2" grpId="0" animBg="1"/>
      <p:bldP spid="508933" grpId="0" animBg="1"/>
      <p:bldP spid="508934" grpId="0" animBg="1"/>
      <p:bldP spid="5089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381000" y="1127125"/>
            <a:ext cx="7696200" cy="396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a:t>So what is the relevant risk measure for a stock to the market? </a:t>
            </a:r>
          </a:p>
        </p:txBody>
      </p:sp>
      <p:sp>
        <p:nvSpPr>
          <p:cNvPr id="509957" name="Text Box 5"/>
          <p:cNvSpPr txBox="1">
            <a:spLocks noChangeArrowheads="1"/>
          </p:cNvSpPr>
          <p:nvPr/>
        </p:nvSpPr>
        <p:spPr bwMode="auto">
          <a:xfrm>
            <a:off x="381000" y="1676400"/>
            <a:ext cx="7696200" cy="701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a:t>The part of the stock’s standard deviation that cannot be diversified away…its systematic risk (how the stock co-varies the market)</a:t>
            </a:r>
          </a:p>
        </p:txBody>
      </p:sp>
      <p:sp>
        <p:nvSpPr>
          <p:cNvPr id="509958" name="Text Box 6"/>
          <p:cNvSpPr txBox="1">
            <a:spLocks noChangeArrowheads="1"/>
          </p:cNvSpPr>
          <p:nvPr/>
        </p:nvSpPr>
        <p:spPr bwMode="auto">
          <a:xfrm>
            <a:off x="370114" y="2514600"/>
            <a:ext cx="686888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b="1" dirty="0">
                <a:solidFill>
                  <a:srgbClr val="0000CC"/>
                </a:solidFill>
              </a:rPr>
              <a:t>The systematic risk </a:t>
            </a:r>
            <a:r>
              <a:rPr lang="en-US" altLang="en-US" b="1" dirty="0" smtClean="0">
                <a:solidFill>
                  <a:srgbClr val="0000CC"/>
                </a:solidFill>
              </a:rPr>
              <a:t>of a stock is measured the stock’s beta</a:t>
            </a:r>
            <a:endParaRPr lang="en-US" altLang="en-US" b="1" u="sng" dirty="0">
              <a:solidFill>
                <a:srgbClr val="0000CC"/>
              </a:solidFill>
            </a:endParaRPr>
          </a:p>
        </p:txBody>
      </p:sp>
      <p:sp>
        <p:nvSpPr>
          <p:cNvPr id="509959" name="Text Box 7"/>
          <p:cNvSpPr txBox="1">
            <a:spLocks noChangeArrowheads="1"/>
          </p:cNvSpPr>
          <p:nvPr/>
        </p:nvSpPr>
        <p:spPr bwMode="auto">
          <a:xfrm>
            <a:off x="370114" y="3140529"/>
            <a:ext cx="5943600" cy="132343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a:t>Link risk and return by the Security Market Line</a:t>
            </a:r>
            <a:r>
              <a:rPr lang="en-US" altLang="en-US" dirty="0" smtClean="0"/>
              <a:t>:</a:t>
            </a:r>
          </a:p>
          <a:p>
            <a:pPr algn="l"/>
            <a:endParaRPr lang="en-US" altLang="en-US" dirty="0"/>
          </a:p>
          <a:p>
            <a:pPr algn="l"/>
            <a:r>
              <a:rPr lang="en-US" altLang="en-US" dirty="0" smtClean="0"/>
              <a:t> </a:t>
            </a:r>
            <a:endParaRPr lang="en-US" altLang="en-US" dirty="0"/>
          </a:p>
          <a:p>
            <a:pPr algn="l"/>
            <a:endParaRPr lang="en-US" altLang="en-US" dirty="0"/>
          </a:p>
        </p:txBody>
      </p:sp>
      <p:graphicFrame>
        <p:nvGraphicFramePr>
          <p:cNvPr id="509960" name="Object 2"/>
          <p:cNvGraphicFramePr>
            <a:graphicFrameLocks noChangeAspect="1"/>
          </p:cNvGraphicFramePr>
          <p:nvPr>
            <p:extLst>
              <p:ext uri="{D42A27DB-BD31-4B8C-83A1-F6EECF244321}">
                <p14:modId xmlns:p14="http://schemas.microsoft.com/office/powerpoint/2010/main" val="4113101566"/>
              </p:ext>
            </p:extLst>
          </p:nvPr>
        </p:nvGraphicFramePr>
        <p:xfrm>
          <a:off x="1193800" y="3671888"/>
          <a:ext cx="2846388" cy="517525"/>
        </p:xfrm>
        <a:graphic>
          <a:graphicData uri="http://schemas.openxmlformats.org/presentationml/2006/ole">
            <mc:AlternateContent xmlns:mc="http://schemas.openxmlformats.org/markup-compatibility/2006">
              <mc:Choice xmlns:v="urn:schemas-microsoft-com:vml" Requires="v">
                <p:oleObj spid="_x0000_s6157" name="Equation" r:id="rId4" imgW="1206360" imgH="228600" progId="Equation.3">
                  <p:embed/>
                </p:oleObj>
              </mc:Choice>
              <mc:Fallback>
                <p:oleObj name="Equation" r:id="rId4" imgW="1206360" imgH="228600" progId="Equation.3">
                  <p:embed/>
                  <p:pic>
                    <p:nvPicPr>
                      <p:cNvPr id="0" name=""/>
                      <p:cNvPicPr>
                        <a:picLocks noChangeAspect="1" noChangeArrowheads="1"/>
                      </p:cNvPicPr>
                      <p:nvPr/>
                    </p:nvPicPr>
                    <p:blipFill>
                      <a:blip r:embed="rId5"/>
                      <a:srcRect/>
                      <a:stretch>
                        <a:fillRect/>
                      </a:stretch>
                    </p:blipFill>
                    <p:spPr bwMode="auto">
                      <a:xfrm>
                        <a:off x="1193800" y="3671888"/>
                        <a:ext cx="284638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9962" name="Text Box 10"/>
          <p:cNvSpPr txBox="1">
            <a:spLocks noChangeArrowheads="1"/>
          </p:cNvSpPr>
          <p:nvPr/>
        </p:nvSpPr>
        <p:spPr bwMode="auto">
          <a:xfrm>
            <a:off x="1651907" y="4542291"/>
            <a:ext cx="838200" cy="915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a:t>Risk-free rate</a:t>
            </a:r>
          </a:p>
        </p:txBody>
      </p:sp>
      <p:sp>
        <p:nvSpPr>
          <p:cNvPr id="509965" name="Text Box 13"/>
          <p:cNvSpPr txBox="1">
            <a:spLocks noChangeArrowheads="1"/>
          </p:cNvSpPr>
          <p:nvPr/>
        </p:nvSpPr>
        <p:spPr bwMode="auto">
          <a:xfrm>
            <a:off x="2737757" y="4816929"/>
            <a:ext cx="1066800" cy="915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a:t>The stock’s beta</a:t>
            </a:r>
          </a:p>
        </p:txBody>
      </p:sp>
      <p:sp>
        <p:nvSpPr>
          <p:cNvPr id="509966" name="Line 14"/>
          <p:cNvSpPr>
            <a:spLocks noChangeShapeType="1"/>
          </p:cNvSpPr>
          <p:nvPr/>
        </p:nvSpPr>
        <p:spPr bwMode="auto">
          <a:xfrm flipH="1" flipV="1">
            <a:off x="2667000" y="4131129"/>
            <a:ext cx="103414"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en-US"/>
          </a:p>
        </p:txBody>
      </p:sp>
      <p:sp>
        <p:nvSpPr>
          <p:cNvPr id="509967" name="Text Box 15"/>
          <p:cNvSpPr txBox="1">
            <a:spLocks noChangeArrowheads="1"/>
          </p:cNvSpPr>
          <p:nvPr/>
        </p:nvSpPr>
        <p:spPr bwMode="auto">
          <a:xfrm>
            <a:off x="3935185" y="4609306"/>
            <a:ext cx="1905000" cy="641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dirty="0"/>
              <a:t>Expected return on the market</a:t>
            </a:r>
          </a:p>
        </p:txBody>
      </p:sp>
      <p:sp>
        <p:nvSpPr>
          <p:cNvPr id="509970" name="Text Box 18"/>
          <p:cNvSpPr txBox="1">
            <a:spLocks noChangeArrowheads="1"/>
          </p:cNvSpPr>
          <p:nvPr/>
        </p:nvSpPr>
        <p:spPr bwMode="auto">
          <a:xfrm>
            <a:off x="381000" y="4671672"/>
            <a:ext cx="1143000" cy="119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a:t>The required return on the stock</a:t>
            </a:r>
          </a:p>
        </p:txBody>
      </p:sp>
      <p:sp>
        <p:nvSpPr>
          <p:cNvPr id="57364" name="Slide Number Placeholder 1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E7366326-BB3C-4DF5-9ED3-2BAF9C29B73C}" type="slidenum">
              <a:rPr lang="en-US" altLang="en-US" sz="1000" smtClean="0">
                <a:latin typeface="Arial" charset="0"/>
              </a:rPr>
              <a:pPr/>
              <a:t>11</a:t>
            </a:fld>
            <a:endParaRPr lang="en-US" altLang="en-US" sz="1000" smtClean="0">
              <a:latin typeface="Arial" charset="0"/>
            </a:endParaRPr>
          </a:p>
        </p:txBody>
      </p:sp>
      <p:sp>
        <p:nvSpPr>
          <p:cNvPr id="21" name="TextBox 20"/>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cxnSp>
        <p:nvCxnSpPr>
          <p:cNvPr id="3" name="Straight Arrow Connector 2"/>
          <p:cNvCxnSpPr>
            <a:stCxn id="509970" idx="0"/>
          </p:cNvCxnSpPr>
          <p:nvPr/>
        </p:nvCxnSpPr>
        <p:spPr>
          <a:xfrm flipV="1">
            <a:off x="952500" y="4131129"/>
            <a:ext cx="266700" cy="5405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1932214" y="4131129"/>
            <a:ext cx="277586" cy="411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271157" y="4131129"/>
            <a:ext cx="957943" cy="4781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518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09957"/>
                                        </p:tgtEl>
                                        <p:attrNameLst>
                                          <p:attrName>style.visibility</p:attrName>
                                        </p:attrNameLst>
                                      </p:cBhvr>
                                      <p:to>
                                        <p:strVal val="visible"/>
                                      </p:to>
                                    </p:set>
                                    <p:animEffect transition="in" filter="dissolve">
                                      <p:cBhvr>
                                        <p:cTn id="7" dur="500"/>
                                        <p:tgtEl>
                                          <p:spTgt spid="50995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09958"/>
                                        </p:tgtEl>
                                        <p:attrNameLst>
                                          <p:attrName>style.visibility</p:attrName>
                                        </p:attrNameLst>
                                      </p:cBhvr>
                                      <p:to>
                                        <p:strVal val="visible"/>
                                      </p:to>
                                    </p:set>
                                    <p:animEffect transition="in" filter="dissolve">
                                      <p:cBhvr>
                                        <p:cTn id="10" dur="500"/>
                                        <p:tgtEl>
                                          <p:spTgt spid="50995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09959"/>
                                        </p:tgtEl>
                                        <p:attrNameLst>
                                          <p:attrName>style.visibility</p:attrName>
                                        </p:attrNameLst>
                                      </p:cBhvr>
                                      <p:to>
                                        <p:strVal val="visible"/>
                                      </p:to>
                                    </p:set>
                                    <p:animEffect transition="in" filter="dissolve">
                                      <p:cBhvr>
                                        <p:cTn id="13" dur="500"/>
                                        <p:tgtEl>
                                          <p:spTgt spid="509959"/>
                                        </p:tgtEl>
                                      </p:cBhvr>
                                    </p:animEffect>
                                  </p:childTnLst>
                                </p:cTn>
                              </p:par>
                              <p:par>
                                <p:cTn id="14" presetID="9" presetClass="entr" presetSubtype="0" fill="hold" nodeType="withEffect">
                                  <p:stCondLst>
                                    <p:cond delay="0"/>
                                  </p:stCondLst>
                                  <p:childTnLst>
                                    <p:set>
                                      <p:cBhvr>
                                        <p:cTn id="15" dur="1" fill="hold">
                                          <p:stCondLst>
                                            <p:cond delay="0"/>
                                          </p:stCondLst>
                                        </p:cTn>
                                        <p:tgtEl>
                                          <p:spTgt spid="509960"/>
                                        </p:tgtEl>
                                        <p:attrNameLst>
                                          <p:attrName>style.visibility</p:attrName>
                                        </p:attrNameLst>
                                      </p:cBhvr>
                                      <p:to>
                                        <p:strVal val="visible"/>
                                      </p:to>
                                    </p:set>
                                    <p:animEffect transition="in" filter="dissolve">
                                      <p:cBhvr>
                                        <p:cTn id="16" dur="500"/>
                                        <p:tgtEl>
                                          <p:spTgt spid="50996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09962"/>
                                        </p:tgtEl>
                                        <p:attrNameLst>
                                          <p:attrName>style.visibility</p:attrName>
                                        </p:attrNameLst>
                                      </p:cBhvr>
                                      <p:to>
                                        <p:strVal val="visible"/>
                                      </p:to>
                                    </p:set>
                                    <p:animEffect transition="in" filter="dissolve">
                                      <p:cBhvr>
                                        <p:cTn id="19" dur="500"/>
                                        <p:tgtEl>
                                          <p:spTgt spid="50996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09965"/>
                                        </p:tgtEl>
                                        <p:attrNameLst>
                                          <p:attrName>style.visibility</p:attrName>
                                        </p:attrNameLst>
                                      </p:cBhvr>
                                      <p:to>
                                        <p:strVal val="visible"/>
                                      </p:to>
                                    </p:set>
                                    <p:animEffect transition="in" filter="dissolve">
                                      <p:cBhvr>
                                        <p:cTn id="22" dur="500"/>
                                        <p:tgtEl>
                                          <p:spTgt spid="50996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09966"/>
                                        </p:tgtEl>
                                        <p:attrNameLst>
                                          <p:attrName>style.visibility</p:attrName>
                                        </p:attrNameLst>
                                      </p:cBhvr>
                                      <p:to>
                                        <p:strVal val="visible"/>
                                      </p:to>
                                    </p:set>
                                    <p:anim calcmode="lin" valueType="num">
                                      <p:cBhvr>
                                        <p:cTn id="27" dur="500" fill="hold"/>
                                        <p:tgtEl>
                                          <p:spTgt spid="509966"/>
                                        </p:tgtEl>
                                        <p:attrNameLst>
                                          <p:attrName>ppt_w</p:attrName>
                                        </p:attrNameLst>
                                      </p:cBhvr>
                                      <p:tavLst>
                                        <p:tav tm="0">
                                          <p:val>
                                            <p:fltVal val="0"/>
                                          </p:val>
                                        </p:tav>
                                        <p:tav tm="100000">
                                          <p:val>
                                            <p:strVal val="#ppt_w"/>
                                          </p:val>
                                        </p:tav>
                                      </p:tavLst>
                                    </p:anim>
                                    <p:anim calcmode="lin" valueType="num">
                                      <p:cBhvr>
                                        <p:cTn id="28" dur="500" fill="hold"/>
                                        <p:tgtEl>
                                          <p:spTgt spid="509966"/>
                                        </p:tgtEl>
                                        <p:attrNameLst>
                                          <p:attrName>ppt_h</p:attrName>
                                        </p:attrNameLst>
                                      </p:cBhvr>
                                      <p:tavLst>
                                        <p:tav tm="0">
                                          <p:val>
                                            <p:fltVal val="0"/>
                                          </p:val>
                                        </p:tav>
                                        <p:tav tm="100000">
                                          <p:val>
                                            <p:strVal val="#ppt_h"/>
                                          </p:val>
                                        </p:tav>
                                      </p:tavLst>
                                    </p:anim>
                                    <p:animEffect transition="in" filter="fade">
                                      <p:cBhvr>
                                        <p:cTn id="29" dur="500"/>
                                        <p:tgtEl>
                                          <p:spTgt spid="50996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09967"/>
                                        </p:tgtEl>
                                        <p:attrNameLst>
                                          <p:attrName>style.visibility</p:attrName>
                                        </p:attrNameLst>
                                      </p:cBhvr>
                                      <p:to>
                                        <p:strVal val="visible"/>
                                      </p:to>
                                    </p:set>
                                    <p:animEffect transition="in" filter="dissolve">
                                      <p:cBhvr>
                                        <p:cTn id="32" dur="500"/>
                                        <p:tgtEl>
                                          <p:spTgt spid="509967"/>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09970"/>
                                        </p:tgtEl>
                                        <p:attrNameLst>
                                          <p:attrName>style.visibility</p:attrName>
                                        </p:attrNameLst>
                                      </p:cBhvr>
                                      <p:to>
                                        <p:strVal val="visible"/>
                                      </p:to>
                                    </p:set>
                                    <p:animEffect transition="in" filter="dissolve">
                                      <p:cBhvr>
                                        <p:cTn id="35" dur="500"/>
                                        <p:tgtEl>
                                          <p:spTgt spid="509970"/>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animEffect transition="in" filter="fade">
                                      <p:cBhvr>
                                        <p:cTn id="45" dur="500"/>
                                        <p:tgtEl>
                                          <p:spTgt spid="5"/>
                                        </p:tgtEl>
                                      </p:cBhvr>
                                    </p:animEffect>
                                  </p:childTnLst>
                                </p:cTn>
                              </p:par>
                              <p:par>
                                <p:cTn id="46" presetID="53" presetClass="entr" presetSubtype="16"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7" grpId="0" animBg="1"/>
      <p:bldP spid="509958" grpId="0" animBg="1"/>
      <p:bldP spid="509959" grpId="0" animBg="1"/>
      <p:bldP spid="509962" grpId="0" animBg="1"/>
      <p:bldP spid="509965" grpId="0" animBg="1"/>
      <p:bldP spid="509966" grpId="0" animBg="1"/>
      <p:bldP spid="509967" grpId="0" animBg="1"/>
      <p:bldP spid="5099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Grp="1" noChangeAspect="1"/>
          </p:cNvGraphicFramePr>
          <p:nvPr>
            <p:ph sz="quarter" idx="1"/>
            <p:extLst>
              <p:ext uri="{D42A27DB-BD31-4B8C-83A1-F6EECF244321}">
                <p14:modId xmlns:p14="http://schemas.microsoft.com/office/powerpoint/2010/main" val="2484811562"/>
              </p:ext>
            </p:extLst>
          </p:nvPr>
        </p:nvGraphicFramePr>
        <p:xfrm>
          <a:off x="2057400" y="3891866"/>
          <a:ext cx="317500" cy="233363"/>
        </p:xfrm>
        <a:graphic>
          <a:graphicData uri="http://schemas.openxmlformats.org/presentationml/2006/ole">
            <mc:AlternateContent xmlns:mc="http://schemas.openxmlformats.org/markup-compatibility/2006">
              <mc:Choice xmlns:v="urn:schemas-microsoft-com:vml" Requires="v">
                <p:oleObj spid="_x0000_s9262" name="Equation" r:id="rId4" imgW="241091" imgH="177646" progId="Equation.3">
                  <p:embed/>
                </p:oleObj>
              </mc:Choice>
              <mc:Fallback>
                <p:oleObj name="Equation" r:id="rId4" imgW="241091" imgH="17764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3891866"/>
                        <a:ext cx="317500" cy="233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19" name="Object 3"/>
          <p:cNvGraphicFramePr>
            <a:graphicFrameLocks noGrp="1" noChangeAspect="1"/>
          </p:cNvGraphicFramePr>
          <p:nvPr>
            <p:ph sz="quarter" idx="2"/>
            <p:extLst>
              <p:ext uri="{D42A27DB-BD31-4B8C-83A1-F6EECF244321}">
                <p14:modId xmlns:p14="http://schemas.microsoft.com/office/powerpoint/2010/main" val="1127634300"/>
              </p:ext>
            </p:extLst>
          </p:nvPr>
        </p:nvGraphicFramePr>
        <p:xfrm>
          <a:off x="2133600" y="3434666"/>
          <a:ext cx="469900" cy="263525"/>
        </p:xfrm>
        <a:graphic>
          <a:graphicData uri="http://schemas.openxmlformats.org/presentationml/2006/ole">
            <mc:AlternateContent xmlns:mc="http://schemas.openxmlformats.org/markup-compatibility/2006">
              <mc:Choice xmlns:v="urn:schemas-microsoft-com:vml" Requires="v">
                <p:oleObj spid="_x0000_s9263" name="Equation" r:id="rId6" imgW="317087" imgH="177569" progId="Equation.3">
                  <p:embed/>
                </p:oleObj>
              </mc:Choice>
              <mc:Fallback>
                <p:oleObj name="Equation" r:id="rId6" imgW="317087" imgH="17756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3434666"/>
                        <a:ext cx="46990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0" name="Object 4"/>
          <p:cNvGraphicFramePr>
            <a:graphicFrameLocks noGrp="1" noChangeAspect="1"/>
          </p:cNvGraphicFramePr>
          <p:nvPr>
            <p:ph sz="quarter" idx="3"/>
            <p:extLst>
              <p:ext uri="{D42A27DB-BD31-4B8C-83A1-F6EECF244321}">
                <p14:modId xmlns:p14="http://schemas.microsoft.com/office/powerpoint/2010/main" val="2152507474"/>
              </p:ext>
            </p:extLst>
          </p:nvPr>
        </p:nvGraphicFramePr>
        <p:xfrm>
          <a:off x="4114800" y="5492066"/>
          <a:ext cx="609600" cy="287338"/>
        </p:xfrm>
        <a:graphic>
          <a:graphicData uri="http://schemas.openxmlformats.org/presentationml/2006/ole">
            <mc:AlternateContent xmlns:mc="http://schemas.openxmlformats.org/markup-compatibility/2006">
              <mc:Choice xmlns:v="urn:schemas-microsoft-com:vml" Requires="v">
                <p:oleObj spid="_x0000_s9264" name="Equation" r:id="rId8" imgW="457002" imgH="215806" progId="Equation.3">
                  <p:embed/>
                </p:oleObj>
              </mc:Choice>
              <mc:Fallback>
                <p:oleObj name="Equation" r:id="rId8" imgW="457002" imgH="215806"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5492066"/>
                        <a:ext cx="6096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1" name="Line 5"/>
          <p:cNvSpPr>
            <a:spLocks noChangeShapeType="1"/>
          </p:cNvSpPr>
          <p:nvPr/>
        </p:nvSpPr>
        <p:spPr bwMode="auto">
          <a:xfrm>
            <a:off x="381000" y="5415866"/>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2" name="Line 6"/>
          <p:cNvSpPr>
            <a:spLocks noChangeShapeType="1"/>
          </p:cNvSpPr>
          <p:nvPr/>
        </p:nvSpPr>
        <p:spPr bwMode="auto">
          <a:xfrm>
            <a:off x="3048000" y="2291666"/>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3" name="Line 7"/>
          <p:cNvSpPr>
            <a:spLocks noChangeShapeType="1"/>
          </p:cNvSpPr>
          <p:nvPr/>
        </p:nvSpPr>
        <p:spPr bwMode="auto">
          <a:xfrm flipV="1">
            <a:off x="1905000" y="2672666"/>
            <a:ext cx="3810000" cy="1905000"/>
          </a:xfrm>
          <a:prstGeom prst="line">
            <a:avLst/>
          </a:prstGeom>
          <a:noFill/>
          <a:ln w="38100">
            <a:solidFill>
              <a:srgbClr val="0000CC"/>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4" name="Line 8"/>
          <p:cNvSpPr>
            <a:spLocks noChangeShapeType="1"/>
          </p:cNvSpPr>
          <p:nvPr/>
        </p:nvSpPr>
        <p:spPr bwMode="auto">
          <a:xfrm flipH="1">
            <a:off x="1600200" y="4501466"/>
            <a:ext cx="457200" cy="22860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5" name="Line 9"/>
          <p:cNvSpPr>
            <a:spLocks noChangeShapeType="1"/>
          </p:cNvSpPr>
          <p:nvPr/>
        </p:nvSpPr>
        <p:spPr bwMode="auto">
          <a:xfrm flipV="1">
            <a:off x="5257800" y="2596466"/>
            <a:ext cx="609600" cy="304800"/>
          </a:xfrm>
          <a:prstGeom prst="line">
            <a:avLst/>
          </a:prstGeom>
          <a:noFill/>
          <a:ln w="38100">
            <a:solidFill>
              <a:srgbClr val="0000CC"/>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6" name="Text Box 10"/>
          <p:cNvSpPr txBox="1">
            <a:spLocks noChangeArrowheads="1"/>
          </p:cNvSpPr>
          <p:nvPr/>
        </p:nvSpPr>
        <p:spPr bwMode="auto">
          <a:xfrm>
            <a:off x="6057900" y="5415866"/>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Beta</a:t>
            </a:r>
          </a:p>
        </p:txBody>
      </p:sp>
      <p:sp>
        <p:nvSpPr>
          <p:cNvPr id="60427" name="Line 11"/>
          <p:cNvSpPr>
            <a:spLocks noChangeShapeType="1"/>
          </p:cNvSpPr>
          <p:nvPr/>
        </p:nvSpPr>
        <p:spPr bwMode="auto">
          <a:xfrm>
            <a:off x="2362200" y="3968066"/>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28" name="Text Box 12"/>
          <p:cNvSpPr txBox="1">
            <a:spLocks noChangeArrowheads="1"/>
          </p:cNvSpPr>
          <p:nvPr/>
        </p:nvSpPr>
        <p:spPr bwMode="auto">
          <a:xfrm>
            <a:off x="1371600" y="3815666"/>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sp>
        <p:nvSpPr>
          <p:cNvPr id="60429" name="Text Box 13"/>
          <p:cNvSpPr txBox="1">
            <a:spLocks noChangeArrowheads="1"/>
          </p:cNvSpPr>
          <p:nvPr/>
        </p:nvSpPr>
        <p:spPr bwMode="auto">
          <a:xfrm>
            <a:off x="4038600" y="5568266"/>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sz="1800"/>
          </a:p>
        </p:txBody>
      </p:sp>
      <p:sp>
        <p:nvSpPr>
          <p:cNvPr id="60430" name="Line 14"/>
          <p:cNvSpPr>
            <a:spLocks noChangeShapeType="1"/>
          </p:cNvSpPr>
          <p:nvPr/>
        </p:nvSpPr>
        <p:spPr bwMode="auto">
          <a:xfrm flipV="1">
            <a:off x="4419600" y="3358466"/>
            <a:ext cx="0" cy="205740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31" name="Line 15"/>
          <p:cNvSpPr>
            <a:spLocks noChangeShapeType="1"/>
          </p:cNvSpPr>
          <p:nvPr/>
        </p:nvSpPr>
        <p:spPr bwMode="auto">
          <a:xfrm flipH="1">
            <a:off x="3048000" y="3282266"/>
            <a:ext cx="1371600" cy="0"/>
          </a:xfrm>
          <a:prstGeom prst="line">
            <a:avLst/>
          </a:prstGeom>
          <a:noFill/>
          <a:ln w="6350"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32" name="Text Box 16"/>
          <p:cNvSpPr txBox="1">
            <a:spLocks noChangeArrowheads="1"/>
          </p:cNvSpPr>
          <p:nvPr/>
        </p:nvSpPr>
        <p:spPr bwMode="auto">
          <a:xfrm>
            <a:off x="2057400" y="2672666"/>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sp>
        <p:nvSpPr>
          <p:cNvPr id="60433" name="Line 17"/>
          <p:cNvSpPr>
            <a:spLocks noChangeShapeType="1"/>
          </p:cNvSpPr>
          <p:nvPr/>
        </p:nvSpPr>
        <p:spPr bwMode="auto">
          <a:xfrm flipV="1">
            <a:off x="2438400" y="3282266"/>
            <a:ext cx="609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graphicFrame>
        <p:nvGraphicFramePr>
          <p:cNvPr id="513042" name="Object 5"/>
          <p:cNvGraphicFramePr>
            <a:graphicFrameLocks noGrp="1" noChangeAspect="1"/>
          </p:cNvGraphicFramePr>
          <p:nvPr>
            <p:ph sz="quarter" idx="4"/>
            <p:extLst>
              <p:ext uri="{D42A27DB-BD31-4B8C-83A1-F6EECF244321}">
                <p14:modId xmlns:p14="http://schemas.microsoft.com/office/powerpoint/2010/main" val="1602902024"/>
              </p:ext>
            </p:extLst>
          </p:nvPr>
        </p:nvGraphicFramePr>
        <p:xfrm>
          <a:off x="4953000" y="5492066"/>
          <a:ext cx="746125" cy="287338"/>
        </p:xfrm>
        <a:graphic>
          <a:graphicData uri="http://schemas.openxmlformats.org/presentationml/2006/ole">
            <mc:AlternateContent xmlns:mc="http://schemas.openxmlformats.org/markup-compatibility/2006">
              <mc:Choice xmlns:v="urn:schemas-microsoft-com:vml" Requires="v">
                <p:oleObj spid="_x0000_s9265" name="Equation" r:id="rId10" imgW="558558" imgH="215806" progId="Equation.3">
                  <p:embed/>
                </p:oleObj>
              </mc:Choice>
              <mc:Fallback>
                <p:oleObj name="Equation" r:id="rId10" imgW="558558" imgH="215806"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53000" y="5492066"/>
                        <a:ext cx="7461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043" name="Line 19"/>
          <p:cNvSpPr>
            <a:spLocks noChangeShapeType="1"/>
          </p:cNvSpPr>
          <p:nvPr/>
        </p:nvSpPr>
        <p:spPr bwMode="auto">
          <a:xfrm flipV="1">
            <a:off x="5334000" y="2825066"/>
            <a:ext cx="0" cy="25908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044" name="Line 20"/>
          <p:cNvSpPr>
            <a:spLocks noChangeShapeType="1"/>
          </p:cNvSpPr>
          <p:nvPr/>
        </p:nvSpPr>
        <p:spPr bwMode="auto">
          <a:xfrm flipH="1">
            <a:off x="3048000" y="2825066"/>
            <a:ext cx="22860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045" name="Text Box 21"/>
          <p:cNvSpPr txBox="1">
            <a:spLocks noChangeArrowheads="1"/>
          </p:cNvSpPr>
          <p:nvPr/>
        </p:nvSpPr>
        <p:spPr bwMode="auto">
          <a:xfrm>
            <a:off x="2057400" y="2596466"/>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13.4%</a:t>
            </a:r>
          </a:p>
        </p:txBody>
      </p:sp>
      <p:sp>
        <p:nvSpPr>
          <p:cNvPr id="60439" name="Text Box 23"/>
          <p:cNvSpPr txBox="1">
            <a:spLocks noChangeArrowheads="1"/>
          </p:cNvSpPr>
          <p:nvPr/>
        </p:nvSpPr>
        <p:spPr bwMode="auto">
          <a:xfrm>
            <a:off x="5791200" y="2367866"/>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SML</a:t>
            </a:r>
          </a:p>
        </p:txBody>
      </p:sp>
      <p:sp>
        <p:nvSpPr>
          <p:cNvPr id="60440" name="Slide Number Placeholder 2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4F1CA718-0F2E-4753-885D-1380ECD4745F}" type="slidenum">
              <a:rPr lang="en-US" altLang="en-US" sz="1000" smtClean="0">
                <a:latin typeface="Arial" charset="0"/>
              </a:rPr>
              <a:pPr/>
              <a:t>12</a:t>
            </a:fld>
            <a:endParaRPr lang="en-US" altLang="en-US" sz="1000" smtClean="0">
              <a:latin typeface="Arial" charset="0"/>
            </a:endParaRPr>
          </a:p>
        </p:txBody>
      </p:sp>
      <p:sp>
        <p:nvSpPr>
          <p:cNvPr id="26" name="TextBox 25"/>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
        <p:nvSpPr>
          <p:cNvPr id="28" name="Text Box 16"/>
          <p:cNvSpPr txBox="1">
            <a:spLocks noChangeArrowheads="1"/>
          </p:cNvSpPr>
          <p:nvPr/>
        </p:nvSpPr>
        <p:spPr bwMode="auto">
          <a:xfrm>
            <a:off x="304800" y="1165204"/>
            <a:ext cx="8458200" cy="1015663"/>
          </a:xfrm>
          <a:prstGeom prst="rect">
            <a:avLst/>
          </a:prstGeom>
          <a:solidFill>
            <a:srgbClr val="002060">
              <a:alpha val="5000"/>
            </a:srgbClr>
          </a:solidFill>
          <a:ln w="9525">
            <a:solidFill>
              <a:srgbClr val="000000"/>
            </a:solidFill>
            <a:miter lim="800000"/>
            <a:headEnd/>
            <a:tailEnd/>
          </a:ln>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smtClean="0"/>
              <a:t>Example: Suppose the risk-free rate is 5% and the expected return on the market is 12%.  If a stock </a:t>
            </a:r>
            <a:r>
              <a:rPr lang="en-US" altLang="en-US" dirty="0"/>
              <a:t>has a beta of 1.2, then </a:t>
            </a:r>
            <a:r>
              <a:rPr lang="en-US" altLang="en-US" dirty="0" smtClean="0"/>
              <a:t>the stock’s </a:t>
            </a:r>
            <a:r>
              <a:rPr lang="en-US" altLang="en-US" dirty="0"/>
              <a:t>“fair” </a:t>
            </a:r>
            <a:r>
              <a:rPr lang="en-US" altLang="en-US" dirty="0" smtClean="0"/>
              <a:t>risk-adjusted return </a:t>
            </a:r>
            <a:r>
              <a:rPr lang="en-US" altLang="en-US" dirty="0"/>
              <a:t>is equal </a:t>
            </a:r>
            <a:r>
              <a:rPr lang="en-US" altLang="en-US" dirty="0" smtClean="0"/>
              <a:t>to: 5</a:t>
            </a:r>
            <a:r>
              <a:rPr lang="en-US" altLang="en-US" dirty="0"/>
              <a:t>% + 1.2(12%-5%) = 13.4</a:t>
            </a:r>
            <a:r>
              <a:rPr lang="en-US" altLang="en-US" dirty="0" smtClean="0"/>
              <a:t>%.</a:t>
            </a:r>
            <a:endParaRPr lang="en-US" altLang="en-US" sz="1800" dirty="0"/>
          </a:p>
        </p:txBody>
      </p:sp>
    </p:spTree>
    <p:extLst>
      <p:ext uri="{BB962C8B-B14F-4D97-AF65-F5344CB8AC3E}">
        <p14:creationId xmlns:p14="http://schemas.microsoft.com/office/powerpoint/2010/main" val="683785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3042"/>
                                        </p:tgtEl>
                                        <p:attrNameLst>
                                          <p:attrName>style.visibility</p:attrName>
                                        </p:attrNameLst>
                                      </p:cBhvr>
                                      <p:to>
                                        <p:strVal val="visible"/>
                                      </p:to>
                                    </p:set>
                                    <p:anim calcmode="lin" valueType="num">
                                      <p:cBhvr additive="base">
                                        <p:cTn id="7" dur="500" fill="hold"/>
                                        <p:tgtEl>
                                          <p:spTgt spid="513042"/>
                                        </p:tgtEl>
                                        <p:attrNameLst>
                                          <p:attrName>ppt_x</p:attrName>
                                        </p:attrNameLst>
                                      </p:cBhvr>
                                      <p:tavLst>
                                        <p:tav tm="0">
                                          <p:val>
                                            <p:strVal val="#ppt_x"/>
                                          </p:val>
                                        </p:tav>
                                        <p:tav tm="100000">
                                          <p:val>
                                            <p:strVal val="#ppt_x"/>
                                          </p:val>
                                        </p:tav>
                                      </p:tavLst>
                                    </p:anim>
                                    <p:anim calcmode="lin" valueType="num">
                                      <p:cBhvr additive="base">
                                        <p:cTn id="8" dur="500" fill="hold"/>
                                        <p:tgtEl>
                                          <p:spTgt spid="5130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13043"/>
                                        </p:tgtEl>
                                        <p:attrNameLst>
                                          <p:attrName>style.visibility</p:attrName>
                                        </p:attrNameLst>
                                      </p:cBhvr>
                                      <p:to>
                                        <p:strVal val="visible"/>
                                      </p:to>
                                    </p:set>
                                    <p:animEffect transition="in" filter="dissolve">
                                      <p:cBhvr>
                                        <p:cTn id="13" dur="500"/>
                                        <p:tgtEl>
                                          <p:spTgt spid="51304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13044"/>
                                        </p:tgtEl>
                                        <p:attrNameLst>
                                          <p:attrName>style.visibility</p:attrName>
                                        </p:attrNameLst>
                                      </p:cBhvr>
                                      <p:to>
                                        <p:strVal val="visible"/>
                                      </p:to>
                                    </p:set>
                                    <p:animEffect transition="in" filter="dissolve">
                                      <p:cBhvr>
                                        <p:cTn id="18" dur="500"/>
                                        <p:tgtEl>
                                          <p:spTgt spid="513044"/>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3045"/>
                                        </p:tgtEl>
                                        <p:attrNameLst>
                                          <p:attrName>style.visibility</p:attrName>
                                        </p:attrNameLst>
                                      </p:cBhvr>
                                      <p:to>
                                        <p:strVal val="visible"/>
                                      </p:to>
                                    </p:set>
                                    <p:animEffect transition="in" filter="dissolve">
                                      <p:cBhvr>
                                        <p:cTn id="21" dur="500"/>
                                        <p:tgtEl>
                                          <p:spTgt spid="513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43" grpId="0" animBg="1"/>
      <p:bldP spid="513044" grpId="0" animBg="1"/>
      <p:bldP spid="5130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E22EA8F8-74FF-455B-8BB7-D61704858819}" type="slidenum">
              <a:rPr lang="en-US" altLang="en-US" sz="1000" smtClean="0">
                <a:latin typeface="Arial" charset="0"/>
              </a:rPr>
              <a:pPr/>
              <a:t>13</a:t>
            </a:fld>
            <a:endParaRPr lang="en-US" altLang="en-US" sz="1000" smtClean="0">
              <a:latin typeface="Arial" charset="0"/>
            </a:endParaRPr>
          </a:p>
        </p:txBody>
      </p:sp>
      <p:sp>
        <p:nvSpPr>
          <p:cNvPr id="2" name="Rectangle 1"/>
          <p:cNvSpPr/>
          <p:nvPr/>
        </p:nvSpPr>
        <p:spPr>
          <a:xfrm>
            <a:off x="457200" y="1828800"/>
            <a:ext cx="7772400" cy="2554545"/>
          </a:xfrm>
          <a:prstGeom prst="rect">
            <a:avLst/>
          </a:prstGeom>
          <a:ln>
            <a:solidFill>
              <a:schemeClr val="tx1"/>
            </a:solidFill>
          </a:ln>
        </p:spPr>
        <p:txBody>
          <a:bodyPr wrap="square">
            <a:spAutoFit/>
          </a:bodyPr>
          <a:lstStyle/>
          <a:p>
            <a:r>
              <a:rPr lang="en-US" altLang="en-US" sz="2000" dirty="0">
                <a:solidFill>
                  <a:srgbClr val="000000"/>
                </a:solidFill>
                <a:latin typeface="Times New Roman" panose="02020603050405020304" pitchFamily="18" charset="0"/>
                <a:cs typeface="Times New Roman" panose="02020603050405020304" pitchFamily="18" charset="0"/>
              </a:rPr>
              <a:t>Point:  The SML and Beta serves to LINK risk and return…</a:t>
            </a:r>
          </a:p>
          <a:p>
            <a:r>
              <a:rPr lang="en-US" altLang="en-US" sz="2000" dirty="0">
                <a:solidFill>
                  <a:srgbClr val="000000"/>
                </a:solidFill>
                <a:latin typeface="Times New Roman" panose="02020603050405020304" pitchFamily="18" charset="0"/>
                <a:cs typeface="Times New Roman" panose="02020603050405020304" pitchFamily="18" charset="0"/>
              </a:rPr>
              <a:t>You tell me how much risk you have (as measured by beta) and I will tell you the required return.</a:t>
            </a:r>
          </a:p>
          <a:p>
            <a:endParaRPr lang="en-US" altLang="en-US" sz="2000" dirty="0">
              <a:solidFill>
                <a:srgbClr val="000000"/>
              </a:solidFill>
              <a:latin typeface="Times New Roman" panose="02020603050405020304" pitchFamily="18" charset="0"/>
              <a:cs typeface="Times New Roman" panose="02020603050405020304" pitchFamily="18" charset="0"/>
            </a:endParaRPr>
          </a:p>
          <a:p>
            <a:r>
              <a:rPr lang="en-US" altLang="en-US" sz="2000" u="sng" dirty="0">
                <a:solidFill>
                  <a:srgbClr val="000000"/>
                </a:solidFill>
                <a:latin typeface="Times New Roman" panose="02020603050405020304" pitchFamily="18" charset="0"/>
                <a:cs typeface="Times New Roman" panose="02020603050405020304" pitchFamily="18" charset="0"/>
              </a:rPr>
              <a:t>Beta</a:t>
            </a:r>
            <a:r>
              <a:rPr lang="en-US" altLang="en-US" sz="2000" dirty="0">
                <a:solidFill>
                  <a:srgbClr val="000000"/>
                </a:solidFill>
                <a:latin typeface="Times New Roman" panose="02020603050405020304" pitchFamily="18" charset="0"/>
                <a:cs typeface="Times New Roman" panose="02020603050405020304" pitchFamily="18" charset="0"/>
              </a:rPr>
              <a:t> measure the risk of the asset in a portfolio context</a:t>
            </a:r>
          </a:p>
          <a:p>
            <a:r>
              <a:rPr lang="en-US" altLang="en-US" sz="2000" dirty="0">
                <a:solidFill>
                  <a:srgbClr val="000000"/>
                </a:solidFill>
                <a:latin typeface="Times New Roman" panose="02020603050405020304" pitchFamily="18" charset="0"/>
                <a:cs typeface="Times New Roman" panose="02020603050405020304" pitchFamily="18" charset="0"/>
              </a:rPr>
              <a:t>and</a:t>
            </a:r>
          </a:p>
          <a:p>
            <a:r>
              <a:rPr lang="en-US" altLang="en-US" sz="2000" u="sng" dirty="0">
                <a:solidFill>
                  <a:srgbClr val="000000"/>
                </a:solidFill>
                <a:latin typeface="Times New Roman" panose="02020603050405020304" pitchFamily="18" charset="0"/>
                <a:cs typeface="Times New Roman" panose="02020603050405020304" pitchFamily="18" charset="0"/>
              </a:rPr>
              <a:t>SML</a:t>
            </a:r>
            <a:r>
              <a:rPr lang="en-US" altLang="en-US" sz="2000" dirty="0">
                <a:solidFill>
                  <a:srgbClr val="000000"/>
                </a:solidFill>
                <a:latin typeface="Times New Roman" panose="02020603050405020304" pitchFamily="18" charset="0"/>
                <a:cs typeface="Times New Roman" panose="02020603050405020304" pitchFamily="18" charset="0"/>
              </a:rPr>
              <a:t> (the Security Market Line) is the equation that links this risk level to the “fair” amount of return.</a:t>
            </a:r>
          </a:p>
        </p:txBody>
      </p:sp>
      <p:sp>
        <p:nvSpPr>
          <p:cNvPr id="6" name="TextBox 5"/>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Tree>
    <p:extLst>
      <p:ext uri="{BB962C8B-B14F-4D97-AF65-F5344CB8AC3E}">
        <p14:creationId xmlns:p14="http://schemas.microsoft.com/office/powerpoint/2010/main" val="759019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9" name="Line 5"/>
          <p:cNvSpPr>
            <a:spLocks noChangeShapeType="1"/>
          </p:cNvSpPr>
          <p:nvPr/>
        </p:nvSpPr>
        <p:spPr bwMode="auto">
          <a:xfrm>
            <a:off x="2286000" y="2819400"/>
            <a:ext cx="104775" cy="292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15430" name="Text Box 6"/>
          <p:cNvSpPr txBox="1">
            <a:spLocks noChangeArrowheads="1"/>
          </p:cNvSpPr>
          <p:nvPr/>
        </p:nvSpPr>
        <p:spPr bwMode="auto">
          <a:xfrm>
            <a:off x="2286000" y="327660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a:t>Risk-free rate…In the U.S., you would use a U.S. Treasury rate.  What maturity?  There is no perfect  answer to this.  People disagree.  </a:t>
            </a:r>
          </a:p>
        </p:txBody>
      </p:sp>
      <p:sp>
        <p:nvSpPr>
          <p:cNvPr id="615431" name="Rectangle 7"/>
          <p:cNvSpPr>
            <a:spLocks noChangeArrowheads="1"/>
          </p:cNvSpPr>
          <p:nvPr/>
        </p:nvSpPr>
        <p:spPr bwMode="auto">
          <a:xfrm>
            <a:off x="2162175" y="3111500"/>
            <a:ext cx="5762625" cy="1308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sp>
        <p:nvSpPr>
          <p:cNvPr id="62470" name="Oval 18"/>
          <p:cNvSpPr>
            <a:spLocks noChangeArrowheads="1"/>
          </p:cNvSpPr>
          <p:nvPr/>
        </p:nvSpPr>
        <p:spPr bwMode="auto">
          <a:xfrm>
            <a:off x="1905000" y="2362200"/>
            <a:ext cx="4572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graphicFrame>
        <p:nvGraphicFramePr>
          <p:cNvPr id="509960" name="Object 2"/>
          <p:cNvGraphicFramePr>
            <a:graphicFrameLocks noChangeAspect="1"/>
          </p:cNvGraphicFramePr>
          <p:nvPr>
            <p:extLst>
              <p:ext uri="{D42A27DB-BD31-4B8C-83A1-F6EECF244321}">
                <p14:modId xmlns:p14="http://schemas.microsoft.com/office/powerpoint/2010/main" val="2083935748"/>
              </p:ext>
            </p:extLst>
          </p:nvPr>
        </p:nvGraphicFramePr>
        <p:xfrm>
          <a:off x="1322388" y="2333625"/>
          <a:ext cx="2847975" cy="515938"/>
        </p:xfrm>
        <a:graphic>
          <a:graphicData uri="http://schemas.openxmlformats.org/presentationml/2006/ole">
            <mc:AlternateContent xmlns:mc="http://schemas.openxmlformats.org/markup-compatibility/2006">
              <mc:Choice xmlns:v="urn:schemas-microsoft-com:vml" Requires="v">
                <p:oleObj spid="_x0000_s10254" name="Equation" r:id="rId4" imgW="1206360" imgH="228600" progId="Equation.3">
                  <p:embed/>
                </p:oleObj>
              </mc:Choice>
              <mc:Fallback>
                <p:oleObj name="Equation" r:id="rId4" imgW="1206360" imgH="228600" progId="Equation.3">
                  <p:embed/>
                  <p:pic>
                    <p:nvPicPr>
                      <p:cNvPr id="0" name=""/>
                      <p:cNvPicPr>
                        <a:picLocks noChangeAspect="1" noChangeArrowheads="1"/>
                      </p:cNvPicPr>
                      <p:nvPr/>
                    </p:nvPicPr>
                    <p:blipFill>
                      <a:blip r:embed="rId5"/>
                      <a:srcRect/>
                      <a:stretch>
                        <a:fillRect/>
                      </a:stretch>
                    </p:blipFill>
                    <p:spPr bwMode="auto">
                      <a:xfrm>
                        <a:off x="1322388" y="2333625"/>
                        <a:ext cx="28479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72"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92F3F840-DC38-43BB-AF92-CB30A658E647}" type="slidenum">
              <a:rPr lang="en-US" altLang="en-US" sz="1000" smtClean="0">
                <a:latin typeface="Arial" charset="0"/>
              </a:rPr>
              <a:pPr/>
              <a:t>14</a:t>
            </a:fld>
            <a:endParaRPr lang="en-US" altLang="en-US" sz="1000" smtClean="0">
              <a:latin typeface="Arial" charset="0"/>
            </a:endParaRPr>
          </a:p>
        </p:txBody>
      </p:sp>
      <p:sp>
        <p:nvSpPr>
          <p:cNvPr id="9" name="TextBox 8"/>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
        <p:nvSpPr>
          <p:cNvPr id="2" name="TextBox 1"/>
          <p:cNvSpPr txBox="1"/>
          <p:nvPr/>
        </p:nvSpPr>
        <p:spPr bwMode="auto">
          <a:xfrm>
            <a:off x="381000" y="1447799"/>
            <a:ext cx="28194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Estimates…</a:t>
            </a:r>
          </a:p>
        </p:txBody>
      </p:sp>
    </p:spTree>
    <p:extLst>
      <p:ext uri="{BB962C8B-B14F-4D97-AF65-F5344CB8AC3E}">
        <p14:creationId xmlns:p14="http://schemas.microsoft.com/office/powerpoint/2010/main" val="4084079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5429"/>
                                        </p:tgtEl>
                                        <p:attrNameLst>
                                          <p:attrName>style.visibility</p:attrName>
                                        </p:attrNameLst>
                                      </p:cBhvr>
                                      <p:to>
                                        <p:strVal val="visible"/>
                                      </p:to>
                                    </p:set>
                                    <p:animEffect transition="in" filter="dissolve">
                                      <p:cBhvr>
                                        <p:cTn id="7" dur="500"/>
                                        <p:tgtEl>
                                          <p:spTgt spid="6154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5430"/>
                                        </p:tgtEl>
                                        <p:attrNameLst>
                                          <p:attrName>style.visibility</p:attrName>
                                        </p:attrNameLst>
                                      </p:cBhvr>
                                      <p:to>
                                        <p:strVal val="visible"/>
                                      </p:to>
                                    </p:set>
                                    <p:animEffect transition="in" filter="dissolve">
                                      <p:cBhvr>
                                        <p:cTn id="10" dur="500"/>
                                        <p:tgtEl>
                                          <p:spTgt spid="6154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5431"/>
                                        </p:tgtEl>
                                        <p:attrNameLst>
                                          <p:attrName>style.visibility</p:attrName>
                                        </p:attrNameLst>
                                      </p:cBhvr>
                                      <p:to>
                                        <p:strVal val="visible"/>
                                      </p:to>
                                    </p:set>
                                    <p:animEffect transition="in" filter="dissolve">
                                      <p:cBhvr>
                                        <p:cTn id="13" dur="500"/>
                                        <p:tgtEl>
                                          <p:spTgt spid="615431"/>
                                        </p:tgtEl>
                                      </p:cBhvr>
                                    </p:animEffect>
                                  </p:childTnLst>
                                </p:cTn>
                              </p:par>
                              <p:par>
                                <p:cTn id="14" presetID="9" presetClass="entr" presetSubtype="0" fill="hold" nodeType="withEffect">
                                  <p:stCondLst>
                                    <p:cond delay="0"/>
                                  </p:stCondLst>
                                  <p:childTnLst>
                                    <p:set>
                                      <p:cBhvr>
                                        <p:cTn id="15" dur="1" fill="hold">
                                          <p:stCondLst>
                                            <p:cond delay="0"/>
                                          </p:stCondLst>
                                        </p:cTn>
                                        <p:tgtEl>
                                          <p:spTgt spid="509960"/>
                                        </p:tgtEl>
                                        <p:attrNameLst>
                                          <p:attrName>style.visibility</p:attrName>
                                        </p:attrNameLst>
                                      </p:cBhvr>
                                      <p:to>
                                        <p:strVal val="visible"/>
                                      </p:to>
                                    </p:set>
                                    <p:animEffect transition="in" filter="dissolve">
                                      <p:cBhvr>
                                        <p:cTn id="16" dur="500"/>
                                        <p:tgtEl>
                                          <p:spTgt spid="509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29" grpId="0" animBg="1"/>
      <p:bldP spid="615430" grpId="0"/>
      <p:bldP spid="6154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8" name="Line 6"/>
          <p:cNvSpPr>
            <a:spLocks noChangeShapeType="1"/>
          </p:cNvSpPr>
          <p:nvPr/>
        </p:nvSpPr>
        <p:spPr bwMode="auto">
          <a:xfrm>
            <a:off x="3346450" y="2641599"/>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17481" name="Text Box 9"/>
          <p:cNvSpPr txBox="1">
            <a:spLocks noChangeArrowheads="1"/>
          </p:cNvSpPr>
          <p:nvPr/>
        </p:nvSpPr>
        <p:spPr bwMode="auto">
          <a:xfrm>
            <a:off x="152400" y="2946399"/>
            <a:ext cx="8686800" cy="37856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dirty="0"/>
              <a:t>The whole term </a:t>
            </a:r>
            <a:r>
              <a:rPr lang="en-US" altLang="en-US" dirty="0" smtClean="0"/>
              <a:t>in the bracket is </a:t>
            </a:r>
            <a:r>
              <a:rPr lang="en-US" altLang="en-US" dirty="0"/>
              <a:t>called the </a:t>
            </a:r>
            <a:r>
              <a:rPr lang="en-US" altLang="en-US" b="1" dirty="0"/>
              <a:t>“market risk premium”</a:t>
            </a:r>
            <a:r>
              <a:rPr lang="en-US" altLang="en-US" dirty="0"/>
              <a:t> or the equity risk premium.”  It represents an estimate of the premium the market will earn above the risk-free rate.   </a:t>
            </a:r>
          </a:p>
          <a:p>
            <a:pPr algn="l"/>
            <a:endParaRPr lang="en-US" altLang="en-US" dirty="0" smtClean="0"/>
          </a:p>
          <a:p>
            <a:pPr algn="l"/>
            <a:r>
              <a:rPr lang="en-US" altLang="en-US" dirty="0" smtClean="0"/>
              <a:t>This </a:t>
            </a:r>
            <a:r>
              <a:rPr lang="en-US" altLang="en-US" dirty="0"/>
              <a:t>estimate of the expected future return on the market can come from historical returns (like the Ibbotson data). </a:t>
            </a:r>
            <a:endParaRPr lang="en-US" altLang="en-US" dirty="0" smtClean="0"/>
          </a:p>
          <a:p>
            <a:pPr algn="l"/>
            <a:endParaRPr lang="en-US" altLang="en-US" dirty="0"/>
          </a:p>
          <a:p>
            <a:pPr algn="l"/>
            <a:r>
              <a:rPr lang="en-US" altLang="en-US" dirty="0"/>
              <a:t>Or, with some bold assumptions, it can be “backed out” of today’s stock prices. </a:t>
            </a:r>
          </a:p>
          <a:p>
            <a:pPr algn="l"/>
            <a:r>
              <a:rPr lang="en-US" altLang="en-US" dirty="0"/>
              <a:t>Or, it can come from an economist’s model.</a:t>
            </a:r>
          </a:p>
          <a:p>
            <a:pPr algn="l"/>
            <a:endParaRPr lang="en-US" altLang="en-US" dirty="0" smtClean="0"/>
          </a:p>
          <a:p>
            <a:pPr algn="l"/>
            <a:r>
              <a:rPr lang="en-US" altLang="en-US" dirty="0" smtClean="0"/>
              <a:t>In </a:t>
            </a:r>
            <a:r>
              <a:rPr lang="en-US" altLang="en-US" dirty="0"/>
              <a:t>the end, it should be forward looking.  However, that is tough to do; so, often, we fall back on the past as our prediction of the future. </a:t>
            </a:r>
          </a:p>
        </p:txBody>
      </p:sp>
      <p:sp>
        <p:nvSpPr>
          <p:cNvPr id="63494" name="Oval 17"/>
          <p:cNvSpPr>
            <a:spLocks noChangeArrowheads="1"/>
          </p:cNvSpPr>
          <p:nvPr/>
        </p:nvSpPr>
        <p:spPr bwMode="auto">
          <a:xfrm>
            <a:off x="2584450" y="2031999"/>
            <a:ext cx="1295400" cy="5619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graphicFrame>
        <p:nvGraphicFramePr>
          <p:cNvPr id="509960" name="Object 2"/>
          <p:cNvGraphicFramePr>
            <a:graphicFrameLocks noChangeAspect="1"/>
          </p:cNvGraphicFramePr>
          <p:nvPr>
            <p:extLst>
              <p:ext uri="{D42A27DB-BD31-4B8C-83A1-F6EECF244321}">
                <p14:modId xmlns:p14="http://schemas.microsoft.com/office/powerpoint/2010/main" val="2488585272"/>
              </p:ext>
            </p:extLst>
          </p:nvPr>
        </p:nvGraphicFramePr>
        <p:xfrm>
          <a:off x="935038" y="2079625"/>
          <a:ext cx="2846387" cy="515938"/>
        </p:xfrm>
        <a:graphic>
          <a:graphicData uri="http://schemas.openxmlformats.org/presentationml/2006/ole">
            <mc:AlternateContent xmlns:mc="http://schemas.openxmlformats.org/markup-compatibility/2006">
              <mc:Choice xmlns:v="urn:schemas-microsoft-com:vml" Requires="v">
                <p:oleObj spid="_x0000_s11278" name="Equation" r:id="rId4" imgW="1206360" imgH="228600" progId="Equation.3">
                  <p:embed/>
                </p:oleObj>
              </mc:Choice>
              <mc:Fallback>
                <p:oleObj name="Equation" r:id="rId4" imgW="1206360" imgH="228600" progId="Equation.3">
                  <p:embed/>
                  <p:pic>
                    <p:nvPicPr>
                      <p:cNvPr id="0" name=""/>
                      <p:cNvPicPr>
                        <a:picLocks noChangeAspect="1" noChangeArrowheads="1"/>
                      </p:cNvPicPr>
                      <p:nvPr/>
                    </p:nvPicPr>
                    <p:blipFill>
                      <a:blip r:embed="rId5"/>
                      <a:srcRect/>
                      <a:stretch>
                        <a:fillRect/>
                      </a:stretch>
                    </p:blipFill>
                    <p:spPr bwMode="auto">
                      <a:xfrm>
                        <a:off x="935038" y="2079625"/>
                        <a:ext cx="2846387"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9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748DBF44-3C33-47F3-8647-2A1BD01BBE6F}" type="slidenum">
              <a:rPr lang="en-US" altLang="en-US" sz="1000" smtClean="0">
                <a:latin typeface="Arial" charset="0"/>
              </a:rPr>
              <a:pPr/>
              <a:t>15</a:t>
            </a:fld>
            <a:endParaRPr lang="en-US" altLang="en-US" sz="1000" smtClean="0">
              <a:latin typeface="Arial" charset="0"/>
            </a:endParaRPr>
          </a:p>
        </p:txBody>
      </p:sp>
      <p:sp>
        <p:nvSpPr>
          <p:cNvPr id="9" name="TextBox 8"/>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
        <p:nvSpPr>
          <p:cNvPr id="10" name="TextBox 9"/>
          <p:cNvSpPr txBox="1"/>
          <p:nvPr/>
        </p:nvSpPr>
        <p:spPr bwMode="auto">
          <a:xfrm>
            <a:off x="348343" y="1447799"/>
            <a:ext cx="28194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Estimates…</a:t>
            </a:r>
          </a:p>
        </p:txBody>
      </p:sp>
    </p:spTree>
    <p:extLst>
      <p:ext uri="{BB962C8B-B14F-4D97-AF65-F5344CB8AC3E}">
        <p14:creationId xmlns:p14="http://schemas.microsoft.com/office/powerpoint/2010/main" val="2240421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7478"/>
                                        </p:tgtEl>
                                        <p:attrNameLst>
                                          <p:attrName>style.visibility</p:attrName>
                                        </p:attrNameLst>
                                      </p:cBhvr>
                                      <p:to>
                                        <p:strVal val="visible"/>
                                      </p:to>
                                    </p:set>
                                    <p:animEffect transition="in" filter="dissolve">
                                      <p:cBhvr>
                                        <p:cTn id="7" dur="500"/>
                                        <p:tgtEl>
                                          <p:spTgt spid="61747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7481"/>
                                        </p:tgtEl>
                                        <p:attrNameLst>
                                          <p:attrName>style.visibility</p:attrName>
                                        </p:attrNameLst>
                                      </p:cBhvr>
                                      <p:to>
                                        <p:strVal val="visible"/>
                                      </p:to>
                                    </p:set>
                                    <p:animEffect transition="in" filter="dissolve">
                                      <p:cBhvr>
                                        <p:cTn id="10" dur="500"/>
                                        <p:tgtEl>
                                          <p:spTgt spid="617481"/>
                                        </p:tgtEl>
                                      </p:cBhvr>
                                    </p:animEffect>
                                  </p:childTnLst>
                                </p:cTn>
                              </p:par>
                              <p:par>
                                <p:cTn id="11" presetID="9" presetClass="entr" presetSubtype="0" fill="hold" nodeType="withEffect">
                                  <p:stCondLst>
                                    <p:cond delay="0"/>
                                  </p:stCondLst>
                                  <p:childTnLst>
                                    <p:set>
                                      <p:cBhvr>
                                        <p:cTn id="12" dur="1" fill="hold">
                                          <p:stCondLst>
                                            <p:cond delay="0"/>
                                          </p:stCondLst>
                                        </p:cTn>
                                        <p:tgtEl>
                                          <p:spTgt spid="509960"/>
                                        </p:tgtEl>
                                        <p:attrNameLst>
                                          <p:attrName>style.visibility</p:attrName>
                                        </p:attrNameLst>
                                      </p:cBhvr>
                                      <p:to>
                                        <p:strVal val="visible"/>
                                      </p:to>
                                    </p:set>
                                    <p:animEffect transition="in" filter="dissolve">
                                      <p:cBhvr>
                                        <p:cTn id="13" dur="500"/>
                                        <p:tgtEl>
                                          <p:spTgt spid="509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8" grpId="0" animBg="1"/>
      <p:bldP spid="61748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7" name="Text Box 7"/>
          <p:cNvSpPr txBox="1">
            <a:spLocks noChangeArrowheads="1"/>
          </p:cNvSpPr>
          <p:nvPr/>
        </p:nvSpPr>
        <p:spPr bwMode="auto">
          <a:xfrm>
            <a:off x="304800" y="2895600"/>
            <a:ext cx="2409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a:t>Historical Data…</a:t>
            </a:r>
          </a:p>
        </p:txBody>
      </p:sp>
      <p:sp>
        <p:nvSpPr>
          <p:cNvPr id="619531" name="Rectangle 11"/>
          <p:cNvSpPr>
            <a:spLocks noChangeArrowheads="1"/>
          </p:cNvSpPr>
          <p:nvPr/>
        </p:nvSpPr>
        <p:spPr bwMode="auto">
          <a:xfrm>
            <a:off x="0" y="2819400"/>
            <a:ext cx="8915400" cy="4279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sp>
        <p:nvSpPr>
          <p:cNvPr id="64517" name="Text Box 20"/>
          <p:cNvSpPr txBox="1">
            <a:spLocks noChangeArrowheads="1"/>
          </p:cNvSpPr>
          <p:nvPr/>
        </p:nvSpPr>
        <p:spPr bwMode="auto">
          <a:xfrm>
            <a:off x="3641725" y="41910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a:t>
            </a:r>
          </a:p>
        </p:txBody>
      </p:sp>
      <p:graphicFrame>
        <p:nvGraphicFramePr>
          <p:cNvPr id="619790" name="Group 270"/>
          <p:cNvGraphicFramePr>
            <a:graphicFrameLocks noGrp="1"/>
          </p:cNvGraphicFramePr>
          <p:nvPr/>
        </p:nvGraphicFramePr>
        <p:xfrm>
          <a:off x="228600" y="3276600"/>
          <a:ext cx="2730500" cy="3482975"/>
        </p:xfrm>
        <a:graphic>
          <a:graphicData uri="http://schemas.openxmlformats.org/drawingml/2006/table">
            <a:tbl>
              <a:tblPr/>
              <a:tblGrid>
                <a:gridCol w="609600"/>
                <a:gridCol w="965200"/>
                <a:gridCol w="1155700"/>
              </a:tblGrid>
              <a:tr h="5492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Month</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Excess Return on Stock</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Excess Return on the S&amp;P 500 Index</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2</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3</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4</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0.04</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5</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6</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7</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8</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9</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10</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11</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12</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0.04</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4576" name="Object 2"/>
          <p:cNvGraphicFramePr>
            <a:graphicFrameLocks noChangeAspect="1"/>
          </p:cNvGraphicFramePr>
          <p:nvPr/>
        </p:nvGraphicFramePr>
        <p:xfrm>
          <a:off x="3733800" y="3048000"/>
          <a:ext cx="3657600" cy="3686175"/>
        </p:xfrm>
        <a:graphic>
          <a:graphicData uri="http://schemas.openxmlformats.org/presentationml/2006/ole">
            <mc:AlternateContent xmlns:mc="http://schemas.openxmlformats.org/markup-compatibility/2006">
              <mc:Choice xmlns:v="urn:schemas-microsoft-com:vml" Requires="v">
                <p:oleObj spid="_x0000_s12314" name="Chart" r:id="rId4" imgW="3657600" imgH="3686048" progId="Excel.Chart.8">
                  <p:embed/>
                </p:oleObj>
              </mc:Choice>
              <mc:Fallback>
                <p:oleObj name="Chart" r:id="rId4" imgW="3657600" imgH="368604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048000"/>
                        <a:ext cx="365760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577" name="Line 272"/>
          <p:cNvSpPr>
            <a:spLocks noChangeShapeType="1"/>
          </p:cNvSpPr>
          <p:nvPr/>
        </p:nvSpPr>
        <p:spPr bwMode="auto">
          <a:xfrm>
            <a:off x="3124200" y="5029200"/>
            <a:ext cx="5334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4578" name="Text Box 274"/>
          <p:cNvSpPr txBox="1">
            <a:spLocks noChangeArrowheads="1"/>
          </p:cNvSpPr>
          <p:nvPr/>
        </p:nvSpPr>
        <p:spPr bwMode="auto">
          <a:xfrm>
            <a:off x="5562600" y="2133600"/>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b="1">
                <a:solidFill>
                  <a:srgbClr val="0000CC"/>
                </a:solidFill>
              </a:rPr>
              <a:t>Slope of fitted line is a Beta estimate</a:t>
            </a:r>
            <a:r>
              <a:rPr lang="en-US" altLang="en-US" b="1"/>
              <a:t>.</a:t>
            </a:r>
            <a:r>
              <a:rPr lang="en-US" altLang="en-US"/>
              <a:t> </a:t>
            </a:r>
          </a:p>
        </p:txBody>
      </p:sp>
      <p:sp>
        <p:nvSpPr>
          <p:cNvPr id="64579" name="Line 275"/>
          <p:cNvSpPr>
            <a:spLocks noChangeShapeType="1"/>
          </p:cNvSpPr>
          <p:nvPr/>
        </p:nvSpPr>
        <p:spPr bwMode="auto">
          <a:xfrm>
            <a:off x="6248400" y="2819400"/>
            <a:ext cx="1524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4580" name="Oval 276"/>
          <p:cNvSpPr>
            <a:spLocks noChangeArrowheads="1"/>
          </p:cNvSpPr>
          <p:nvPr/>
        </p:nvSpPr>
        <p:spPr bwMode="auto">
          <a:xfrm>
            <a:off x="3048000" y="2209800"/>
            <a:ext cx="533400" cy="533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graphicFrame>
        <p:nvGraphicFramePr>
          <p:cNvPr id="509960" name="Object 3"/>
          <p:cNvGraphicFramePr>
            <a:graphicFrameLocks noChangeAspect="1"/>
          </p:cNvGraphicFramePr>
          <p:nvPr>
            <p:extLst>
              <p:ext uri="{D42A27DB-BD31-4B8C-83A1-F6EECF244321}">
                <p14:modId xmlns:p14="http://schemas.microsoft.com/office/powerpoint/2010/main" val="583952925"/>
              </p:ext>
            </p:extLst>
          </p:nvPr>
        </p:nvGraphicFramePr>
        <p:xfrm>
          <a:off x="1855788" y="2257425"/>
          <a:ext cx="2846387" cy="515938"/>
        </p:xfrm>
        <a:graphic>
          <a:graphicData uri="http://schemas.openxmlformats.org/presentationml/2006/ole">
            <mc:AlternateContent xmlns:mc="http://schemas.openxmlformats.org/markup-compatibility/2006">
              <mc:Choice xmlns:v="urn:schemas-microsoft-com:vml" Requires="v">
                <p:oleObj spid="_x0000_s12315" name="Equation" r:id="rId6" imgW="1206360" imgH="228600" progId="Equation.3">
                  <p:embed/>
                </p:oleObj>
              </mc:Choice>
              <mc:Fallback>
                <p:oleObj name="Equation" r:id="rId6" imgW="1206360" imgH="228600" progId="Equation.3">
                  <p:embed/>
                  <p:pic>
                    <p:nvPicPr>
                      <p:cNvPr id="0" name=""/>
                      <p:cNvPicPr>
                        <a:picLocks noChangeAspect="1" noChangeArrowheads="1"/>
                      </p:cNvPicPr>
                      <p:nvPr/>
                    </p:nvPicPr>
                    <p:blipFill>
                      <a:blip r:embed="rId7"/>
                      <a:srcRect/>
                      <a:stretch>
                        <a:fillRect/>
                      </a:stretch>
                    </p:blipFill>
                    <p:spPr bwMode="auto">
                      <a:xfrm>
                        <a:off x="1855788" y="2257425"/>
                        <a:ext cx="2846387"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64582" name="Straight Arrow Connector 15"/>
          <p:cNvCxnSpPr>
            <a:cxnSpLocks noChangeShapeType="1"/>
            <a:endCxn id="64580" idx="0"/>
          </p:cNvCxnSpPr>
          <p:nvPr/>
        </p:nvCxnSpPr>
        <p:spPr bwMode="auto">
          <a:xfrm rot="10800000">
            <a:off x="3314700" y="2209800"/>
            <a:ext cx="2324100" cy="76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4583" name="Slide Number Placeholder 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0146E6EC-444B-490B-8805-6074FC968CA6}" type="slidenum">
              <a:rPr lang="en-US" altLang="en-US" sz="1000" smtClean="0">
                <a:latin typeface="Arial" charset="0"/>
              </a:rPr>
              <a:pPr/>
              <a:t>16</a:t>
            </a:fld>
            <a:endParaRPr lang="en-US" altLang="en-US" sz="1000" smtClean="0">
              <a:latin typeface="Arial" charset="0"/>
            </a:endParaRPr>
          </a:p>
        </p:txBody>
      </p:sp>
      <p:sp>
        <p:nvSpPr>
          <p:cNvPr id="15" name="TextBox 14"/>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
        <p:nvSpPr>
          <p:cNvPr id="16" name="TextBox 15"/>
          <p:cNvSpPr txBox="1"/>
          <p:nvPr/>
        </p:nvSpPr>
        <p:spPr bwMode="auto">
          <a:xfrm>
            <a:off x="381000" y="1447799"/>
            <a:ext cx="28194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Estimates…</a:t>
            </a:r>
          </a:p>
        </p:txBody>
      </p:sp>
    </p:spTree>
    <p:extLst>
      <p:ext uri="{BB962C8B-B14F-4D97-AF65-F5344CB8AC3E}">
        <p14:creationId xmlns:p14="http://schemas.microsoft.com/office/powerpoint/2010/main" val="957744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9527"/>
                                        </p:tgtEl>
                                        <p:attrNameLst>
                                          <p:attrName>style.visibility</p:attrName>
                                        </p:attrNameLst>
                                      </p:cBhvr>
                                      <p:to>
                                        <p:strVal val="visible"/>
                                      </p:to>
                                    </p:set>
                                    <p:animEffect transition="in" filter="dissolve">
                                      <p:cBhvr>
                                        <p:cTn id="7" dur="500"/>
                                        <p:tgtEl>
                                          <p:spTgt spid="6195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9531"/>
                                        </p:tgtEl>
                                        <p:attrNameLst>
                                          <p:attrName>style.visibility</p:attrName>
                                        </p:attrNameLst>
                                      </p:cBhvr>
                                      <p:to>
                                        <p:strVal val="visible"/>
                                      </p:to>
                                    </p:set>
                                    <p:animEffect transition="in" filter="dissolve">
                                      <p:cBhvr>
                                        <p:cTn id="10" dur="500"/>
                                        <p:tgtEl>
                                          <p:spTgt spid="619531"/>
                                        </p:tgtEl>
                                      </p:cBhvr>
                                    </p:animEffect>
                                  </p:childTnLst>
                                </p:cTn>
                              </p:par>
                              <p:par>
                                <p:cTn id="11" presetID="9" presetClass="entr" presetSubtype="0" fill="hold" nodeType="withEffect">
                                  <p:stCondLst>
                                    <p:cond delay="0"/>
                                  </p:stCondLst>
                                  <p:childTnLst>
                                    <p:set>
                                      <p:cBhvr>
                                        <p:cTn id="12" dur="1" fill="hold">
                                          <p:stCondLst>
                                            <p:cond delay="0"/>
                                          </p:stCondLst>
                                        </p:cTn>
                                        <p:tgtEl>
                                          <p:spTgt spid="509960"/>
                                        </p:tgtEl>
                                        <p:attrNameLst>
                                          <p:attrName>style.visibility</p:attrName>
                                        </p:attrNameLst>
                                      </p:cBhvr>
                                      <p:to>
                                        <p:strVal val="visible"/>
                                      </p:to>
                                    </p:set>
                                    <p:animEffect transition="in" filter="dissolve">
                                      <p:cBhvr>
                                        <p:cTn id="13" dur="500"/>
                                        <p:tgtEl>
                                          <p:spTgt spid="509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7" grpId="0"/>
      <p:bldP spid="6195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7" name="Text Box 7"/>
          <p:cNvSpPr txBox="1">
            <a:spLocks noChangeArrowheads="1"/>
          </p:cNvSpPr>
          <p:nvPr/>
        </p:nvSpPr>
        <p:spPr bwMode="auto">
          <a:xfrm>
            <a:off x="304800" y="2895600"/>
            <a:ext cx="2409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800"/>
              <a:t>Historical Data…</a:t>
            </a:r>
          </a:p>
        </p:txBody>
      </p:sp>
      <p:sp>
        <p:nvSpPr>
          <p:cNvPr id="619531" name="Rectangle 11"/>
          <p:cNvSpPr>
            <a:spLocks noChangeArrowheads="1"/>
          </p:cNvSpPr>
          <p:nvPr/>
        </p:nvSpPr>
        <p:spPr bwMode="auto">
          <a:xfrm>
            <a:off x="0" y="2819400"/>
            <a:ext cx="8915400" cy="4279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sp>
        <p:nvSpPr>
          <p:cNvPr id="65541" name="Text Box 20"/>
          <p:cNvSpPr txBox="1">
            <a:spLocks noChangeArrowheads="1"/>
          </p:cNvSpPr>
          <p:nvPr/>
        </p:nvSpPr>
        <p:spPr bwMode="auto">
          <a:xfrm>
            <a:off x="3641725" y="41910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r>
              <a:rPr lang="en-US" altLang="en-US"/>
              <a:t>.</a:t>
            </a:r>
          </a:p>
        </p:txBody>
      </p:sp>
      <p:graphicFrame>
        <p:nvGraphicFramePr>
          <p:cNvPr id="619790" name="Group 270"/>
          <p:cNvGraphicFramePr>
            <a:graphicFrameLocks noGrp="1"/>
          </p:cNvGraphicFramePr>
          <p:nvPr/>
        </p:nvGraphicFramePr>
        <p:xfrm>
          <a:off x="228600" y="3276600"/>
          <a:ext cx="2730500" cy="3482975"/>
        </p:xfrm>
        <a:graphic>
          <a:graphicData uri="http://schemas.openxmlformats.org/drawingml/2006/table">
            <a:tbl>
              <a:tblPr/>
              <a:tblGrid>
                <a:gridCol w="609600"/>
                <a:gridCol w="965200"/>
                <a:gridCol w="1155700"/>
              </a:tblGrid>
              <a:tr h="5492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Month</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Excess Return on Stock</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Excess Return on the S&amp;P 500 Index</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2</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3</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4</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0.04</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5</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6</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7</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8</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9</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10</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11</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-0.02</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0.01</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Arial" charset="0"/>
                          <a:ea typeface="ＭＳ Ｐゴシック" pitchFamily="-108" charset="-128"/>
                          <a:cs typeface="Arial" charset="0"/>
                        </a:rPr>
                        <a:t>12</a:t>
                      </a:r>
                      <a:endPar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endParaRP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0.03</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charset="0"/>
                          <a:ea typeface="ＭＳ Ｐゴシック" pitchFamily="-108" charset="-128"/>
                          <a:cs typeface="Arial" charset="0"/>
                        </a:rPr>
                        <a:t>0.04</a:t>
                      </a:r>
                    </a:p>
                  </a:txBody>
                  <a:tcPr marT="45728" marB="4572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5600" name="Object 2"/>
          <p:cNvGraphicFramePr>
            <a:graphicFrameLocks noChangeAspect="1"/>
          </p:cNvGraphicFramePr>
          <p:nvPr/>
        </p:nvGraphicFramePr>
        <p:xfrm>
          <a:off x="3733800" y="3048000"/>
          <a:ext cx="3657600" cy="3686175"/>
        </p:xfrm>
        <a:graphic>
          <a:graphicData uri="http://schemas.openxmlformats.org/presentationml/2006/ole">
            <mc:AlternateContent xmlns:mc="http://schemas.openxmlformats.org/markup-compatibility/2006">
              <mc:Choice xmlns:v="urn:schemas-microsoft-com:vml" Requires="v">
                <p:oleObj spid="_x0000_s13325" name="Chart" r:id="rId4" imgW="3657600" imgH="3686048" progId="Excel.Chart.8">
                  <p:embed/>
                </p:oleObj>
              </mc:Choice>
              <mc:Fallback>
                <p:oleObj name="Chart" r:id="rId4" imgW="3657600" imgH="3686048"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048000"/>
                        <a:ext cx="365760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601" name="Line 272"/>
          <p:cNvSpPr>
            <a:spLocks noChangeShapeType="1"/>
          </p:cNvSpPr>
          <p:nvPr/>
        </p:nvSpPr>
        <p:spPr bwMode="auto">
          <a:xfrm>
            <a:off x="3124200" y="5029200"/>
            <a:ext cx="5334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65602" name="TextBox 13"/>
          <p:cNvSpPr txBox="1">
            <a:spLocks noChangeArrowheads="1"/>
          </p:cNvSpPr>
          <p:nvPr/>
        </p:nvSpPr>
        <p:spPr bwMode="auto">
          <a:xfrm>
            <a:off x="762000" y="1905000"/>
            <a:ext cx="6096000" cy="830263"/>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sz="1600" b="1" dirty="0"/>
              <a:t>Instead of the excess return on the firm’s stock, another approach is to use the excess return on a portfolio of stocks from the firm’s industry.  Or, use a weighted average of the individual </a:t>
            </a:r>
            <a:r>
              <a:rPr lang="en-US" altLang="en-US" sz="1600" b="1" dirty="0" smtClean="0"/>
              <a:t>betas.</a:t>
            </a:r>
            <a:endParaRPr lang="en-US" altLang="en-US" sz="1600" b="1" dirty="0"/>
          </a:p>
        </p:txBody>
      </p:sp>
      <p:sp>
        <p:nvSpPr>
          <p:cNvPr id="65603" name="Oval 14"/>
          <p:cNvSpPr>
            <a:spLocks noChangeArrowheads="1"/>
          </p:cNvSpPr>
          <p:nvPr/>
        </p:nvSpPr>
        <p:spPr bwMode="auto">
          <a:xfrm>
            <a:off x="762000" y="3200400"/>
            <a:ext cx="762000" cy="3657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endParaRPr lang="en-US" altLang="en-US"/>
          </a:p>
        </p:txBody>
      </p:sp>
      <p:cxnSp>
        <p:nvCxnSpPr>
          <p:cNvPr id="65604" name="Straight Arrow Connector 17"/>
          <p:cNvCxnSpPr>
            <a:cxnSpLocks noChangeShapeType="1"/>
          </p:cNvCxnSpPr>
          <p:nvPr/>
        </p:nvCxnSpPr>
        <p:spPr bwMode="auto">
          <a:xfrm rot="10800000" flipV="1">
            <a:off x="1295400" y="2743200"/>
            <a:ext cx="1219200" cy="609600"/>
          </a:xfrm>
          <a:prstGeom prst="straightConnector1">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cxnSp>
      <p:sp>
        <p:nvSpPr>
          <p:cNvPr id="65605"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954AD838-68A9-4BFF-83B0-CF846E8E3436}" type="slidenum">
              <a:rPr lang="en-US" altLang="en-US" sz="1000" smtClean="0">
                <a:latin typeface="Arial" charset="0"/>
              </a:rPr>
              <a:pPr/>
              <a:t>17</a:t>
            </a:fld>
            <a:endParaRPr lang="en-US" altLang="en-US" sz="1000" smtClean="0">
              <a:latin typeface="Arial" charset="0"/>
            </a:endParaRPr>
          </a:p>
        </p:txBody>
      </p:sp>
      <p:sp>
        <p:nvSpPr>
          <p:cNvPr id="13" name="TextBox 12"/>
          <p:cNvSpPr txBox="1"/>
          <p:nvPr/>
        </p:nvSpPr>
        <p:spPr bwMode="auto">
          <a:xfrm>
            <a:off x="381000" y="1238736"/>
            <a:ext cx="28194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Estimates…</a:t>
            </a:r>
          </a:p>
        </p:txBody>
      </p:sp>
      <p:sp>
        <p:nvSpPr>
          <p:cNvPr id="14" name="TextBox 13"/>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Tree>
    <p:extLst>
      <p:ext uri="{BB962C8B-B14F-4D97-AF65-F5344CB8AC3E}">
        <p14:creationId xmlns:p14="http://schemas.microsoft.com/office/powerpoint/2010/main" val="1928231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9527"/>
                                        </p:tgtEl>
                                        <p:attrNameLst>
                                          <p:attrName>style.visibility</p:attrName>
                                        </p:attrNameLst>
                                      </p:cBhvr>
                                      <p:to>
                                        <p:strVal val="visible"/>
                                      </p:to>
                                    </p:set>
                                    <p:animEffect transition="in" filter="dissolve">
                                      <p:cBhvr>
                                        <p:cTn id="7" dur="500"/>
                                        <p:tgtEl>
                                          <p:spTgt spid="6195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9531"/>
                                        </p:tgtEl>
                                        <p:attrNameLst>
                                          <p:attrName>style.visibility</p:attrName>
                                        </p:attrNameLst>
                                      </p:cBhvr>
                                      <p:to>
                                        <p:strVal val="visible"/>
                                      </p:to>
                                    </p:set>
                                    <p:animEffect transition="in" filter="dissolve">
                                      <p:cBhvr>
                                        <p:cTn id="10" dur="500"/>
                                        <p:tgtEl>
                                          <p:spTgt spid="619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7" grpId="0"/>
      <p:bldP spid="6195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3" name="Object 2"/>
          <p:cNvGraphicFramePr>
            <a:graphicFrameLocks noChangeAspect="1"/>
          </p:cNvGraphicFramePr>
          <p:nvPr>
            <p:extLst>
              <p:ext uri="{D42A27DB-BD31-4B8C-83A1-F6EECF244321}">
                <p14:modId xmlns:p14="http://schemas.microsoft.com/office/powerpoint/2010/main" val="149485165"/>
              </p:ext>
            </p:extLst>
          </p:nvPr>
        </p:nvGraphicFramePr>
        <p:xfrm>
          <a:off x="815068" y="1752600"/>
          <a:ext cx="4029075" cy="838200"/>
        </p:xfrm>
        <a:graphic>
          <a:graphicData uri="http://schemas.openxmlformats.org/presentationml/2006/ole">
            <mc:AlternateContent xmlns:mc="http://schemas.openxmlformats.org/markup-compatibility/2006">
              <mc:Choice xmlns:v="urn:schemas-microsoft-com:vml" Requires="v">
                <p:oleObj spid="_x0000_s14349" name="Equation" r:id="rId4" imgW="1892300" imgH="393700" progId="Equation.3">
                  <p:embed/>
                </p:oleObj>
              </mc:Choice>
              <mc:Fallback>
                <p:oleObj name="Equation" r:id="rId4" imgW="18923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068" y="1752600"/>
                        <a:ext cx="402907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64" name="TextBox 12"/>
          <p:cNvSpPr txBox="1">
            <a:spLocks noChangeArrowheads="1"/>
          </p:cNvSpPr>
          <p:nvPr/>
        </p:nvSpPr>
        <p:spPr bwMode="auto">
          <a:xfrm>
            <a:off x="662668" y="2895600"/>
            <a:ext cx="7490732" cy="707886"/>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b="1" dirty="0"/>
              <a:t>Beta is largely picking up how the asset moves with the </a:t>
            </a:r>
            <a:r>
              <a:rPr lang="en-US" altLang="en-US" b="1" dirty="0" smtClean="0"/>
              <a:t>market… how </a:t>
            </a:r>
            <a:r>
              <a:rPr lang="en-US" altLang="en-US" b="1" dirty="0"/>
              <a:t>the two assets move together as measured by their covariance.  </a:t>
            </a:r>
          </a:p>
        </p:txBody>
      </p:sp>
      <p:sp>
        <p:nvSpPr>
          <p:cNvPr id="66565" name="TextBox 15"/>
          <p:cNvSpPr txBox="1">
            <a:spLocks noChangeArrowheads="1"/>
          </p:cNvSpPr>
          <p:nvPr/>
        </p:nvSpPr>
        <p:spPr bwMode="auto">
          <a:xfrm>
            <a:off x="914400" y="3810000"/>
            <a:ext cx="7239000" cy="1323439"/>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pPr algn="l"/>
            <a:r>
              <a:rPr lang="en-US" altLang="en-US"/>
              <a:t>Beta is telling you how the stock responds to changes in the market.  If a stock has a beta of 1.2, then we can say that if the market goes up 10%, we estimate the stock to go up 12%.  Or, if we expect the market to drop 10%, we estimate the stock to drop 12%, etc.</a:t>
            </a:r>
          </a:p>
        </p:txBody>
      </p:sp>
      <p:sp>
        <p:nvSpPr>
          <p:cNvPr id="665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8" charset="0"/>
                <a:ea typeface="ＭＳ Ｐゴシック" pitchFamily="34" charset="-128"/>
              </a:defRPr>
            </a:lvl1pPr>
            <a:lvl2pPr marL="37931725" indent="-37474525">
              <a:defRPr sz="2000">
                <a:solidFill>
                  <a:schemeClr val="tx1"/>
                </a:solidFill>
                <a:latin typeface="Times New Roman" pitchFamily="18" charset="0"/>
                <a:ea typeface="ＭＳ Ｐゴシック" pitchFamily="34" charset="-128"/>
              </a:defRPr>
            </a:lvl2pPr>
            <a:lvl3pPr marL="1143000" indent="-228600">
              <a:defRPr sz="2000">
                <a:solidFill>
                  <a:schemeClr val="tx1"/>
                </a:solidFill>
                <a:latin typeface="Times New Roman" pitchFamily="18" charset="0"/>
                <a:ea typeface="ＭＳ Ｐゴシック" pitchFamily="34" charset="-128"/>
              </a:defRPr>
            </a:lvl3pPr>
            <a:lvl4pPr marL="1600200" indent="-228600">
              <a:defRPr sz="2000">
                <a:solidFill>
                  <a:schemeClr val="tx1"/>
                </a:solidFill>
                <a:latin typeface="Times New Roman" pitchFamily="18" charset="0"/>
                <a:ea typeface="ＭＳ Ｐゴシック" pitchFamily="34" charset="-128"/>
              </a:defRPr>
            </a:lvl4pPr>
            <a:lvl5pPr marL="2057400" indent="-228600">
              <a:defRPr sz="2000">
                <a:solidFill>
                  <a:schemeClr val="tx1"/>
                </a:solidFill>
                <a:latin typeface="Times New Roman" pitchFamily="18" charset="0"/>
                <a:ea typeface="ＭＳ Ｐゴシック" pitchFamily="34" charset="-128"/>
              </a:defRPr>
            </a:lvl5pPr>
            <a:lvl6pPr marL="25146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6pPr>
            <a:lvl7pPr marL="29718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7pPr>
            <a:lvl8pPr marL="34290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8pPr>
            <a:lvl9pPr marL="3886200" indent="-228600" algn="ctr" eaLnBrk="0" fontAlgn="base" hangingPunct="0">
              <a:spcBef>
                <a:spcPct val="50000"/>
              </a:spcBef>
              <a:spcAft>
                <a:spcPct val="0"/>
              </a:spcAft>
              <a:defRPr sz="2000">
                <a:solidFill>
                  <a:schemeClr val="tx1"/>
                </a:solidFill>
                <a:latin typeface="Times New Roman" pitchFamily="18" charset="0"/>
                <a:ea typeface="ＭＳ Ｐゴシック" pitchFamily="34" charset="-128"/>
              </a:defRPr>
            </a:lvl9pPr>
          </a:lstStyle>
          <a:p>
            <a:fld id="{6298758F-0E9A-4995-87C0-5A703874F981}" type="slidenum">
              <a:rPr lang="en-US" altLang="en-US" sz="1000" smtClean="0">
                <a:latin typeface="Arial" charset="0"/>
              </a:rPr>
              <a:pPr/>
              <a:t>18</a:t>
            </a:fld>
            <a:endParaRPr lang="en-US" altLang="en-US" sz="1000" smtClean="0">
              <a:latin typeface="Arial" charset="0"/>
            </a:endParaRPr>
          </a:p>
        </p:txBody>
      </p:sp>
      <p:sp>
        <p:nvSpPr>
          <p:cNvPr id="7" name="TextBox 6"/>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Quick introduction to CAPM and Beta…</a:t>
            </a:r>
          </a:p>
        </p:txBody>
      </p:sp>
    </p:spTree>
    <p:extLst>
      <p:ext uri="{BB962C8B-B14F-4D97-AF65-F5344CB8AC3E}">
        <p14:creationId xmlns:p14="http://schemas.microsoft.com/office/powerpoint/2010/main" val="2771965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544285" y="2048555"/>
            <a:ext cx="2971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a:p>
        </p:txBody>
      </p:sp>
      <p:graphicFrame>
        <p:nvGraphicFramePr>
          <p:cNvPr id="9219" name="Object 6"/>
          <p:cNvGraphicFramePr>
            <a:graphicFrameLocks noChangeAspect="1"/>
          </p:cNvGraphicFramePr>
          <p:nvPr>
            <p:extLst>
              <p:ext uri="{D42A27DB-BD31-4B8C-83A1-F6EECF244321}">
                <p14:modId xmlns:p14="http://schemas.microsoft.com/office/powerpoint/2010/main" val="3705385532"/>
              </p:ext>
            </p:extLst>
          </p:nvPr>
        </p:nvGraphicFramePr>
        <p:xfrm>
          <a:off x="760413" y="2117725"/>
          <a:ext cx="6951662" cy="1169988"/>
        </p:xfrm>
        <a:graphic>
          <a:graphicData uri="http://schemas.openxmlformats.org/presentationml/2006/ole">
            <mc:AlternateContent xmlns:mc="http://schemas.openxmlformats.org/markup-compatibility/2006">
              <mc:Choice xmlns:v="urn:schemas-microsoft-com:vml" Requires="v">
                <p:oleObj spid="_x0000_s2070" name="Equation" r:id="rId4" imgW="2273040" imgH="431640" progId="Equation.3">
                  <p:embed/>
                </p:oleObj>
              </mc:Choice>
              <mc:Fallback>
                <p:oleObj name="Equation" r:id="rId4" imgW="2273040" imgH="431640" progId="Equation.3">
                  <p:embed/>
                  <p:pic>
                    <p:nvPicPr>
                      <p:cNvPr id="0" name=""/>
                      <p:cNvPicPr>
                        <a:picLocks noChangeAspect="1" noChangeArrowheads="1"/>
                      </p:cNvPicPr>
                      <p:nvPr/>
                    </p:nvPicPr>
                    <p:blipFill>
                      <a:blip r:embed="rId5"/>
                      <a:srcRect/>
                      <a:stretch>
                        <a:fillRect/>
                      </a:stretch>
                    </p:blipFill>
                    <p:spPr bwMode="auto">
                      <a:xfrm>
                        <a:off x="760413" y="2117725"/>
                        <a:ext cx="6951662"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Text Box 7"/>
          <p:cNvSpPr txBox="1">
            <a:spLocks noChangeArrowheads="1"/>
          </p:cNvSpPr>
          <p:nvPr/>
        </p:nvSpPr>
        <p:spPr bwMode="auto">
          <a:xfrm>
            <a:off x="359228" y="1161142"/>
            <a:ext cx="794657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dirty="0"/>
              <a:t>When investors value a stock in this manner, they are bringing their expectations for the future back to today….</a:t>
            </a:r>
          </a:p>
        </p:txBody>
      </p:sp>
      <p:sp>
        <p:nvSpPr>
          <p:cNvPr id="9221" name="Text Box 8"/>
          <p:cNvSpPr txBox="1">
            <a:spLocks noChangeArrowheads="1"/>
          </p:cNvSpPr>
          <p:nvPr/>
        </p:nvSpPr>
        <p:spPr bwMode="auto">
          <a:xfrm>
            <a:off x="544284" y="3810000"/>
            <a:ext cx="7456715"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t>So, ideally, if the firm makes a decision that has inter-period implications or, say, is a “risky” decision, the market evaluates those decisions in an across-period and risk-adjusted framework.</a:t>
            </a:r>
          </a:p>
        </p:txBody>
      </p:sp>
      <p:sp>
        <p:nvSpPr>
          <p:cNvPr id="8"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9" name="TextBox 8"/>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The bigger picture…</a:t>
            </a:r>
          </a:p>
        </p:txBody>
      </p:sp>
    </p:spTree>
    <p:extLst>
      <p:ext uri="{BB962C8B-B14F-4D97-AF65-F5344CB8AC3E}">
        <p14:creationId xmlns:p14="http://schemas.microsoft.com/office/powerpoint/2010/main" val="1406919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4"/>
          <p:cNvSpPr>
            <a:spLocks noChangeShapeType="1"/>
          </p:cNvSpPr>
          <p:nvPr/>
        </p:nvSpPr>
        <p:spPr bwMode="auto">
          <a:xfrm>
            <a:off x="1257300" y="2286000"/>
            <a:ext cx="3581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5"/>
          <p:cNvSpPr>
            <a:spLocks noChangeShapeType="1"/>
          </p:cNvSpPr>
          <p:nvPr/>
        </p:nvSpPr>
        <p:spPr bwMode="auto">
          <a:xfrm>
            <a:off x="2933700" y="2286000"/>
            <a:ext cx="0" cy="2667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 name="Text Box 6"/>
          <p:cNvSpPr txBox="1">
            <a:spLocks noChangeArrowheads="1"/>
          </p:cNvSpPr>
          <p:nvPr/>
        </p:nvSpPr>
        <p:spPr bwMode="auto">
          <a:xfrm>
            <a:off x="3086100" y="34290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t>Equity </a:t>
            </a:r>
          </a:p>
        </p:txBody>
      </p:sp>
      <p:sp>
        <p:nvSpPr>
          <p:cNvPr id="4101" name="Text Box 7"/>
          <p:cNvSpPr txBox="1">
            <a:spLocks noChangeArrowheads="1"/>
          </p:cNvSpPr>
          <p:nvPr/>
        </p:nvSpPr>
        <p:spPr bwMode="auto">
          <a:xfrm>
            <a:off x="3086100" y="2667000"/>
            <a:ext cx="213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t>Debt</a:t>
            </a:r>
            <a:endParaRPr lang="en-US" altLang="en-US" sz="2400"/>
          </a:p>
        </p:txBody>
      </p:sp>
      <p:sp>
        <p:nvSpPr>
          <p:cNvPr id="4102" name="Text Box 8"/>
          <p:cNvSpPr txBox="1">
            <a:spLocks noChangeArrowheads="1"/>
          </p:cNvSpPr>
          <p:nvPr/>
        </p:nvSpPr>
        <p:spPr bwMode="auto">
          <a:xfrm>
            <a:off x="1257300" y="26670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2800"/>
              <a:t>Assets</a:t>
            </a:r>
          </a:p>
        </p:txBody>
      </p:sp>
      <p:sp>
        <p:nvSpPr>
          <p:cNvPr id="97289" name="Text Box 13"/>
          <p:cNvSpPr txBox="1">
            <a:spLocks noChangeArrowheads="1"/>
          </p:cNvSpPr>
          <p:nvPr/>
        </p:nvSpPr>
        <p:spPr bwMode="auto">
          <a:xfrm>
            <a:off x="4762500" y="3581400"/>
            <a:ext cx="3886200" cy="2246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buFontTx/>
              <a:buChar char="•"/>
            </a:pPr>
            <a:r>
              <a:rPr lang="en-US" altLang="en-US" dirty="0"/>
              <a:t>Ownership stake – this represents the wealth of the owners</a:t>
            </a:r>
          </a:p>
          <a:p>
            <a:pPr algn="l">
              <a:buFontTx/>
              <a:buChar char="•"/>
            </a:pPr>
            <a:r>
              <a:rPr lang="en-US" altLang="en-US" dirty="0"/>
              <a:t>Invested capital</a:t>
            </a:r>
          </a:p>
          <a:p>
            <a:pPr algn="l">
              <a:buFontTx/>
              <a:buChar char="•"/>
            </a:pPr>
            <a:r>
              <a:rPr lang="en-US" altLang="en-US" dirty="0"/>
              <a:t>No promises about future cash flows – the firm’s stock owns the residual claim on the firm</a:t>
            </a:r>
          </a:p>
        </p:txBody>
      </p:sp>
      <p:sp>
        <p:nvSpPr>
          <p:cNvPr id="4106" name="Text Box 14"/>
          <p:cNvSpPr txBox="1">
            <a:spLocks noChangeArrowheads="1"/>
          </p:cNvSpPr>
          <p:nvPr/>
        </p:nvSpPr>
        <p:spPr bwMode="auto">
          <a:xfrm>
            <a:off x="457200" y="1537823"/>
            <a:ext cx="77724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400" dirty="0" smtClean="0"/>
              <a:t>First, what exactly do we mean by stock?  Common Stock</a:t>
            </a:r>
            <a:endParaRPr lang="en-US" altLang="en-US" sz="2400" dirty="0"/>
          </a:p>
        </p:txBody>
      </p:sp>
      <p:sp>
        <p:nvSpPr>
          <p:cNvPr id="11"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cxnSp>
        <p:nvCxnSpPr>
          <p:cNvPr id="3" name="Straight Arrow Connector 2"/>
          <p:cNvCxnSpPr/>
          <p:nvPr/>
        </p:nvCxnSpPr>
        <p:spPr>
          <a:xfrm flipH="1" flipV="1">
            <a:off x="4267200" y="3688556"/>
            <a:ext cx="495300" cy="350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137367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barn(inVertical)">
                                      <p:cBhvr>
                                        <p:cTn id="7" dur="500"/>
                                        <p:tgtEl>
                                          <p:spTgt spid="97289"/>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4"/>
          <p:cNvSpPr txBox="1">
            <a:spLocks noChangeArrowheads="1"/>
          </p:cNvSpPr>
          <p:nvPr/>
        </p:nvSpPr>
        <p:spPr bwMode="auto">
          <a:xfrm>
            <a:off x="119743" y="3181350"/>
            <a:ext cx="2057400" cy="92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a:t>The corporation makes a decision to build a new factory</a:t>
            </a:r>
          </a:p>
        </p:txBody>
      </p:sp>
      <p:sp>
        <p:nvSpPr>
          <p:cNvPr id="10244" name="Text Box 5"/>
          <p:cNvSpPr txBox="1">
            <a:spLocks noChangeArrowheads="1"/>
          </p:cNvSpPr>
          <p:nvPr/>
        </p:nvSpPr>
        <p:spPr bwMode="auto">
          <a:xfrm>
            <a:off x="2438400" y="3490913"/>
            <a:ext cx="1752600" cy="366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dirty="0"/>
              <a:t>Valuation Model</a:t>
            </a:r>
          </a:p>
        </p:txBody>
      </p:sp>
      <p:sp>
        <p:nvSpPr>
          <p:cNvPr id="10245" name="Text Box 7"/>
          <p:cNvSpPr txBox="1">
            <a:spLocks noChangeArrowheads="1"/>
          </p:cNvSpPr>
          <p:nvPr/>
        </p:nvSpPr>
        <p:spPr bwMode="auto">
          <a:xfrm>
            <a:off x="4648200" y="1357313"/>
            <a:ext cx="44196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a:t>If the market sees the decision as a smart move </a:t>
            </a:r>
            <a:r>
              <a:rPr lang="en-US" altLang="en-US" sz="1800">
                <a:sym typeface="Wingdings" pitchFamily="-108" charset="2"/>
              </a:rPr>
              <a:t> the </a:t>
            </a:r>
            <a:r>
              <a:rPr lang="en-US" altLang="en-US" sz="1800"/>
              <a:t>value of the firm goes up </a:t>
            </a:r>
            <a:r>
              <a:rPr lang="en-US" altLang="en-US" sz="1800">
                <a:sym typeface="Wingdings" pitchFamily="-108" charset="2"/>
              </a:rPr>
              <a:t> </a:t>
            </a:r>
            <a:r>
              <a:rPr lang="en-US" altLang="en-US" sz="1800"/>
              <a:t>if so, the stock’s value is now greater than the stock’ price </a:t>
            </a:r>
            <a:r>
              <a:rPr lang="en-US" altLang="en-US" sz="1800">
                <a:sym typeface="Wingdings" pitchFamily="-108" charset="2"/>
              </a:rPr>
              <a:t> </a:t>
            </a:r>
            <a:r>
              <a:rPr lang="en-US" altLang="en-US" sz="1800"/>
              <a:t>investors buy the stock and bid up the stock’s price </a:t>
            </a:r>
            <a:r>
              <a:rPr lang="en-US" altLang="en-US" sz="1800">
                <a:sym typeface="Wingdings" pitchFamily="-108" charset="2"/>
              </a:rPr>
              <a:t> when done, the stock’s price now reflects the firm’s good decision.</a:t>
            </a:r>
            <a:endParaRPr lang="en-US" altLang="en-US" sz="1800"/>
          </a:p>
        </p:txBody>
      </p:sp>
      <p:sp>
        <p:nvSpPr>
          <p:cNvPr id="10246" name="Line 9"/>
          <p:cNvSpPr>
            <a:spLocks noChangeShapeType="1"/>
          </p:cNvSpPr>
          <p:nvPr/>
        </p:nvSpPr>
        <p:spPr bwMode="auto">
          <a:xfrm>
            <a:off x="2177143" y="3643313"/>
            <a:ext cx="26125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8" name="Line 11"/>
          <p:cNvSpPr>
            <a:spLocks noChangeShapeType="1"/>
          </p:cNvSpPr>
          <p:nvPr/>
        </p:nvSpPr>
        <p:spPr bwMode="auto">
          <a:xfrm flipV="1">
            <a:off x="4191000" y="2867025"/>
            <a:ext cx="381000" cy="776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Rectangle 12"/>
          <p:cNvSpPr>
            <a:spLocks noChangeArrowheads="1"/>
          </p:cNvSpPr>
          <p:nvPr/>
        </p:nvSpPr>
        <p:spPr bwMode="auto">
          <a:xfrm>
            <a:off x="4572000" y="1281113"/>
            <a:ext cx="4495800" cy="21336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sz="1800"/>
          </a:p>
        </p:txBody>
      </p:sp>
      <p:sp>
        <p:nvSpPr>
          <p:cNvPr id="10250" name="Text Box 13"/>
          <p:cNvSpPr txBox="1">
            <a:spLocks noChangeArrowheads="1"/>
          </p:cNvSpPr>
          <p:nvPr/>
        </p:nvSpPr>
        <p:spPr bwMode="auto">
          <a:xfrm>
            <a:off x="119743" y="2500313"/>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sz="1800" b="1" u="sng" dirty="0" err="1"/>
              <a:t>Ceterus</a:t>
            </a:r>
            <a:r>
              <a:rPr lang="en-US" altLang="en-US" sz="1800" b="1" u="sng" dirty="0"/>
              <a:t> Paribus….</a:t>
            </a:r>
          </a:p>
        </p:txBody>
      </p:sp>
      <p:sp>
        <p:nvSpPr>
          <p:cNvPr id="10251" name="Text Box 14"/>
          <p:cNvSpPr txBox="1">
            <a:spLocks noChangeArrowheads="1"/>
          </p:cNvSpPr>
          <p:nvPr/>
        </p:nvSpPr>
        <p:spPr bwMode="auto">
          <a:xfrm>
            <a:off x="4648200" y="3871913"/>
            <a:ext cx="441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a:t>If the market sees the decision as a dumb move </a:t>
            </a:r>
            <a:r>
              <a:rPr lang="en-US" altLang="en-US" sz="1800">
                <a:sym typeface="Wingdings" pitchFamily="-108" charset="2"/>
              </a:rPr>
              <a:t> the </a:t>
            </a:r>
            <a:r>
              <a:rPr lang="en-US" altLang="en-US" sz="1800"/>
              <a:t>value of the firm goes down </a:t>
            </a:r>
            <a:r>
              <a:rPr lang="en-US" altLang="en-US" sz="1800">
                <a:sym typeface="Wingdings" pitchFamily="-108" charset="2"/>
              </a:rPr>
              <a:t> </a:t>
            </a:r>
            <a:r>
              <a:rPr lang="en-US" altLang="en-US" sz="1800"/>
              <a:t>if so, the stock’s value is now lower than the stock’ price </a:t>
            </a:r>
            <a:r>
              <a:rPr lang="en-US" altLang="en-US" sz="1800">
                <a:sym typeface="Wingdings" pitchFamily="-108" charset="2"/>
              </a:rPr>
              <a:t> </a:t>
            </a:r>
            <a:r>
              <a:rPr lang="en-US" altLang="en-US" sz="1800"/>
              <a:t>investors sell/don’t buy the stock and bid down the stock’s price </a:t>
            </a:r>
            <a:r>
              <a:rPr lang="en-US" altLang="en-US" sz="1800">
                <a:sym typeface="Wingdings" pitchFamily="-108" charset="2"/>
              </a:rPr>
              <a:t> when done, the stock’s price now reflects the firm’s “bad” decision.</a:t>
            </a:r>
            <a:endParaRPr lang="en-US" altLang="en-US" sz="1800"/>
          </a:p>
        </p:txBody>
      </p:sp>
      <p:sp>
        <p:nvSpPr>
          <p:cNvPr id="10252" name="Rectangle 15"/>
          <p:cNvSpPr>
            <a:spLocks noChangeArrowheads="1"/>
          </p:cNvSpPr>
          <p:nvPr/>
        </p:nvSpPr>
        <p:spPr bwMode="auto">
          <a:xfrm>
            <a:off x="4572000" y="3871913"/>
            <a:ext cx="4495800" cy="20320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sz="1800"/>
          </a:p>
        </p:txBody>
      </p:sp>
      <p:sp>
        <p:nvSpPr>
          <p:cNvPr id="10253" name="Line 16"/>
          <p:cNvSpPr>
            <a:spLocks noChangeShapeType="1"/>
          </p:cNvSpPr>
          <p:nvPr/>
        </p:nvSpPr>
        <p:spPr bwMode="auto">
          <a:xfrm>
            <a:off x="4191000" y="3643313"/>
            <a:ext cx="381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TextBox 3"/>
          <p:cNvSpPr txBox="1">
            <a:spLocks noChangeArrowheads="1"/>
          </p:cNvSpPr>
          <p:nvPr/>
        </p:nvSpPr>
        <p:spPr bwMode="auto">
          <a:xfrm>
            <a:off x="-21771" y="65532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5" name="TextBox 14"/>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The bigger picture…</a:t>
            </a:r>
          </a:p>
        </p:txBody>
      </p:sp>
    </p:spTree>
    <p:extLst>
      <p:ext uri="{BB962C8B-B14F-4D97-AF65-F5344CB8AC3E}">
        <p14:creationId xmlns:p14="http://schemas.microsoft.com/office/powerpoint/2010/main" val="1470296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4"/>
          <p:cNvGraphicFramePr>
            <a:graphicFrameLocks noChangeAspect="1"/>
          </p:cNvGraphicFramePr>
          <p:nvPr>
            <p:extLst>
              <p:ext uri="{D42A27DB-BD31-4B8C-83A1-F6EECF244321}">
                <p14:modId xmlns:p14="http://schemas.microsoft.com/office/powerpoint/2010/main" val="2537053246"/>
              </p:ext>
            </p:extLst>
          </p:nvPr>
        </p:nvGraphicFramePr>
        <p:xfrm>
          <a:off x="707571" y="2456727"/>
          <a:ext cx="7537450" cy="893762"/>
        </p:xfrm>
        <a:graphic>
          <a:graphicData uri="http://schemas.openxmlformats.org/presentationml/2006/ole">
            <mc:AlternateContent xmlns:mc="http://schemas.openxmlformats.org/markup-compatibility/2006">
              <mc:Choice xmlns:v="urn:schemas-microsoft-com:vml" Requires="v">
                <p:oleObj spid="_x0000_s3093" name="Equation" r:id="rId4" imgW="3225600" imgH="431640" progId="Equation.3">
                  <p:embed/>
                </p:oleObj>
              </mc:Choice>
              <mc:Fallback>
                <p:oleObj name="Equation" r:id="rId4" imgW="3225600" imgH="431640" progId="Equation.3">
                  <p:embed/>
                  <p:pic>
                    <p:nvPicPr>
                      <p:cNvPr id="0" name=""/>
                      <p:cNvPicPr>
                        <a:picLocks noChangeAspect="1" noChangeArrowheads="1"/>
                      </p:cNvPicPr>
                      <p:nvPr/>
                    </p:nvPicPr>
                    <p:blipFill>
                      <a:blip r:embed="rId5"/>
                      <a:srcRect/>
                      <a:stretch>
                        <a:fillRect/>
                      </a:stretch>
                    </p:blipFill>
                    <p:spPr bwMode="auto">
                      <a:xfrm>
                        <a:off x="707571" y="2456727"/>
                        <a:ext cx="7537450" cy="893762"/>
                      </a:xfrm>
                      <a:prstGeom prst="rect">
                        <a:avLst/>
                      </a:prstGeom>
                      <a:noFill/>
                      <a:ln>
                        <a:solidFill>
                          <a:srgbClr val="000000"/>
                        </a:solidFill>
                      </a:ln>
                      <a:effectLst/>
                      <a:extLst/>
                    </p:spPr>
                  </p:pic>
                </p:oleObj>
              </mc:Fallback>
            </mc:AlternateContent>
          </a:graphicData>
        </a:graphic>
      </p:graphicFrame>
      <p:sp>
        <p:nvSpPr>
          <p:cNvPr id="11268" name="Text Box 6"/>
          <p:cNvSpPr txBox="1">
            <a:spLocks noChangeArrowheads="1"/>
          </p:cNvSpPr>
          <p:nvPr/>
        </p:nvSpPr>
        <p:spPr bwMode="auto">
          <a:xfrm>
            <a:off x="707571" y="1676400"/>
            <a:ext cx="7391400" cy="7694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t>Obviously, </a:t>
            </a:r>
            <a:r>
              <a:rPr lang="en-US" altLang="en-US" dirty="0" smtClean="0"/>
              <a:t>as this </a:t>
            </a:r>
            <a:r>
              <a:rPr lang="en-US" altLang="en-US" dirty="0"/>
              <a:t>formula </a:t>
            </a:r>
            <a:r>
              <a:rPr lang="en-US" altLang="en-US" dirty="0" smtClean="0"/>
              <a:t>goes out to infinity, it will not be easy </a:t>
            </a:r>
            <a:r>
              <a:rPr lang="en-US" altLang="en-US" dirty="0"/>
              <a:t>to work </a:t>
            </a:r>
            <a:r>
              <a:rPr lang="en-US" altLang="en-US" dirty="0" smtClean="0"/>
              <a:t>with</a:t>
            </a:r>
            <a:r>
              <a:rPr lang="en-US" altLang="en-US" sz="2400" dirty="0" smtClean="0"/>
              <a:t>.</a:t>
            </a:r>
            <a:endParaRPr lang="en-US" altLang="en-US" sz="2400" dirty="0"/>
          </a:p>
        </p:txBody>
      </p:sp>
      <p:sp>
        <p:nvSpPr>
          <p:cNvPr id="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6" name="TextBox 5"/>
          <p:cNvSpPr txBox="1"/>
          <p:nvPr/>
        </p:nvSpPr>
        <p:spPr bwMode="auto">
          <a:xfrm>
            <a:off x="359228" y="457200"/>
            <a:ext cx="59653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Implementing the Dividend Discount Model</a:t>
            </a:r>
          </a:p>
        </p:txBody>
      </p:sp>
    </p:spTree>
    <p:extLst>
      <p:ext uri="{BB962C8B-B14F-4D97-AF65-F5344CB8AC3E}">
        <p14:creationId xmlns:p14="http://schemas.microsoft.com/office/powerpoint/2010/main" val="3333234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4"/>
          <p:cNvSpPr txBox="1">
            <a:spLocks noChangeArrowheads="1"/>
          </p:cNvSpPr>
          <p:nvPr/>
        </p:nvSpPr>
        <p:spPr bwMode="auto">
          <a:xfrm>
            <a:off x="364671" y="1095767"/>
            <a:ext cx="8262258" cy="25545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One approach around the infinity problem is assume that dividends </a:t>
            </a:r>
            <a:r>
              <a:rPr lang="en-US" altLang="en-US" dirty="0"/>
              <a:t>grow at a constant rate forever and ever</a:t>
            </a:r>
            <a:r>
              <a:rPr lang="en-US" altLang="en-US" dirty="0" smtClean="0"/>
              <a:t>.  </a:t>
            </a:r>
          </a:p>
          <a:p>
            <a:pPr algn="l"/>
            <a:endParaRPr lang="en-US" altLang="en-US" dirty="0"/>
          </a:p>
          <a:p>
            <a:pPr algn="l"/>
            <a:r>
              <a:rPr lang="en-US" altLang="en-US" dirty="0" smtClean="0"/>
              <a:t>This </a:t>
            </a:r>
            <a:r>
              <a:rPr lang="en-US" altLang="en-US" dirty="0"/>
              <a:t>is perhaps a reasonable assumption for an </a:t>
            </a:r>
            <a:r>
              <a:rPr lang="en-US" altLang="en-US" dirty="0" smtClean="0"/>
              <a:t>old-line, well-established company that is in the mature stage of the company’s lifecycle.  </a:t>
            </a:r>
          </a:p>
          <a:p>
            <a:pPr algn="l"/>
            <a:endParaRPr lang="en-US" altLang="en-US" dirty="0"/>
          </a:p>
          <a:p>
            <a:pPr algn="l"/>
            <a:r>
              <a:rPr lang="en-US" altLang="en-US" dirty="0" smtClean="0"/>
              <a:t>(Also</a:t>
            </a:r>
            <a:r>
              <a:rPr lang="en-US" altLang="en-US" dirty="0"/>
              <a:t>, the growth rate cannot exceed the discount </a:t>
            </a:r>
            <a:r>
              <a:rPr lang="en-US" altLang="en-US" dirty="0" smtClean="0"/>
              <a:t>rate or </a:t>
            </a:r>
            <a:r>
              <a:rPr lang="en-US" altLang="en-US" dirty="0"/>
              <a:t>the value </a:t>
            </a:r>
            <a:r>
              <a:rPr lang="en-US" altLang="en-US" dirty="0" smtClean="0"/>
              <a:t>explodes to an infinite number).</a:t>
            </a:r>
            <a:endParaRPr lang="en-US" altLang="en-US" dirty="0"/>
          </a:p>
        </p:txBody>
      </p:sp>
      <p:graphicFrame>
        <p:nvGraphicFramePr>
          <p:cNvPr id="12292" name="Object 6"/>
          <p:cNvGraphicFramePr>
            <a:graphicFrameLocks noChangeAspect="1"/>
          </p:cNvGraphicFramePr>
          <p:nvPr>
            <p:extLst>
              <p:ext uri="{D42A27DB-BD31-4B8C-83A1-F6EECF244321}">
                <p14:modId xmlns:p14="http://schemas.microsoft.com/office/powerpoint/2010/main" val="469094796"/>
              </p:ext>
            </p:extLst>
          </p:nvPr>
        </p:nvGraphicFramePr>
        <p:xfrm>
          <a:off x="1069975" y="4435475"/>
          <a:ext cx="6362700" cy="766763"/>
        </p:xfrm>
        <a:graphic>
          <a:graphicData uri="http://schemas.openxmlformats.org/presentationml/2006/ole">
            <mc:AlternateContent xmlns:mc="http://schemas.openxmlformats.org/markup-compatibility/2006">
              <mc:Choice xmlns:v="urn:schemas-microsoft-com:vml" Requires="v">
                <p:oleObj spid="_x0000_s4117" name="Equation" r:id="rId4" imgW="3581280" imgH="431640" progId="Equation.3">
                  <p:embed/>
                </p:oleObj>
              </mc:Choice>
              <mc:Fallback>
                <p:oleObj name="Equation" r:id="rId4" imgW="3581280" imgH="431640" progId="Equation.3">
                  <p:embed/>
                  <p:pic>
                    <p:nvPicPr>
                      <p:cNvPr id="0" name=""/>
                      <p:cNvPicPr>
                        <a:picLocks noChangeAspect="1" noChangeArrowheads="1"/>
                      </p:cNvPicPr>
                      <p:nvPr/>
                    </p:nvPicPr>
                    <p:blipFill>
                      <a:blip r:embed="rId5"/>
                      <a:srcRect/>
                      <a:stretch>
                        <a:fillRect/>
                      </a:stretch>
                    </p:blipFill>
                    <p:spPr bwMode="auto">
                      <a:xfrm>
                        <a:off x="1069975" y="4435475"/>
                        <a:ext cx="6362700" cy="766763"/>
                      </a:xfrm>
                      <a:prstGeom prst="rect">
                        <a:avLst/>
                      </a:prstGeom>
                      <a:noFill/>
                      <a:ln>
                        <a:noFill/>
                      </a:ln>
                      <a:effectLst/>
                      <a:extLst/>
                    </p:spPr>
                  </p:pic>
                </p:oleObj>
              </mc:Fallback>
            </mc:AlternateContent>
          </a:graphicData>
        </a:graphic>
      </p:graphicFrame>
      <p:sp>
        <p:nvSpPr>
          <p:cNvPr id="12293" name="Line 7"/>
          <p:cNvSpPr>
            <a:spLocks noChangeShapeType="1"/>
          </p:cNvSpPr>
          <p:nvPr/>
        </p:nvSpPr>
        <p:spPr bwMode="auto">
          <a:xfrm flipH="1" flipV="1">
            <a:off x="6400800" y="4173311"/>
            <a:ext cx="0" cy="273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Text Box 8"/>
          <p:cNvSpPr txBox="1">
            <a:spLocks noChangeArrowheads="1"/>
          </p:cNvSpPr>
          <p:nvPr/>
        </p:nvSpPr>
        <p:spPr bwMode="auto">
          <a:xfrm>
            <a:off x="5981700" y="3836761"/>
            <a:ext cx="2971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t>expected </a:t>
            </a:r>
            <a:r>
              <a:rPr lang="en-US" altLang="en-US" sz="1600" dirty="0"/>
              <a:t>dividend at t=1</a:t>
            </a:r>
          </a:p>
        </p:txBody>
      </p:sp>
      <p:sp>
        <p:nvSpPr>
          <p:cNvPr id="12295" name="Line 10"/>
          <p:cNvSpPr>
            <a:spLocks noChangeShapeType="1"/>
          </p:cNvSpPr>
          <p:nvPr/>
        </p:nvSpPr>
        <p:spPr bwMode="auto">
          <a:xfrm>
            <a:off x="6858000" y="5213351"/>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6" name="Text Box 11"/>
          <p:cNvSpPr txBox="1">
            <a:spLocks noChangeArrowheads="1"/>
          </p:cNvSpPr>
          <p:nvPr/>
        </p:nvSpPr>
        <p:spPr bwMode="auto">
          <a:xfrm>
            <a:off x="6134100" y="5670551"/>
            <a:ext cx="2133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t>forecasted </a:t>
            </a:r>
            <a:r>
              <a:rPr lang="en-US" altLang="en-US" sz="1600" dirty="0"/>
              <a:t>long-run dividend growth rate</a:t>
            </a:r>
          </a:p>
        </p:txBody>
      </p:sp>
      <p:sp>
        <p:nvSpPr>
          <p:cNvPr id="9"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0" name="TextBox 9"/>
          <p:cNvSpPr txBox="1"/>
          <p:nvPr/>
        </p:nvSpPr>
        <p:spPr bwMode="auto">
          <a:xfrm>
            <a:off x="359228" y="4572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Constant Growth Model (also called Gordon Growth Model)</a:t>
            </a:r>
          </a:p>
        </p:txBody>
      </p:sp>
      <p:sp>
        <p:nvSpPr>
          <p:cNvPr id="12" name="Text Box 8"/>
          <p:cNvSpPr txBox="1">
            <a:spLocks noChangeArrowheads="1"/>
          </p:cNvSpPr>
          <p:nvPr/>
        </p:nvSpPr>
        <p:spPr bwMode="auto">
          <a:xfrm>
            <a:off x="3886200" y="5408787"/>
            <a:ext cx="18233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600" dirty="0" smtClean="0"/>
              <a:t>Risk-adjusted market return on the stock</a:t>
            </a:r>
            <a:endParaRPr lang="en-US" altLang="en-US" sz="1600" dirty="0"/>
          </a:p>
        </p:txBody>
      </p:sp>
      <p:cxnSp>
        <p:nvCxnSpPr>
          <p:cNvPr id="4" name="Straight Arrow Connector 3"/>
          <p:cNvCxnSpPr/>
          <p:nvPr/>
        </p:nvCxnSpPr>
        <p:spPr>
          <a:xfrm flipH="1">
            <a:off x="5181600" y="5105400"/>
            <a:ext cx="527958" cy="3365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953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5"/>
          <p:cNvSpPr txBox="1">
            <a:spLocks noChangeArrowheads="1"/>
          </p:cNvSpPr>
          <p:nvPr/>
        </p:nvSpPr>
        <p:spPr bwMode="auto">
          <a:xfrm>
            <a:off x="762000" y="2895600"/>
            <a:ext cx="419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t>Expected dividend at t=1: $1.10</a:t>
            </a:r>
          </a:p>
          <a:p>
            <a:pPr algn="l"/>
            <a:r>
              <a:rPr lang="en-US" altLang="en-US" dirty="0"/>
              <a:t>Growth rate forecast: 10%</a:t>
            </a:r>
          </a:p>
          <a:p>
            <a:pPr algn="l"/>
            <a:r>
              <a:rPr lang="en-US" altLang="en-US" dirty="0"/>
              <a:t>Required return: 20%</a:t>
            </a:r>
          </a:p>
        </p:txBody>
      </p:sp>
      <p:sp>
        <p:nvSpPr>
          <p:cNvPr id="439302" name="Line 6"/>
          <p:cNvSpPr>
            <a:spLocks noChangeShapeType="1"/>
          </p:cNvSpPr>
          <p:nvPr/>
        </p:nvSpPr>
        <p:spPr bwMode="auto">
          <a:xfrm flipV="1">
            <a:off x="4180114" y="2628900"/>
            <a:ext cx="9906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9303" name="AutoShape 7"/>
          <p:cNvSpPr>
            <a:spLocks/>
          </p:cNvSpPr>
          <p:nvPr/>
        </p:nvSpPr>
        <p:spPr bwMode="auto">
          <a:xfrm>
            <a:off x="4103914" y="2933700"/>
            <a:ext cx="76200" cy="685800"/>
          </a:xfrm>
          <a:prstGeom prst="rightBrace">
            <a:avLst>
              <a:gd name="adj1" fmla="val 7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a:p>
        </p:txBody>
      </p:sp>
      <p:sp>
        <p:nvSpPr>
          <p:cNvPr id="439304" name="Text Box 8"/>
          <p:cNvSpPr txBox="1">
            <a:spLocks noChangeArrowheads="1"/>
          </p:cNvSpPr>
          <p:nvPr/>
        </p:nvSpPr>
        <p:spPr bwMode="auto">
          <a:xfrm>
            <a:off x="5170714" y="2133599"/>
            <a:ext cx="2895600" cy="1323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It is the analyst’s job to make these estimates.  These are very difficult to estimate.  </a:t>
            </a:r>
          </a:p>
        </p:txBody>
      </p:sp>
      <p:sp>
        <p:nvSpPr>
          <p:cNvPr id="439306" name="Line 10"/>
          <p:cNvSpPr>
            <a:spLocks noChangeShapeType="1"/>
          </p:cNvSpPr>
          <p:nvPr/>
        </p:nvSpPr>
        <p:spPr bwMode="auto">
          <a:xfrm>
            <a:off x="3086100" y="38862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9307" name="Text Box 11"/>
          <p:cNvSpPr txBox="1">
            <a:spLocks noChangeArrowheads="1"/>
          </p:cNvSpPr>
          <p:nvPr/>
        </p:nvSpPr>
        <p:spPr bwMode="auto">
          <a:xfrm>
            <a:off x="3314700" y="4365172"/>
            <a:ext cx="3276600" cy="101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Ideally, this can come from the stock’s beta and the Security Market Line.</a:t>
            </a:r>
          </a:p>
        </p:txBody>
      </p:sp>
      <p:sp>
        <p:nvSpPr>
          <p:cNvPr id="13323" name="Text Box 13"/>
          <p:cNvSpPr txBox="1">
            <a:spLocks noChangeArrowheads="1"/>
          </p:cNvSpPr>
          <p:nvPr/>
        </p:nvSpPr>
        <p:spPr bwMode="auto">
          <a:xfrm>
            <a:off x="381000" y="2286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400" b="1" dirty="0"/>
              <a:t>Assume:</a:t>
            </a:r>
          </a:p>
        </p:txBody>
      </p:sp>
      <p:sp>
        <p:nvSpPr>
          <p:cNvPr id="12"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3" name="TextBox 12"/>
          <p:cNvSpPr txBox="1"/>
          <p:nvPr/>
        </p:nvSpPr>
        <p:spPr bwMode="auto">
          <a:xfrm>
            <a:off x="359228" y="4572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Constant Growth Model (also called Gordon Growth Model)</a:t>
            </a:r>
          </a:p>
        </p:txBody>
      </p:sp>
    </p:spTree>
    <p:extLst>
      <p:ext uri="{BB962C8B-B14F-4D97-AF65-F5344CB8AC3E}">
        <p14:creationId xmlns:p14="http://schemas.microsoft.com/office/powerpoint/2010/main" val="301291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9302"/>
                                        </p:tgtEl>
                                        <p:attrNameLst>
                                          <p:attrName>style.visibility</p:attrName>
                                        </p:attrNameLst>
                                      </p:cBhvr>
                                      <p:to>
                                        <p:strVal val="visible"/>
                                      </p:to>
                                    </p:set>
                                    <p:animEffect transition="in" filter="dissolve">
                                      <p:cBhvr>
                                        <p:cTn id="7" dur="500"/>
                                        <p:tgtEl>
                                          <p:spTgt spid="43930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39303"/>
                                        </p:tgtEl>
                                        <p:attrNameLst>
                                          <p:attrName>style.visibility</p:attrName>
                                        </p:attrNameLst>
                                      </p:cBhvr>
                                      <p:to>
                                        <p:strVal val="visible"/>
                                      </p:to>
                                    </p:set>
                                    <p:animEffect transition="in" filter="dissolve">
                                      <p:cBhvr>
                                        <p:cTn id="10" dur="500"/>
                                        <p:tgtEl>
                                          <p:spTgt spid="43930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39304"/>
                                        </p:tgtEl>
                                        <p:attrNameLst>
                                          <p:attrName>style.visibility</p:attrName>
                                        </p:attrNameLst>
                                      </p:cBhvr>
                                      <p:to>
                                        <p:strVal val="visible"/>
                                      </p:to>
                                    </p:set>
                                    <p:animEffect transition="in" filter="dissolve">
                                      <p:cBhvr>
                                        <p:cTn id="13" dur="500"/>
                                        <p:tgtEl>
                                          <p:spTgt spid="43930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39306"/>
                                        </p:tgtEl>
                                        <p:attrNameLst>
                                          <p:attrName>style.visibility</p:attrName>
                                        </p:attrNameLst>
                                      </p:cBhvr>
                                      <p:to>
                                        <p:strVal val="visible"/>
                                      </p:to>
                                    </p:set>
                                    <p:animEffect transition="in" filter="dissolve">
                                      <p:cBhvr>
                                        <p:cTn id="18" dur="500"/>
                                        <p:tgtEl>
                                          <p:spTgt spid="43930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39307"/>
                                        </p:tgtEl>
                                        <p:attrNameLst>
                                          <p:attrName>style.visibility</p:attrName>
                                        </p:attrNameLst>
                                      </p:cBhvr>
                                      <p:to>
                                        <p:strVal val="visible"/>
                                      </p:to>
                                    </p:set>
                                    <p:animEffect transition="in" filter="dissolve">
                                      <p:cBhvr>
                                        <p:cTn id="23" dur="500"/>
                                        <p:tgtEl>
                                          <p:spTgt spid="439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2" grpId="0" animBg="1"/>
      <p:bldP spid="439303" grpId="0" animBg="1"/>
      <p:bldP spid="439304" grpId="0" animBg="1"/>
      <p:bldP spid="439306" grpId="0" animBg="1"/>
      <p:bldP spid="4393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740229" y="2112055"/>
            <a:ext cx="419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a:t>Expected dividend at t=1: $1.10</a:t>
            </a:r>
          </a:p>
          <a:p>
            <a:pPr algn="l"/>
            <a:r>
              <a:rPr lang="en-US" altLang="en-US"/>
              <a:t>Growth rate forecast: 10%</a:t>
            </a:r>
          </a:p>
          <a:p>
            <a:pPr algn="l"/>
            <a:r>
              <a:rPr lang="en-US" altLang="en-US"/>
              <a:t>Required return: 20%</a:t>
            </a:r>
          </a:p>
        </p:txBody>
      </p:sp>
      <p:sp>
        <p:nvSpPr>
          <p:cNvPr id="14340" name="Text Box 11"/>
          <p:cNvSpPr txBox="1">
            <a:spLocks noChangeArrowheads="1"/>
          </p:cNvSpPr>
          <p:nvPr/>
        </p:nvSpPr>
        <p:spPr bwMode="auto">
          <a:xfrm>
            <a:off x="359229" y="1709284"/>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2400" b="1" dirty="0"/>
              <a:t>Assume:</a:t>
            </a:r>
          </a:p>
        </p:txBody>
      </p:sp>
      <p:sp>
        <p:nvSpPr>
          <p:cNvPr id="14341" name="Line 12"/>
          <p:cNvSpPr>
            <a:spLocks noChangeShapeType="1"/>
          </p:cNvSpPr>
          <p:nvPr/>
        </p:nvSpPr>
        <p:spPr bwMode="auto">
          <a:xfrm>
            <a:off x="3559629" y="3483655"/>
            <a:ext cx="609600" cy="8382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4342" name="Object 13"/>
          <p:cNvGraphicFramePr>
            <a:graphicFrameLocks noChangeAspect="1"/>
          </p:cNvGraphicFramePr>
          <p:nvPr>
            <p:extLst>
              <p:ext uri="{D42A27DB-BD31-4B8C-83A1-F6EECF244321}">
                <p14:modId xmlns:p14="http://schemas.microsoft.com/office/powerpoint/2010/main" val="1428961387"/>
              </p:ext>
            </p:extLst>
          </p:nvPr>
        </p:nvGraphicFramePr>
        <p:xfrm>
          <a:off x="2427515" y="4321855"/>
          <a:ext cx="4381500" cy="842963"/>
        </p:xfrm>
        <a:graphic>
          <a:graphicData uri="http://schemas.openxmlformats.org/presentationml/2006/ole">
            <mc:AlternateContent xmlns:mc="http://schemas.openxmlformats.org/markup-compatibility/2006">
              <mc:Choice xmlns:v="urn:schemas-microsoft-com:vml" Requires="v">
                <p:oleObj spid="_x0000_s5140" name="Equation" r:id="rId4" imgW="2044440" imgH="393480" progId="Equation.3">
                  <p:embed/>
                </p:oleObj>
              </mc:Choice>
              <mc:Fallback>
                <p:oleObj name="Equation" r:id="rId4" imgW="2044440" imgH="393480" progId="Equation.3">
                  <p:embed/>
                  <p:pic>
                    <p:nvPicPr>
                      <p:cNvPr id="0" name=""/>
                      <p:cNvPicPr>
                        <a:picLocks noChangeAspect="1" noChangeArrowheads="1"/>
                      </p:cNvPicPr>
                      <p:nvPr/>
                    </p:nvPicPr>
                    <p:blipFill>
                      <a:blip r:embed="rId5"/>
                      <a:srcRect/>
                      <a:stretch>
                        <a:fillRect/>
                      </a:stretch>
                    </p:blipFill>
                    <p:spPr bwMode="auto">
                      <a:xfrm>
                        <a:off x="2427515" y="4321855"/>
                        <a:ext cx="4381500" cy="84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3" name="Rectangle 14"/>
          <p:cNvSpPr>
            <a:spLocks noChangeArrowheads="1"/>
          </p:cNvSpPr>
          <p:nvPr/>
        </p:nvSpPr>
        <p:spPr bwMode="auto">
          <a:xfrm>
            <a:off x="337458" y="1322387"/>
            <a:ext cx="4136571" cy="2133600"/>
          </a:xfrm>
          <a:prstGeom prst="rect">
            <a:avLst/>
          </a:prstGeom>
          <a:solidFill>
            <a:srgbClr val="CCFFFF">
              <a:alpha val="5098"/>
            </a:srgbClr>
          </a:solidFill>
          <a:ln w="9525">
            <a:solidFill>
              <a:schemeClr val="tx1"/>
            </a:solidFill>
            <a:miter lim="800000"/>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endParaRPr lang="en-US" altLang="en-US"/>
          </a:p>
        </p:txBody>
      </p:sp>
      <p:sp>
        <p:nvSpPr>
          <p:cNvPr id="8"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9" name="TextBox 8"/>
          <p:cNvSpPr txBox="1"/>
          <p:nvPr/>
        </p:nvSpPr>
        <p:spPr bwMode="auto">
          <a:xfrm>
            <a:off x="359228" y="4572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Constant Growth Model (also called Gordon Growth Model)</a:t>
            </a:r>
          </a:p>
        </p:txBody>
      </p:sp>
    </p:spTree>
    <p:extLst>
      <p:ext uri="{BB962C8B-B14F-4D97-AF65-F5344CB8AC3E}">
        <p14:creationId xmlns:p14="http://schemas.microsoft.com/office/powerpoint/2010/main" val="296689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Vertical)">
                                      <p:cBhvr>
                                        <p:cTn id="7" dur="500"/>
                                        <p:tgtEl>
                                          <p:spTgt spid="14341"/>
                                        </p:tgtEl>
                                      </p:cBhvr>
                                    </p:animEffect>
                                  </p:childTnLst>
                                </p:cTn>
                              </p:par>
                              <p:par>
                                <p:cTn id="8" presetID="16" presetClass="entr" presetSubtype="21" fill="hold" nodeType="withEffect">
                                  <p:stCondLst>
                                    <p:cond delay="0"/>
                                  </p:stCondLst>
                                  <p:childTnLst>
                                    <p:set>
                                      <p:cBhvr>
                                        <p:cTn id="9" dur="1" fill="hold">
                                          <p:stCondLst>
                                            <p:cond delay="0"/>
                                          </p:stCondLst>
                                        </p:cTn>
                                        <p:tgtEl>
                                          <p:spTgt spid="14342"/>
                                        </p:tgtEl>
                                        <p:attrNameLst>
                                          <p:attrName>style.visibility</p:attrName>
                                        </p:attrNameLst>
                                      </p:cBhvr>
                                      <p:to>
                                        <p:strVal val="visible"/>
                                      </p:to>
                                    </p:set>
                                    <p:animEffect transition="in" filter="barn(inVertical)">
                                      <p:cBhvr>
                                        <p:cTn id="10"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337456" y="1371600"/>
            <a:ext cx="7815943" cy="3477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spcBef>
                <a:spcPct val="0"/>
              </a:spcBef>
            </a:pPr>
            <a:r>
              <a:rPr lang="en-US" altLang="en-US" dirty="0"/>
              <a:t>Arguably, the constant growth model is not appropriate for a wide set of stocks.</a:t>
            </a:r>
          </a:p>
          <a:p>
            <a:pPr algn="l">
              <a:spcBef>
                <a:spcPct val="0"/>
              </a:spcBef>
            </a:pPr>
            <a:endParaRPr lang="en-US" altLang="en-US" dirty="0"/>
          </a:p>
          <a:p>
            <a:pPr algn="l">
              <a:spcBef>
                <a:spcPct val="0"/>
              </a:spcBef>
            </a:pPr>
            <a:r>
              <a:rPr lang="en-US" altLang="en-US" dirty="0"/>
              <a:t>It is easy enough to allow for different stages of growth.  For instance, a two-stage model assumes a finite period of “abnormal” growth and, at the end of that period, the growth shifts to a long-run growth rate.</a:t>
            </a:r>
          </a:p>
          <a:p>
            <a:pPr algn="l">
              <a:spcBef>
                <a:spcPct val="0"/>
              </a:spcBef>
            </a:pPr>
            <a:endParaRPr lang="en-US" altLang="en-US" dirty="0"/>
          </a:p>
          <a:p>
            <a:pPr algn="l">
              <a:spcBef>
                <a:spcPct val="0"/>
              </a:spcBef>
            </a:pPr>
            <a:r>
              <a:rPr lang="en-US" altLang="en-US" b="1" dirty="0"/>
              <a:t>The three-stage model (with a middle, transition stage) is likely more heavily used in the real world</a:t>
            </a:r>
            <a:r>
              <a:rPr lang="en-US" altLang="en-US" b="1" dirty="0" smtClean="0"/>
              <a:t>.</a:t>
            </a:r>
          </a:p>
          <a:p>
            <a:pPr algn="l">
              <a:spcBef>
                <a:spcPct val="0"/>
              </a:spcBef>
            </a:pPr>
            <a:endParaRPr lang="en-US" altLang="en-US" b="1" dirty="0"/>
          </a:p>
          <a:p>
            <a:pPr algn="l">
              <a:spcBef>
                <a:spcPct val="0"/>
              </a:spcBef>
            </a:pPr>
            <a:r>
              <a:rPr lang="en-US" altLang="en-US" dirty="0" smtClean="0"/>
              <a:t>Here, we will stick with the simple two-stage model.</a:t>
            </a:r>
            <a:endParaRPr lang="en-US" altLang="en-US" dirty="0"/>
          </a:p>
        </p:txBody>
      </p:sp>
      <p:sp>
        <p:nvSpPr>
          <p:cNvPr id="4"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6" name="TextBox 5"/>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Tree>
    <p:extLst>
      <p:ext uri="{BB962C8B-B14F-4D97-AF65-F5344CB8AC3E}">
        <p14:creationId xmlns:p14="http://schemas.microsoft.com/office/powerpoint/2010/main" val="3824807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04800" y="1371600"/>
            <a:ext cx="4724400" cy="193899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u="sng" dirty="0"/>
              <a:t>Assume:</a:t>
            </a:r>
            <a:r>
              <a:rPr lang="en-US" altLang="en-US" dirty="0"/>
              <a:t> </a:t>
            </a:r>
          </a:p>
          <a:p>
            <a:pPr algn="l"/>
            <a:r>
              <a:rPr lang="en-US" altLang="en-US" dirty="0"/>
              <a:t>t=0 dividend: $1</a:t>
            </a:r>
          </a:p>
          <a:p>
            <a:pPr algn="l"/>
            <a:r>
              <a:rPr lang="en-US" altLang="en-US" dirty="0"/>
              <a:t>Dividends will grow at 30% for the next six year and then settle down to a long-run growth rate of 6%.</a:t>
            </a:r>
          </a:p>
          <a:p>
            <a:pPr algn="l"/>
            <a:r>
              <a:rPr lang="en-US" altLang="en-US" dirty="0"/>
              <a:t>The required return is 15</a:t>
            </a:r>
            <a:r>
              <a:rPr lang="en-US" altLang="en-US" dirty="0" smtClean="0"/>
              <a:t>%.</a:t>
            </a:r>
            <a:endParaRPr lang="en-US" altLang="en-US" dirty="0"/>
          </a:p>
        </p:txBody>
      </p:sp>
      <p:graphicFrame>
        <p:nvGraphicFramePr>
          <p:cNvPr id="505986" name="Group 130"/>
          <p:cNvGraphicFramePr>
            <a:graphicFrameLocks noGrp="1"/>
          </p:cNvGraphicFramePr>
          <p:nvPr>
            <p:extLst>
              <p:ext uri="{D42A27DB-BD31-4B8C-83A1-F6EECF244321}">
                <p14:modId xmlns:p14="http://schemas.microsoft.com/office/powerpoint/2010/main" val="2557691674"/>
              </p:ext>
            </p:extLst>
          </p:nvPr>
        </p:nvGraphicFramePr>
        <p:xfrm>
          <a:off x="5715000" y="1371600"/>
          <a:ext cx="2286000" cy="3352800"/>
        </p:xfrm>
        <a:graphic>
          <a:graphicData uri="http://schemas.openxmlformats.org/drawingml/2006/table">
            <a:tbl>
              <a:tblPr/>
              <a:tblGrid>
                <a:gridCol w="1143000"/>
                <a:gridCol w="1143000"/>
              </a:tblGrid>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t=0</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$1.000</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t=1</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$1.300</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t=2</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$1.690</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t=3</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$2.197</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t=4</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$2.856</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t=5</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$3.713</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t=6</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$4.827</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t=7</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$5.116</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t=8</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$5.423</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etc.</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ea typeface="ＭＳ Ｐゴシック" pitchFamily="-108" charset="-128"/>
                          <a:cs typeface="Arial" charset="0"/>
                        </a:rPr>
                        <a:t>etc.</a:t>
                      </a:r>
                      <a:endParaRPr kumimoji="0" lang="en-US" altLang="en-US" sz="16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22" name="Line 131"/>
          <p:cNvSpPr>
            <a:spLocks noChangeShapeType="1"/>
          </p:cNvSpPr>
          <p:nvPr/>
        </p:nvSpPr>
        <p:spPr bwMode="auto">
          <a:xfrm>
            <a:off x="5181600" y="2286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8" name="TextBox 7"/>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Tree>
    <p:extLst>
      <p:ext uri="{BB962C8B-B14F-4D97-AF65-F5344CB8AC3E}">
        <p14:creationId xmlns:p14="http://schemas.microsoft.com/office/powerpoint/2010/main" val="1996358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7072" name="Group 192"/>
          <p:cNvGraphicFramePr>
            <a:graphicFrameLocks noGrp="1"/>
          </p:cNvGraphicFramePr>
          <p:nvPr>
            <p:extLst>
              <p:ext uri="{D42A27DB-BD31-4B8C-83A1-F6EECF244321}">
                <p14:modId xmlns:p14="http://schemas.microsoft.com/office/powerpoint/2010/main" val="1329746851"/>
              </p:ext>
            </p:extLst>
          </p:nvPr>
        </p:nvGraphicFramePr>
        <p:xfrm>
          <a:off x="533400" y="2097087"/>
          <a:ext cx="4953000" cy="2743200"/>
        </p:xfrm>
        <a:graphic>
          <a:graphicData uri="http://schemas.openxmlformats.org/drawingml/2006/table">
            <a:tbl>
              <a:tblPr/>
              <a:tblGrid>
                <a:gridCol w="669325"/>
                <a:gridCol w="1070919"/>
                <a:gridCol w="3212756"/>
              </a:tblGrid>
              <a:tr h="287338">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ＭＳ Ｐゴシック" pitchFamily="-108" charset="-128"/>
                          <a:cs typeface="Arial" charset="0"/>
                        </a:rPr>
                        <a:t> </a:t>
                      </a: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Cash Flow</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ＭＳ Ｐゴシック" pitchFamily="-108" charset="-128"/>
                          <a:cs typeface="Arial" charset="0"/>
                        </a:rPr>
                        <a:t>Present Value of cash Flow (t=0)</a:t>
                      </a: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bg2">
                              <a:lumMod val="60000"/>
                              <a:lumOff val="40000"/>
                            </a:schemeClr>
                          </a:solidFill>
                          <a:effectLst/>
                          <a:latin typeface="Arial" charset="0"/>
                          <a:ea typeface="ＭＳ Ｐゴシック" pitchFamily="-108" charset="-128"/>
                          <a:cs typeface="Arial" charset="0"/>
                        </a:rPr>
                        <a:t>t=0</a:t>
                      </a:r>
                      <a:endParaRPr kumimoji="0" lang="en-US" altLang="en-US" sz="1400" b="0" i="0" u="none" strike="noStrike" cap="none" normalizeH="0" baseline="0" smtClean="0">
                        <a:ln>
                          <a:noFill/>
                        </a:ln>
                        <a:solidFill>
                          <a:schemeClr val="bg2">
                            <a:lumMod val="60000"/>
                            <a:lumOff val="40000"/>
                          </a:schemeClr>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60000"/>
                              <a:lumOff val="40000"/>
                            </a:schemeClr>
                          </a:solidFill>
                          <a:effectLst/>
                          <a:latin typeface="Arial" charset="0"/>
                          <a:ea typeface="ＭＳ Ｐゴシック" pitchFamily="-108" charset="-128"/>
                          <a:cs typeface="Arial" charset="0"/>
                        </a:rPr>
                        <a:t>$1.000</a:t>
                      </a:r>
                      <a:endParaRPr kumimoji="0" lang="en-US" altLang="en-US" sz="1400" b="0" i="0" u="none" strike="noStrike" cap="none" normalizeH="0" baseline="0" dirty="0" smtClean="0">
                        <a:ln>
                          <a:noFill/>
                        </a:ln>
                        <a:solidFill>
                          <a:schemeClr val="bg2">
                            <a:lumMod val="60000"/>
                            <a:lumOff val="40000"/>
                          </a:schemeClr>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t=1</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$1.300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$1.130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t=2</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$1.690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$1.278</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$2.197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$1.445</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t=4</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$2.856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$1.633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t=5</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$3.713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$1.846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$4.827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$2.087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ea typeface="ＭＳ Ｐゴシック" pitchFamily="-108" charset="-128"/>
                        </a:rPr>
                        <a:t>SUM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ＭＳ Ｐゴシック" pitchFamily="-108" charset="-128"/>
                          <a:cs typeface="Arial" charset="0"/>
                        </a:rPr>
                        <a:t>$9.419</a:t>
                      </a:r>
                      <a:endParaRPr kumimoji="0" lang="en-US" altLang="en-US" sz="1400" b="1" i="0" u="none" strike="noStrike" cap="none" normalizeH="0" baseline="0" dirty="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52" name="Text Box 193"/>
          <p:cNvSpPr txBox="1">
            <a:spLocks noChangeArrowheads="1"/>
          </p:cNvSpPr>
          <p:nvPr/>
        </p:nvSpPr>
        <p:spPr bwMode="auto">
          <a:xfrm>
            <a:off x="228600" y="1220787"/>
            <a:ext cx="76962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a:t>The cash flows for the first six years (t=1 to t=6) need to be brought back to t=0 one at a time.</a:t>
            </a:r>
          </a:p>
        </p:txBody>
      </p:sp>
      <p:sp>
        <p:nvSpPr>
          <p:cNvPr id="2" name="Rectangle 1"/>
          <p:cNvSpPr/>
          <p:nvPr/>
        </p:nvSpPr>
        <p:spPr>
          <a:xfrm>
            <a:off x="5715000" y="2097087"/>
            <a:ext cx="2590800" cy="3416300"/>
          </a:xfrm>
          <a:prstGeom prst="rect">
            <a:avLst/>
          </a:prstGeom>
          <a:ln>
            <a:solidFill>
              <a:srgbClr val="000000"/>
            </a:solidFill>
          </a:ln>
        </p:spPr>
        <p:txBody>
          <a:bodyPr>
            <a:spAutoFit/>
          </a:bodyPr>
          <a:lstStyle/>
          <a:p>
            <a:pPr algn="l" eaLnBrk="1" fontAlgn="ctr" hangingPunct="1">
              <a:spcBef>
                <a:spcPct val="0"/>
              </a:spcBef>
              <a:defRPr/>
            </a:pPr>
            <a:r>
              <a:rPr lang="en-US" altLang="en-US" sz="1800" dirty="0">
                <a:latin typeface="+mj-lt"/>
                <a:cs typeface="Arial" charset="0"/>
              </a:rPr>
              <a:t>With the t=0 cash flow, we assume that is was just paid a second ago and is no longer relevant to the valuation.  Thus, we do not count the t=0 cash flow in our valuation calculation.  </a:t>
            </a:r>
          </a:p>
          <a:p>
            <a:pPr algn="l" eaLnBrk="1" fontAlgn="ctr" hangingPunct="1">
              <a:spcBef>
                <a:spcPct val="0"/>
              </a:spcBef>
              <a:defRPr/>
            </a:pPr>
            <a:endParaRPr lang="en-US" altLang="en-US" sz="1800" dirty="0">
              <a:latin typeface="+mj-lt"/>
              <a:cs typeface="Arial" charset="0"/>
            </a:endParaRPr>
          </a:p>
          <a:p>
            <a:pPr algn="l" eaLnBrk="1" fontAlgn="ctr" hangingPunct="1">
              <a:spcBef>
                <a:spcPct val="0"/>
              </a:spcBef>
              <a:defRPr/>
            </a:pPr>
            <a:r>
              <a:rPr lang="en-US" altLang="en-US" sz="1800" dirty="0">
                <a:latin typeface="+mj-lt"/>
                <a:cs typeface="Arial" charset="0"/>
              </a:rPr>
              <a:t>The t=0 dividend is only relevant to us to tell us the t=1 dividend, etc.</a:t>
            </a:r>
            <a:endParaRPr lang="en-US" altLang="en-US" sz="1800" dirty="0">
              <a:latin typeface="+mj-lt"/>
            </a:endParaRPr>
          </a:p>
        </p:txBody>
      </p:sp>
      <p:cxnSp>
        <p:nvCxnSpPr>
          <p:cNvPr id="17455" name="Straight Arrow Connector 4"/>
          <p:cNvCxnSpPr>
            <a:cxnSpLocks noChangeShapeType="1"/>
          </p:cNvCxnSpPr>
          <p:nvPr/>
        </p:nvCxnSpPr>
        <p:spPr bwMode="auto">
          <a:xfrm flipH="1">
            <a:off x="1981200" y="2554287"/>
            <a:ext cx="3733800" cy="0"/>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8" name="TextBox 7"/>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Tree>
    <p:extLst>
      <p:ext uri="{BB962C8B-B14F-4D97-AF65-F5344CB8AC3E}">
        <p14:creationId xmlns:p14="http://schemas.microsoft.com/office/powerpoint/2010/main" val="1081047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7970" name="Group 66"/>
          <p:cNvGraphicFramePr>
            <a:graphicFrameLocks noGrp="1"/>
          </p:cNvGraphicFramePr>
          <p:nvPr>
            <p:extLst>
              <p:ext uri="{D42A27DB-BD31-4B8C-83A1-F6EECF244321}">
                <p14:modId xmlns:p14="http://schemas.microsoft.com/office/powerpoint/2010/main" val="3294294346"/>
              </p:ext>
            </p:extLst>
          </p:nvPr>
        </p:nvGraphicFramePr>
        <p:xfrm>
          <a:off x="506186" y="2819401"/>
          <a:ext cx="5105400" cy="1279992"/>
        </p:xfrm>
        <a:graphic>
          <a:graphicData uri="http://schemas.openxmlformats.org/drawingml/2006/table">
            <a:tbl>
              <a:tblPr/>
              <a:tblGrid>
                <a:gridCol w="990600"/>
                <a:gridCol w="990600"/>
                <a:gridCol w="1600200"/>
                <a:gridCol w="1524000"/>
              </a:tblGrid>
              <a:tr h="913966">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ea typeface="ＭＳ Ｐゴシック" pitchFamily="-108" charset="-128"/>
                          <a:cs typeface="Arial" charset="0"/>
                        </a:rPr>
                        <a:t>Time</a:t>
                      </a:r>
                      <a:endParaRPr kumimoji="0" lang="en-US" altLang="en-US" sz="1800" b="0" i="0" u="none" strike="noStrike" cap="none" normalizeH="0" baseline="0" dirty="0" smtClean="0">
                        <a:ln>
                          <a:noFill/>
                        </a:ln>
                        <a:solidFill>
                          <a:schemeClr val="tx1"/>
                        </a:solidFill>
                        <a:effectLst/>
                        <a:latin typeface="Arial" charset="0"/>
                        <a:ea typeface="ＭＳ Ｐゴシック" pitchFamily="-108" charset="-128"/>
                      </a:endParaRP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rPr>
                        <a:t>Cash Flow</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endParaRP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ＭＳ Ｐゴシック" pitchFamily="-108" charset="-128"/>
                        </a:rPr>
                        <a:t>CGM value at t=6</a:t>
                      </a: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ea typeface="ＭＳ Ｐゴシック" pitchFamily="-108" charset="-128"/>
                          <a:cs typeface="Arial" charset="0"/>
                        </a:rPr>
                        <a:t>t=6 value brought back to t=0 </a:t>
                      </a:r>
                      <a:endParaRPr kumimoji="0" lang="en-US" altLang="en-US" sz="1800" b="0" i="0" u="none" strike="noStrike" cap="none" normalizeH="0" baseline="0" dirty="0" smtClean="0">
                        <a:ln>
                          <a:noFill/>
                        </a:ln>
                        <a:solidFill>
                          <a:schemeClr val="tx1"/>
                        </a:solidFill>
                        <a:effectLst/>
                        <a:latin typeface="Arial" charset="0"/>
                        <a:ea typeface="ＭＳ Ｐゴシック" pitchFamily="-108" charset="-128"/>
                      </a:endParaRPr>
                    </a:p>
                  </a:txBody>
                  <a:tcPr marT="45678" marB="4567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559">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rPr>
                        <a:t>t=7</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endParaRP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rPr>
                        <a:t>$5.116</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endParaRP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ea typeface="ＭＳ Ｐゴシック" pitchFamily="-108" charset="-128"/>
                          <a:cs typeface="Arial" charset="0"/>
                        </a:rPr>
                        <a:t>$56.844</a:t>
                      </a:r>
                      <a:endParaRPr kumimoji="0" lang="en-US" altLang="en-US" sz="1800" b="0" i="0" u="none" strike="noStrike" cap="none" normalizeH="0" baseline="0" smtClean="0">
                        <a:ln>
                          <a:noFill/>
                        </a:ln>
                        <a:solidFill>
                          <a:schemeClr val="tx1"/>
                        </a:solidFill>
                        <a:effectLst/>
                        <a:latin typeface="Arial" charset="0"/>
                        <a:ea typeface="ＭＳ Ｐゴシック" pitchFamily="-108" charset="-128"/>
                      </a:endParaRPr>
                    </a:p>
                  </a:txBody>
                  <a:tcPr marT="45678" marB="456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ea typeface="ＭＳ Ｐゴシック" pitchFamily="-108" charset="-128"/>
                          <a:cs typeface="Arial" charset="0"/>
                        </a:rPr>
                        <a:t>24.57542</a:t>
                      </a:r>
                      <a:endParaRPr kumimoji="0" lang="en-US" altLang="en-US" sz="1800" b="0" i="0" u="none" strike="noStrike" cap="none" normalizeH="0" baseline="0" dirty="0" smtClean="0">
                        <a:ln>
                          <a:noFill/>
                        </a:ln>
                        <a:solidFill>
                          <a:schemeClr val="tx1"/>
                        </a:solidFill>
                        <a:effectLst/>
                        <a:latin typeface="Arial" charset="0"/>
                        <a:ea typeface="ＭＳ Ｐゴシック" pitchFamily="-108" charset="-128"/>
                      </a:endParaRPr>
                    </a:p>
                  </a:txBody>
                  <a:tcPr marT="45678" marB="45678"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51" name="Text Box 54"/>
          <p:cNvSpPr txBox="1">
            <a:spLocks noChangeArrowheads="1"/>
          </p:cNvSpPr>
          <p:nvPr/>
        </p:nvSpPr>
        <p:spPr bwMode="auto">
          <a:xfrm>
            <a:off x="506186" y="1371601"/>
            <a:ext cx="7239000" cy="1200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a:t>Next, the t=7 to t=infinity cash flow need to be brought back to t=0.  We will do this in two steps.  First, use the constant growth model (CGM) to bring back all the dividends from t=7 to t=infinity to t=6.  Next, bring that lump sum from t=6 to t=0.</a:t>
            </a:r>
          </a:p>
        </p:txBody>
      </p:sp>
      <p:sp>
        <p:nvSpPr>
          <p:cNvPr id="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6" name="TextBox 5"/>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Tree>
    <p:extLst>
      <p:ext uri="{BB962C8B-B14F-4D97-AF65-F5344CB8AC3E}">
        <p14:creationId xmlns:p14="http://schemas.microsoft.com/office/powerpoint/2010/main" val="4104422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81000" y="1219200"/>
            <a:ext cx="7793038" cy="471488"/>
          </a:xfrm>
          <a:ln>
            <a:solidFill>
              <a:srgbClr val="000000"/>
            </a:solidFill>
            <a:miter lim="800000"/>
            <a:headEnd/>
            <a:tailEnd/>
          </a:ln>
        </p:spPr>
        <p:txBody>
          <a:bodyPr/>
          <a:lstStyle/>
          <a:p>
            <a:pPr algn="l" eaLnBrk="1" hangingPunct="1"/>
            <a:r>
              <a:rPr lang="en-US" altLang="en-US" sz="1800" dirty="0" smtClean="0">
                <a:solidFill>
                  <a:schemeClr val="tx1"/>
                </a:solidFill>
                <a:ea typeface="ＭＳ Ｐゴシック" pitchFamily="-108" charset="-128"/>
              </a:rPr>
              <a:t>Finally, add together these two t=0 amounts….</a:t>
            </a:r>
          </a:p>
        </p:txBody>
      </p:sp>
      <p:graphicFrame>
        <p:nvGraphicFramePr>
          <p:cNvPr id="512048" name="Group 48"/>
          <p:cNvGraphicFramePr>
            <a:graphicFrameLocks noGrp="1"/>
          </p:cNvGraphicFramePr>
          <p:nvPr>
            <p:extLst>
              <p:ext uri="{D42A27DB-BD31-4B8C-83A1-F6EECF244321}">
                <p14:modId xmlns:p14="http://schemas.microsoft.com/office/powerpoint/2010/main" val="4119501227"/>
              </p:ext>
            </p:extLst>
          </p:nvPr>
        </p:nvGraphicFramePr>
        <p:xfrm>
          <a:off x="228600" y="1998663"/>
          <a:ext cx="4572000" cy="2725738"/>
        </p:xfrm>
        <a:graphic>
          <a:graphicData uri="http://schemas.openxmlformats.org/drawingml/2006/table">
            <a:tbl>
              <a:tblPr/>
              <a:tblGrid>
                <a:gridCol w="1073150"/>
                <a:gridCol w="1071563"/>
                <a:gridCol w="2427287"/>
              </a:tblGrid>
              <a:tr h="592138">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ＭＳ Ｐゴシック" pitchFamily="-108" charset="-128"/>
                          <a:cs typeface="Arial" charset="0"/>
                        </a:rPr>
                        <a:t> </a:t>
                      </a: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ＭＳ Ｐゴシック" pitchFamily="-108" charset="-128"/>
                          <a:cs typeface="Arial" charset="0"/>
                        </a:rPr>
                        <a:t>Cash Flow</a:t>
                      </a: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charset="0"/>
                          <a:ea typeface="ＭＳ Ｐゴシック" pitchFamily="-108" charset="-128"/>
                          <a:cs typeface="Arial" charset="0"/>
                        </a:rPr>
                        <a:t>Present Value of cash Flow (t=0)</a:t>
                      </a: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t=1</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$1.300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$1.130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t=2</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$1.690</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$1.278</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$2.197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$1.445</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t=4</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$2.856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$1.633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t=5</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$3.713</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$1.846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$4.827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$2.087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ＭＳ Ｐゴシック" pitchFamily="-108" charset="-128"/>
                        </a:rPr>
                        <a:t>SUM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charset="0"/>
                          <a:ea typeface="ＭＳ Ｐゴシック" pitchFamily="-108" charset="-128"/>
                          <a:cs typeface="Arial" charset="0"/>
                        </a:rPr>
                        <a:t>$9.419</a:t>
                      </a:r>
                      <a:endParaRPr kumimoji="0" lang="en-US" altLang="en-US" sz="1400" b="1" i="0" u="none" strike="noStrike" cap="none" normalizeH="0" baseline="0" dirty="0" smtClean="0">
                        <a:ln>
                          <a:noFill/>
                        </a:ln>
                        <a:solidFill>
                          <a:schemeClr val="tx1"/>
                        </a:solidFill>
                        <a:effectLst/>
                        <a:latin typeface="Arial" charset="0"/>
                        <a:ea typeface="ＭＳ Ｐゴシック" pitchFamily="-108"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12070" name="Group 70"/>
          <p:cNvGraphicFramePr>
            <a:graphicFrameLocks noGrp="1"/>
          </p:cNvGraphicFramePr>
          <p:nvPr>
            <p:extLst>
              <p:ext uri="{D42A27DB-BD31-4B8C-83A1-F6EECF244321}">
                <p14:modId xmlns:p14="http://schemas.microsoft.com/office/powerpoint/2010/main" val="352829165"/>
              </p:ext>
            </p:extLst>
          </p:nvPr>
        </p:nvGraphicFramePr>
        <p:xfrm>
          <a:off x="5029200" y="2379663"/>
          <a:ext cx="3733800" cy="1036637"/>
        </p:xfrm>
        <a:graphic>
          <a:graphicData uri="http://schemas.openxmlformats.org/drawingml/2006/table">
            <a:tbl>
              <a:tblPr/>
              <a:tblGrid>
                <a:gridCol w="725488"/>
                <a:gridCol w="798512"/>
                <a:gridCol w="1095375"/>
                <a:gridCol w="1114425"/>
              </a:tblGrid>
              <a:tr h="731744">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Time</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Cash Flow</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rPr>
                        <a:t>CGM value at t=6</a:t>
                      </a: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t=6 value brought back to t=0 </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93">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t=7</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$5.116</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ea typeface="ＭＳ Ｐゴシック" pitchFamily="-108" charset="-128"/>
                          <a:cs typeface="Arial" charset="0"/>
                        </a:rPr>
                        <a:t>$56.844</a:t>
                      </a:r>
                      <a:endParaRPr kumimoji="0" lang="en-US" altLang="en-US" sz="1400" b="0" i="0" u="none" strike="noStrike" cap="none" normalizeH="0" baseline="0" smtClean="0">
                        <a:ln>
                          <a:noFill/>
                        </a:ln>
                        <a:solidFill>
                          <a:schemeClr val="tx1"/>
                        </a:solidFill>
                        <a:effectLst/>
                        <a:latin typeface="Arial" charset="0"/>
                        <a:ea typeface="ＭＳ Ｐゴシック" pitchFamily="-108" charset="-128"/>
                      </a:endParaRPr>
                    </a:p>
                  </a:txBody>
                  <a:tcPr marT="45734" marB="4573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SzPct val="70000"/>
                        <a:buFont typeface="Wingdings" pitchFamily="-108" charset="2"/>
                        <a:defRPr sz="2800">
                          <a:solidFill>
                            <a:schemeClr val="tx1"/>
                          </a:solidFill>
                          <a:latin typeface="Times New Roman" pitchFamily="-108" charset="0"/>
                          <a:ea typeface="ＭＳ Ｐゴシック" pitchFamily="-108" charset="-128"/>
                        </a:defRPr>
                      </a:lvl1pPr>
                      <a:lvl2pPr marL="37931725" indent="-37474525" algn="l">
                        <a:spcBef>
                          <a:spcPct val="20000"/>
                        </a:spcBef>
                        <a:buClr>
                          <a:schemeClr val="accent2"/>
                        </a:buClr>
                        <a:buSzPct val="75000"/>
                        <a:buFont typeface="Wingdings" pitchFamily="-108" charset="2"/>
                        <a:defRPr sz="2400">
                          <a:solidFill>
                            <a:schemeClr val="tx1"/>
                          </a:solidFill>
                          <a:latin typeface="Times New Roman" pitchFamily="-108" charset="0"/>
                          <a:ea typeface="ＭＳ Ｐゴシック" pitchFamily="-108" charset="-128"/>
                        </a:defRPr>
                      </a:lvl2pPr>
                      <a:lvl3pPr>
                        <a:spcBef>
                          <a:spcPct val="20000"/>
                        </a:spcBef>
                        <a:defRPr sz="2000">
                          <a:solidFill>
                            <a:schemeClr val="tx1"/>
                          </a:solidFill>
                          <a:latin typeface="Times New Roman" pitchFamily="-108" charset="0"/>
                          <a:ea typeface="ＭＳ Ｐゴシック" pitchFamily="-108" charset="-128"/>
                        </a:defRPr>
                      </a:lvl3pPr>
                      <a:lvl4pPr>
                        <a:spcBef>
                          <a:spcPct val="20000"/>
                        </a:spcBef>
                        <a:defRPr>
                          <a:solidFill>
                            <a:schemeClr val="tx1"/>
                          </a:solidFill>
                          <a:latin typeface="Times New Roman" pitchFamily="-108" charset="0"/>
                          <a:ea typeface="ＭＳ Ｐゴシック" pitchFamily="-108" charset="-128"/>
                        </a:defRPr>
                      </a:lvl4pPr>
                      <a:lvl5pPr>
                        <a:spcBef>
                          <a:spcPct val="20000"/>
                        </a:spcBef>
                        <a:defRPr>
                          <a:solidFill>
                            <a:schemeClr val="tx1"/>
                          </a:solidFill>
                          <a:latin typeface="Times New Roman" pitchFamily="-108" charset="0"/>
                          <a:ea typeface="ＭＳ Ｐゴシック" pitchFamily="-108" charset="-128"/>
                        </a:defRPr>
                      </a:lvl5pPr>
                      <a:lvl6pPr marL="457200" eaLnBrk="0" fontAlgn="base" hangingPunct="0">
                        <a:spcBef>
                          <a:spcPct val="20000"/>
                        </a:spcBef>
                        <a:spcAft>
                          <a:spcPct val="0"/>
                        </a:spcAft>
                        <a:defRPr>
                          <a:solidFill>
                            <a:schemeClr val="tx1"/>
                          </a:solidFill>
                          <a:latin typeface="Times New Roman" pitchFamily="-108" charset="0"/>
                          <a:ea typeface="ＭＳ Ｐゴシック" pitchFamily="-108" charset="-128"/>
                        </a:defRPr>
                      </a:lvl6pPr>
                      <a:lvl7pPr marL="914400" eaLnBrk="0" fontAlgn="base" hangingPunct="0">
                        <a:spcBef>
                          <a:spcPct val="20000"/>
                        </a:spcBef>
                        <a:spcAft>
                          <a:spcPct val="0"/>
                        </a:spcAft>
                        <a:defRPr>
                          <a:solidFill>
                            <a:schemeClr val="tx1"/>
                          </a:solidFill>
                          <a:latin typeface="Times New Roman" pitchFamily="-108" charset="0"/>
                          <a:ea typeface="ＭＳ Ｐゴシック" pitchFamily="-108" charset="-128"/>
                        </a:defRPr>
                      </a:lvl7pPr>
                      <a:lvl8pPr marL="1371600" eaLnBrk="0" fontAlgn="base" hangingPunct="0">
                        <a:spcBef>
                          <a:spcPct val="20000"/>
                        </a:spcBef>
                        <a:spcAft>
                          <a:spcPct val="0"/>
                        </a:spcAft>
                        <a:defRPr>
                          <a:solidFill>
                            <a:schemeClr val="tx1"/>
                          </a:solidFill>
                          <a:latin typeface="Times New Roman" pitchFamily="-108" charset="0"/>
                          <a:ea typeface="ＭＳ Ｐゴシック" pitchFamily="-108" charset="-128"/>
                        </a:defRPr>
                      </a:lvl8pPr>
                      <a:lvl9pPr marL="1828800" eaLnBrk="0" fontAlgn="base" hangingPunct="0">
                        <a:spcBef>
                          <a:spcPct val="20000"/>
                        </a:spcBef>
                        <a:spcAft>
                          <a:spcPct val="0"/>
                        </a:spcAft>
                        <a:defRPr>
                          <a:solidFill>
                            <a:schemeClr val="tx1"/>
                          </a:solidFill>
                          <a:latin typeface="Times New Roman" pitchFamily="-108" charset="0"/>
                          <a:ea typeface="ＭＳ Ｐゴシック" pitchFamily="-108"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charset="0"/>
                          <a:ea typeface="ＭＳ Ｐゴシック" pitchFamily="-108" charset="-128"/>
                          <a:cs typeface="Arial" charset="0"/>
                        </a:rPr>
                        <a:t>$24.575</a:t>
                      </a:r>
                      <a:endParaRPr kumimoji="0" lang="en-US" altLang="en-US" sz="1400" b="1" i="0" u="none" strike="noStrike" cap="none" normalizeH="0" baseline="0" smtClean="0">
                        <a:ln>
                          <a:noFill/>
                        </a:ln>
                        <a:solidFill>
                          <a:schemeClr val="tx1"/>
                        </a:solidFill>
                        <a:effectLst/>
                        <a:latin typeface="Arial" charset="0"/>
                        <a:ea typeface="ＭＳ Ｐゴシック" pitchFamily="-108" charset="-128"/>
                      </a:endParaRPr>
                    </a:p>
                  </a:txBody>
                  <a:tcPr marT="45734" marB="4573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514" name="Text Box 71"/>
          <p:cNvSpPr txBox="1">
            <a:spLocks noChangeArrowheads="1"/>
          </p:cNvSpPr>
          <p:nvPr/>
        </p:nvSpPr>
        <p:spPr bwMode="auto">
          <a:xfrm>
            <a:off x="2362200" y="5275263"/>
            <a:ext cx="6248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a:t>Value of the Stock at t=0 = $9.419 + $24.575 = $33.994</a:t>
            </a:r>
          </a:p>
        </p:txBody>
      </p:sp>
      <p:sp>
        <p:nvSpPr>
          <p:cNvPr id="19515" name="Line 72"/>
          <p:cNvSpPr>
            <a:spLocks noChangeShapeType="1"/>
          </p:cNvSpPr>
          <p:nvPr/>
        </p:nvSpPr>
        <p:spPr bwMode="auto">
          <a:xfrm>
            <a:off x="2971800" y="4665663"/>
            <a:ext cx="2438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16" name="Line 73"/>
          <p:cNvSpPr>
            <a:spLocks noChangeShapeType="1"/>
          </p:cNvSpPr>
          <p:nvPr/>
        </p:nvSpPr>
        <p:spPr bwMode="auto">
          <a:xfrm flipH="1">
            <a:off x="6705600" y="3370263"/>
            <a:ext cx="1219200" cy="1981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17" name="Oval 74"/>
          <p:cNvSpPr>
            <a:spLocks noChangeArrowheads="1"/>
          </p:cNvSpPr>
          <p:nvPr/>
        </p:nvSpPr>
        <p:spPr bwMode="auto">
          <a:xfrm>
            <a:off x="7315200" y="5199063"/>
            <a:ext cx="1143000" cy="609600"/>
          </a:xfrm>
          <a:prstGeom prst="ellipse">
            <a:avLst/>
          </a:prstGeom>
          <a:solidFill>
            <a:srgbClr val="CCFFFF">
              <a:alpha val="5098"/>
            </a:srgbClr>
          </a:solidFill>
          <a:ln w="9525">
            <a:solidFill>
              <a:schemeClr val="tx1"/>
            </a:solidFill>
            <a:round/>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
        <p:nvSpPr>
          <p:cNvPr id="10"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1" name="TextBox 10"/>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Tree>
    <p:extLst>
      <p:ext uri="{BB962C8B-B14F-4D97-AF65-F5344CB8AC3E}">
        <p14:creationId xmlns:p14="http://schemas.microsoft.com/office/powerpoint/2010/main" val="1812456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09600" y="2209800"/>
            <a:ext cx="7793038" cy="1143000"/>
          </a:xfrm>
          <a:noFill/>
          <a:ln>
            <a:solidFill>
              <a:srgbClr val="000000"/>
            </a:solidFill>
            <a:miter lim="800000"/>
            <a:headEnd/>
            <a:tailEnd/>
          </a:ln>
        </p:spPr>
        <p:txBody>
          <a:bodyPr>
            <a:normAutofit/>
          </a:bodyPr>
          <a:lstStyle/>
          <a:p>
            <a:pPr algn="l" eaLnBrk="1" hangingPunct="1"/>
            <a:r>
              <a:rPr lang="en-US" altLang="en-US" sz="2400" dirty="0" smtClean="0">
                <a:solidFill>
                  <a:schemeClr val="tx1"/>
                </a:solidFill>
                <a:latin typeface="Times New Roman" panose="02020603050405020304" pitchFamily="18" charset="0"/>
                <a:ea typeface="ＭＳ Ｐゴシック" pitchFamily="-108" charset="-128"/>
                <a:cs typeface="Times New Roman" panose="02020603050405020304" pitchFamily="18" charset="0"/>
              </a:rPr>
              <a:t>Valuation – the process of finding what we think the asset is worth…its “value.”</a:t>
            </a:r>
          </a:p>
        </p:txBody>
      </p:sp>
      <p:sp>
        <p:nvSpPr>
          <p:cNvPr id="4"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2" name="TextBox 1"/>
          <p:cNvSpPr txBox="1"/>
          <p:nvPr/>
        </p:nvSpPr>
        <p:spPr bwMode="auto">
          <a:xfrm>
            <a:off x="609600" y="1752600"/>
            <a:ext cx="60198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Recall the definition…</a:t>
            </a:r>
          </a:p>
        </p:txBody>
      </p:sp>
      <p:sp>
        <p:nvSpPr>
          <p:cNvPr id="5" name="TextBox 4"/>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3527608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4" name="Text Box 71"/>
          <p:cNvSpPr txBox="1">
            <a:spLocks noChangeArrowheads="1"/>
          </p:cNvSpPr>
          <p:nvPr/>
        </p:nvSpPr>
        <p:spPr bwMode="auto">
          <a:xfrm>
            <a:off x="304800" y="1295400"/>
            <a:ext cx="6248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a:t>Value of the Stock at t=0 = $9.419 + $24.575 = $33.994</a:t>
            </a:r>
          </a:p>
        </p:txBody>
      </p:sp>
      <p:sp>
        <p:nvSpPr>
          <p:cNvPr id="19517" name="Oval 74"/>
          <p:cNvSpPr>
            <a:spLocks noChangeArrowheads="1"/>
          </p:cNvSpPr>
          <p:nvPr/>
        </p:nvSpPr>
        <p:spPr bwMode="auto">
          <a:xfrm>
            <a:off x="5257800" y="1219200"/>
            <a:ext cx="1143000" cy="609600"/>
          </a:xfrm>
          <a:prstGeom prst="ellipse">
            <a:avLst/>
          </a:prstGeom>
          <a:solidFill>
            <a:srgbClr val="CCFFFF">
              <a:alpha val="5098"/>
            </a:srgbClr>
          </a:solidFill>
          <a:ln w="9525">
            <a:solidFill>
              <a:schemeClr val="tx1"/>
            </a:solidFill>
            <a:round/>
            <a:headEnd/>
            <a:tailEnd/>
          </a:ln>
        </p:spPr>
        <p:txBody>
          <a:bodyPr wrap="none" anchor="ct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
        <p:nvSpPr>
          <p:cNvPr id="10"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1" name="TextBox 10"/>
          <p:cNvSpPr txBox="1"/>
          <p:nvPr/>
        </p:nvSpPr>
        <p:spPr bwMode="auto">
          <a:xfrm>
            <a:off x="304800" y="304800"/>
            <a:ext cx="7641772"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Multi-Stage Model</a:t>
            </a:r>
          </a:p>
        </p:txBody>
      </p:sp>
      <p:sp>
        <p:nvSpPr>
          <p:cNvPr id="2" name="TextBox 1"/>
          <p:cNvSpPr txBox="1"/>
          <p:nvPr/>
        </p:nvSpPr>
        <p:spPr bwMode="auto">
          <a:xfrm>
            <a:off x="1981200" y="1963737"/>
            <a:ext cx="5791200" cy="26776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This is our estimate of the stock’s value.  </a:t>
            </a:r>
            <a:endParaRPr lang="en-US" sz="2400" dirty="0">
              <a:latin typeface="Times New Roman" panose="02020603050405020304" pitchFamily="18" charset="0"/>
              <a:cs typeface="Times New Roman" panose="02020603050405020304" pitchFamily="18" charset="0"/>
            </a:endParaRP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latin typeface="Times New Roman" panose="02020603050405020304" pitchFamily="18" charset="0"/>
                <a:cs typeface="Times New Roman" panose="02020603050405020304" pitchFamily="18" charset="0"/>
              </a:rPr>
              <a:t>Ideally, this is the number we will compare to the market price of the stock to determine if it is an ‘undervalued’ (value greater than price) stock or an ‘overvalued stock’ (price greater than value).  </a:t>
            </a:r>
          </a:p>
        </p:txBody>
      </p:sp>
      <p:cxnSp>
        <p:nvCxnSpPr>
          <p:cNvPr id="4" name="Straight Arrow Connector 3"/>
          <p:cNvCxnSpPr>
            <a:endCxn id="19517" idx="3"/>
          </p:cNvCxnSpPr>
          <p:nvPr/>
        </p:nvCxnSpPr>
        <p:spPr>
          <a:xfrm flipV="1">
            <a:off x="4953000" y="1739526"/>
            <a:ext cx="472188" cy="2242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0248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762000" y="2057400"/>
            <a:ext cx="33528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End</a:t>
            </a:r>
          </a:p>
        </p:txBody>
      </p:sp>
    </p:spTree>
    <p:extLst>
      <p:ext uri="{BB962C8B-B14F-4D97-AF65-F5344CB8AC3E}">
        <p14:creationId xmlns:p14="http://schemas.microsoft.com/office/powerpoint/2010/main" val="2600098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315686" y="1600200"/>
            <a:ext cx="8294914" cy="37856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a:defRPr sz="2000">
                <a:solidFill>
                  <a:schemeClr val="tx1"/>
                </a:solidFill>
                <a:latin typeface="Times New Roman" pitchFamily="-108" charset="0"/>
                <a:ea typeface="ＭＳ Ｐゴシック" pitchFamily="-108" charset="-128"/>
              </a:defRPr>
            </a:lvl5pPr>
            <a:lvl6pPr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b="1" dirty="0"/>
              <a:t>Value – What we think it is worth</a:t>
            </a:r>
          </a:p>
          <a:p>
            <a:pPr algn="l"/>
            <a:r>
              <a:rPr lang="en-US" altLang="en-US" b="1" dirty="0"/>
              <a:t>Price – What the market thinks it is worth</a:t>
            </a:r>
          </a:p>
          <a:p>
            <a:pPr algn="l"/>
            <a:endParaRPr lang="en-US" altLang="en-US" dirty="0"/>
          </a:p>
          <a:p>
            <a:pPr algn="l"/>
            <a:r>
              <a:rPr lang="en-US" altLang="en-US" dirty="0"/>
              <a:t>If Value &gt; Price </a:t>
            </a:r>
            <a:r>
              <a:rPr lang="en-US" altLang="en-US" dirty="0">
                <a:sym typeface="Wingdings" pitchFamily="-108" charset="2"/>
              </a:rPr>
              <a:t> the asset is an “</a:t>
            </a:r>
            <a:r>
              <a:rPr lang="en-US" altLang="en-US" b="1" dirty="0">
                <a:sym typeface="Wingdings" pitchFamily="-108" charset="2"/>
              </a:rPr>
              <a:t>undervalued asset</a:t>
            </a:r>
            <a:r>
              <a:rPr lang="en-US" altLang="en-US" dirty="0">
                <a:sym typeface="Wingdings" pitchFamily="-108" charset="2"/>
              </a:rPr>
              <a:t>” – “buy” or “not-sell”</a:t>
            </a:r>
          </a:p>
          <a:p>
            <a:pPr lvl="1" algn="l"/>
            <a:r>
              <a:rPr lang="en-US" altLang="en-US" dirty="0">
                <a:sym typeface="Wingdings" pitchFamily="-108" charset="2"/>
              </a:rPr>
              <a:t>Suppose the my estimated value of an asset is $65 and the market price of the asset is $32, then I will want to buy what I believe to be a “$65 asset” for only $32.  It is a “good deal.”	</a:t>
            </a:r>
          </a:p>
          <a:p>
            <a:pPr lvl="1" algn="l"/>
            <a:r>
              <a:rPr lang="en-US" altLang="en-US" dirty="0">
                <a:sym typeface="Wingdings" pitchFamily="-108" charset="2"/>
              </a:rPr>
              <a:t>	</a:t>
            </a:r>
          </a:p>
          <a:p>
            <a:pPr algn="l"/>
            <a:r>
              <a:rPr lang="en-US" altLang="en-US" dirty="0"/>
              <a:t>If Value &lt; Price </a:t>
            </a:r>
            <a:r>
              <a:rPr lang="en-US" altLang="en-US" dirty="0">
                <a:sym typeface="Wingdings" pitchFamily="-108" charset="2"/>
              </a:rPr>
              <a:t> the asset is an “</a:t>
            </a:r>
            <a:r>
              <a:rPr lang="en-US" altLang="en-US" b="1" dirty="0">
                <a:sym typeface="Wingdings" pitchFamily="-108" charset="2"/>
              </a:rPr>
              <a:t>overvalued asset</a:t>
            </a:r>
            <a:r>
              <a:rPr lang="en-US" altLang="en-US" dirty="0">
                <a:sym typeface="Wingdings" pitchFamily="-108" charset="2"/>
              </a:rPr>
              <a:t>” – “sell” or “not-buy”</a:t>
            </a:r>
          </a:p>
          <a:p>
            <a:pPr lvl="1" algn="l"/>
            <a:r>
              <a:rPr lang="en-US" altLang="en-US" dirty="0">
                <a:sym typeface="Wingdings" pitchFamily="-108" charset="2"/>
              </a:rPr>
              <a:t>Suppose the my estimated value of an asset is $23 and the market price of the asset is $47, then I won’t want to buy what I believe to be a “$23 asset” for $47.  It isn’t worth it</a:t>
            </a:r>
            <a:r>
              <a:rPr lang="en-US" altLang="en-US" dirty="0" smtClean="0">
                <a:sym typeface="Wingdings" pitchFamily="-108" charset="2"/>
              </a:rPr>
              <a:t>.</a:t>
            </a:r>
            <a:r>
              <a:rPr lang="en-US" altLang="en-US" dirty="0">
                <a:solidFill>
                  <a:schemeClr val="folHlink"/>
                </a:solidFill>
                <a:sym typeface="Wingdings" pitchFamily="-108" charset="2"/>
              </a:rPr>
              <a:t>	</a:t>
            </a:r>
            <a:r>
              <a:rPr lang="en-US" altLang="en-US" dirty="0">
                <a:sym typeface="Wingdings" pitchFamily="-108" charset="2"/>
              </a:rPr>
              <a:t>	</a:t>
            </a:r>
          </a:p>
        </p:txBody>
      </p:sp>
      <p:sp>
        <p:nvSpPr>
          <p:cNvPr id="4"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2" name="TextBox 1"/>
          <p:cNvSpPr txBox="1"/>
          <p:nvPr/>
        </p:nvSpPr>
        <p:spPr bwMode="auto">
          <a:xfrm>
            <a:off x="315686" y="1138535"/>
            <a:ext cx="23622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Value Vs. Price</a:t>
            </a:r>
          </a:p>
        </p:txBody>
      </p:sp>
      <p:sp>
        <p:nvSpPr>
          <p:cNvPr id="3" name="TextBox 2"/>
          <p:cNvSpPr txBox="1"/>
          <p:nvPr/>
        </p:nvSpPr>
        <p:spPr bwMode="auto">
          <a:xfrm>
            <a:off x="315686" y="5385852"/>
            <a:ext cx="8294914" cy="1077218"/>
          </a:xfrm>
          <a:prstGeom prst="rect">
            <a:avLst/>
          </a:prstGeom>
          <a:solidFill>
            <a:srgbClr val="002060">
              <a:alpha val="5000"/>
            </a:srgbClr>
          </a:solidFill>
          <a:ln w="9525">
            <a:solidFill>
              <a:srgbClr val="000000"/>
            </a:solidFill>
            <a:miter lim="800000"/>
            <a:headEnd/>
            <a:tailEnd/>
          </a:ln>
        </p:spPr>
        <p:txBody>
          <a:bodyPr wrap="square" rtlCol="0">
            <a:spAutoFit/>
          </a:bodyPr>
          <a:lstStyle/>
          <a:p>
            <a:pPr algn="l"/>
            <a:r>
              <a:rPr lang="en-US" sz="1600" dirty="0" smtClean="0">
                <a:latin typeface="Times New Roman" panose="02020603050405020304" pitchFamily="18" charset="0"/>
                <a:cs typeface="Times New Roman" panose="02020603050405020304" pitchFamily="18" charset="0"/>
              </a:rPr>
              <a:t>As a quick side note: We did not bring up the issue of value versus price with bonds.  That is because we always discounted the bond’s expected cash flows with the bond’s market yield; thus, we were always calculating the market price of the bond.  In the real world, professionals do engage in ‘picking bonds’  and value versus price is equally relevant. </a:t>
            </a:r>
          </a:p>
        </p:txBody>
      </p:sp>
      <p:sp>
        <p:nvSpPr>
          <p:cNvPr id="6" name="TextBox 5"/>
          <p:cNvSpPr txBox="1"/>
          <p:nvPr/>
        </p:nvSpPr>
        <p:spPr bwMode="auto">
          <a:xfrm>
            <a:off x="381000"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94935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a:spLocks noChangeArrowheads="1"/>
          </p:cNvSpPr>
          <p:nvPr/>
        </p:nvSpPr>
        <p:spPr bwMode="auto">
          <a:xfrm>
            <a:off x="533400" y="2438400"/>
            <a:ext cx="609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
        <p:nvSpPr>
          <p:cNvPr id="5"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3" name="Rectangle 2"/>
          <p:cNvSpPr/>
          <p:nvPr/>
        </p:nvSpPr>
        <p:spPr>
          <a:xfrm>
            <a:off x="359228" y="1295400"/>
            <a:ext cx="8305800" cy="2862322"/>
          </a:xfrm>
          <a:prstGeom prst="rect">
            <a:avLst/>
          </a:prstGeom>
          <a:ln>
            <a:solidFill>
              <a:srgbClr val="000000"/>
            </a:solidFill>
          </a:ln>
        </p:spPr>
        <p:txBody>
          <a:bodyPr wrap="square">
            <a:spAutoFit/>
          </a:bodyPr>
          <a:lstStyle/>
          <a:p>
            <a:r>
              <a:rPr lang="en-US" altLang="en-US" sz="2000" b="1" dirty="0" smtClean="0">
                <a:latin typeface="Times New Roman" panose="02020603050405020304" pitchFamily="18" charset="0"/>
                <a:cs typeface="Times New Roman" panose="02020603050405020304" pitchFamily="18" charset="0"/>
              </a:rPr>
              <a:t>Like the value of a bond, the value of a stock is equal to the present value of its expected future cash flows.  </a:t>
            </a:r>
          </a:p>
          <a:p>
            <a:endParaRPr lang="en-US" altLang="en-US" sz="2000" b="1" dirty="0">
              <a:latin typeface="Times New Roman" panose="02020603050405020304" pitchFamily="18" charset="0"/>
              <a:cs typeface="Times New Roman" panose="02020603050405020304" pitchFamily="18" charset="0"/>
            </a:endParaRPr>
          </a:p>
          <a:p>
            <a:r>
              <a:rPr lang="en-US" altLang="en-US" sz="2000" b="1" dirty="0" smtClean="0">
                <a:latin typeface="Times New Roman" panose="02020603050405020304" pitchFamily="18" charset="0"/>
                <a:cs typeface="Times New Roman" panose="02020603050405020304" pitchFamily="18" charset="0"/>
              </a:rPr>
              <a:t>What are the expected future cash flows to a stock?   There are different models that use different cash flows.  Typically, we call these “discounted cash flow” (DCF) models.</a:t>
            </a:r>
          </a:p>
          <a:p>
            <a:endParaRPr lang="en-US" altLang="en-US" sz="2000" b="1" u="sng" dirty="0">
              <a:solidFill>
                <a:schemeClr val="folHlink"/>
              </a:solidFill>
              <a:latin typeface="Times New Roman" panose="02020603050405020304" pitchFamily="18" charset="0"/>
              <a:cs typeface="Times New Roman" panose="02020603050405020304" pitchFamily="18" charset="0"/>
            </a:endParaRPr>
          </a:p>
          <a:p>
            <a:r>
              <a:rPr lang="en-US" altLang="en-US" sz="2000" b="1" u="sng" dirty="0" smtClean="0">
                <a:latin typeface="Times New Roman" panose="02020603050405020304" pitchFamily="18" charset="0"/>
                <a:cs typeface="Times New Roman" panose="02020603050405020304" pitchFamily="18" charset="0"/>
              </a:rPr>
              <a:t>Here, we will use a very simple and intuitive model: the dividend discount model.</a:t>
            </a:r>
            <a:endParaRPr lang="en-US" altLang="en-US" sz="2000" b="1" dirty="0">
              <a:latin typeface="Times New Roman" panose="02020603050405020304" pitchFamily="18" charset="0"/>
              <a:cs typeface="Times New Roman" panose="02020603050405020304" pitchFamily="18" charset="0"/>
            </a:endParaRPr>
          </a:p>
        </p:txBody>
      </p:sp>
      <p:sp>
        <p:nvSpPr>
          <p:cNvPr id="6" name="TextBox 5"/>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Dividend Discount Model</a:t>
            </a:r>
          </a:p>
        </p:txBody>
      </p:sp>
    </p:spTree>
    <p:extLst>
      <p:ext uri="{BB962C8B-B14F-4D97-AF65-F5344CB8AC3E}">
        <p14:creationId xmlns:p14="http://schemas.microsoft.com/office/powerpoint/2010/main" val="2712227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a:spLocks noChangeArrowheads="1"/>
          </p:cNvSpPr>
          <p:nvPr/>
        </p:nvSpPr>
        <p:spPr bwMode="auto">
          <a:xfrm>
            <a:off x="533400" y="2438400"/>
            <a:ext cx="609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endParaRPr lang="en-US" altLang="en-US"/>
          </a:p>
        </p:txBody>
      </p:sp>
      <p:sp>
        <p:nvSpPr>
          <p:cNvPr id="7172" name="Text Box 5"/>
          <p:cNvSpPr txBox="1">
            <a:spLocks noChangeArrowheads="1"/>
          </p:cNvSpPr>
          <p:nvPr/>
        </p:nvSpPr>
        <p:spPr bwMode="auto">
          <a:xfrm>
            <a:off x="304799" y="1295400"/>
            <a:ext cx="8327571" cy="56938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smtClean="0"/>
              <a:t>The idea is that, in the long run, the only way that a company can transfer wealth to its owners – its common stock holders – is through dividends (which include share repurchases).  </a:t>
            </a:r>
          </a:p>
          <a:p>
            <a:pPr algn="l"/>
            <a:endParaRPr lang="en-US" altLang="en-US" dirty="0"/>
          </a:p>
          <a:p>
            <a:pPr algn="l"/>
            <a:r>
              <a:rPr lang="en-US" altLang="en-US" dirty="0" smtClean="0"/>
              <a:t>But </a:t>
            </a:r>
            <a:r>
              <a:rPr lang="en-US" altLang="en-US" dirty="0"/>
              <a:t>what about anticipated capital gains?  An anticipated capital gain would be based on an anticipated future selling price of the stock</a:t>
            </a:r>
            <a:r>
              <a:rPr lang="en-US" altLang="en-US" dirty="0" smtClean="0"/>
              <a:t>. And </a:t>
            </a:r>
            <a:r>
              <a:rPr lang="en-US" altLang="en-US" dirty="0"/>
              <a:t>what would the future buyer of the stock use to find the price? </a:t>
            </a:r>
            <a:r>
              <a:rPr lang="en-US" altLang="en-US" u="sng" dirty="0"/>
              <a:t>Its future dividends</a:t>
            </a:r>
            <a:r>
              <a:rPr lang="en-US" altLang="en-US" sz="1600" dirty="0" smtClean="0"/>
              <a:t>.</a:t>
            </a:r>
          </a:p>
          <a:p>
            <a:pPr algn="l"/>
            <a:endParaRPr lang="en-US" altLang="en-US" sz="1600" dirty="0"/>
          </a:p>
          <a:p>
            <a:pPr algn="l"/>
            <a:r>
              <a:rPr lang="en-US" altLang="en-US" sz="1600" dirty="0"/>
              <a:t>But what about anticipated capital gains for the future buyer of the stock? An anticipated capital gain would be based on an anticipated future selling price of the stock.  </a:t>
            </a:r>
            <a:r>
              <a:rPr lang="en-US" altLang="en-US" sz="1400" dirty="0" smtClean="0"/>
              <a:t>And </a:t>
            </a:r>
            <a:r>
              <a:rPr lang="en-US" altLang="en-US" sz="1400" dirty="0"/>
              <a:t>what would the future, future buyer of the stock use to find the price?  </a:t>
            </a:r>
            <a:r>
              <a:rPr lang="en-US" altLang="en-US" sz="1400" u="sng" dirty="0"/>
              <a:t>Its future dividends</a:t>
            </a:r>
            <a:r>
              <a:rPr lang="en-US" altLang="en-US" sz="1400" dirty="0" smtClean="0"/>
              <a:t>.</a:t>
            </a:r>
          </a:p>
          <a:p>
            <a:pPr algn="l"/>
            <a:endParaRPr lang="en-US" altLang="en-US" sz="1400" dirty="0"/>
          </a:p>
          <a:p>
            <a:r>
              <a:rPr lang="en-US" altLang="en-US" sz="1400" dirty="0" smtClean="0"/>
              <a:t>But what about anticipated capital gains for the future buyer of the stock? An anticipated capital gain would be based on an anticipated future selling price of the stock.  And what would the future, future buyer of the stock use to find the price?  </a:t>
            </a:r>
            <a:r>
              <a:rPr lang="en-US" altLang="en-US" sz="1400" u="sng" dirty="0" smtClean="0"/>
              <a:t>Its future dividends</a:t>
            </a:r>
            <a:r>
              <a:rPr lang="en-US" altLang="en-US" sz="1400" dirty="0" smtClean="0"/>
              <a:t>.</a:t>
            </a:r>
          </a:p>
          <a:p>
            <a:endParaRPr lang="en-US" altLang="en-US" sz="1100" dirty="0"/>
          </a:p>
          <a:p>
            <a:r>
              <a:rPr lang="en-US" altLang="en-US" sz="1200" dirty="0" smtClean="0"/>
              <a:t>But what about anticipated capital gains for the future buyer of the stock? An anticipated capital gain would be based on an anticipated future selling price of the stock.  And what would the future, future buyer of the stock use to find the price?  </a:t>
            </a:r>
            <a:r>
              <a:rPr lang="en-US" altLang="en-US" sz="1200" u="sng" dirty="0" smtClean="0"/>
              <a:t>Its future dividends</a:t>
            </a:r>
            <a:r>
              <a:rPr lang="en-US" altLang="en-US" sz="1200" dirty="0" smtClean="0"/>
              <a:t>.   </a:t>
            </a:r>
            <a:endParaRPr lang="en-US" altLang="en-US" sz="1200" dirty="0" smtClean="0"/>
          </a:p>
          <a:p>
            <a:endParaRPr lang="en-US" altLang="en-US" sz="1200" dirty="0"/>
          </a:p>
          <a:p>
            <a:r>
              <a:rPr lang="en-US" altLang="en-US" sz="1000" dirty="0"/>
              <a:t>But what about anticipated capital gains for the future buyer of the stock? An anticipated capital gain would be based on an anticipated future selling price of the stock.  And what would the future, future buyer of the stock use to find the price?  </a:t>
            </a:r>
            <a:r>
              <a:rPr lang="en-US" altLang="en-US" sz="1000" u="sng" dirty="0"/>
              <a:t>Its future dividends</a:t>
            </a:r>
            <a:r>
              <a:rPr lang="en-US" altLang="en-US" sz="1000" dirty="0"/>
              <a:t>.   </a:t>
            </a:r>
          </a:p>
          <a:p>
            <a:endParaRPr lang="en-US" altLang="en-US" sz="900" dirty="0" smtClean="0"/>
          </a:p>
          <a:p>
            <a:r>
              <a:rPr lang="en-US" altLang="en-US" sz="900" dirty="0"/>
              <a:t>But what about anticipated capital gains for the future buyer of the stock? An anticipated capital gain would be based on an anticipated future selling price of the stock.  And what would the future, future buyer of the stock use to find the price?  </a:t>
            </a:r>
            <a:r>
              <a:rPr lang="en-US" altLang="en-US" sz="900" u="sng" dirty="0"/>
              <a:t>Its future dividends</a:t>
            </a:r>
            <a:r>
              <a:rPr lang="en-US" altLang="en-US" sz="900" dirty="0"/>
              <a:t>.   </a:t>
            </a:r>
          </a:p>
        </p:txBody>
      </p:sp>
      <p:sp>
        <p:nvSpPr>
          <p:cNvPr id="6" name="TextBox 5"/>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Dividend Discount Model</a:t>
            </a:r>
          </a:p>
        </p:txBody>
      </p:sp>
    </p:spTree>
    <p:extLst>
      <p:ext uri="{BB962C8B-B14F-4D97-AF65-F5344CB8AC3E}">
        <p14:creationId xmlns:p14="http://schemas.microsoft.com/office/powerpoint/2010/main" val="287259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5"/>
          <p:cNvGraphicFramePr>
            <a:graphicFrameLocks noChangeAspect="1"/>
          </p:cNvGraphicFramePr>
          <p:nvPr>
            <p:extLst>
              <p:ext uri="{D42A27DB-BD31-4B8C-83A1-F6EECF244321}">
                <p14:modId xmlns:p14="http://schemas.microsoft.com/office/powerpoint/2010/main" val="903873299"/>
              </p:ext>
            </p:extLst>
          </p:nvPr>
        </p:nvGraphicFramePr>
        <p:xfrm>
          <a:off x="269488" y="1231183"/>
          <a:ext cx="8382000" cy="610195"/>
        </p:xfrm>
        <a:graphic>
          <a:graphicData uri="http://schemas.openxmlformats.org/presentationml/2006/ole">
            <mc:AlternateContent xmlns:mc="http://schemas.openxmlformats.org/markup-compatibility/2006">
              <mc:Choice xmlns:v="urn:schemas-microsoft-com:vml" Requires="v">
                <p:oleObj spid="_x0000_s1064" name="Equation" r:id="rId4" imgW="4190760" imgH="304560" progId="Equation.3">
                  <p:embed/>
                </p:oleObj>
              </mc:Choice>
              <mc:Fallback>
                <p:oleObj name="Equation" r:id="rId4" imgW="4190760" imgH="304560" progId="Equation.3">
                  <p:embed/>
                  <p:pic>
                    <p:nvPicPr>
                      <p:cNvPr id="0" name=""/>
                      <p:cNvPicPr>
                        <a:picLocks noChangeAspect="1" noChangeArrowheads="1"/>
                      </p:cNvPicPr>
                      <p:nvPr/>
                    </p:nvPicPr>
                    <p:blipFill>
                      <a:blip r:embed="rId5"/>
                      <a:srcRect/>
                      <a:stretch>
                        <a:fillRect/>
                      </a:stretch>
                    </p:blipFill>
                    <p:spPr bwMode="auto">
                      <a:xfrm>
                        <a:off x="269488" y="1231183"/>
                        <a:ext cx="8382000" cy="610195"/>
                      </a:xfrm>
                      <a:prstGeom prst="rect">
                        <a:avLst/>
                      </a:prstGeom>
                      <a:noFill/>
                      <a:ln>
                        <a:solidFill>
                          <a:srgbClr val="000000"/>
                        </a:solidFill>
                      </a:ln>
                      <a:effectLst/>
                    </p:spPr>
                  </p:pic>
                </p:oleObj>
              </mc:Fallback>
            </mc:AlternateContent>
          </a:graphicData>
        </a:graphic>
      </p:graphicFrame>
      <p:graphicFrame>
        <p:nvGraphicFramePr>
          <p:cNvPr id="8197" name="Object 7"/>
          <p:cNvGraphicFramePr>
            <a:graphicFrameLocks noChangeAspect="1"/>
          </p:cNvGraphicFramePr>
          <p:nvPr>
            <p:extLst>
              <p:ext uri="{D42A27DB-BD31-4B8C-83A1-F6EECF244321}">
                <p14:modId xmlns:p14="http://schemas.microsoft.com/office/powerpoint/2010/main" val="3713355457"/>
              </p:ext>
            </p:extLst>
          </p:nvPr>
        </p:nvGraphicFramePr>
        <p:xfrm>
          <a:off x="117475" y="3251200"/>
          <a:ext cx="7650163" cy="906463"/>
        </p:xfrm>
        <a:graphic>
          <a:graphicData uri="http://schemas.openxmlformats.org/presentationml/2006/ole">
            <mc:AlternateContent xmlns:mc="http://schemas.openxmlformats.org/markup-compatibility/2006">
              <mc:Choice xmlns:v="urn:schemas-microsoft-com:vml" Requires="v">
                <p:oleObj spid="_x0000_s1065" name="Equation" r:id="rId6" imgW="3225600" imgH="431640" progId="Equation.3">
                  <p:embed/>
                </p:oleObj>
              </mc:Choice>
              <mc:Fallback>
                <p:oleObj name="Equation" r:id="rId6" imgW="3225600" imgH="431640" progId="Equation.3">
                  <p:embed/>
                  <p:pic>
                    <p:nvPicPr>
                      <p:cNvPr id="0" name=""/>
                      <p:cNvPicPr>
                        <a:picLocks noChangeAspect="1" noChangeArrowheads="1"/>
                      </p:cNvPicPr>
                      <p:nvPr/>
                    </p:nvPicPr>
                    <p:blipFill>
                      <a:blip r:embed="rId7"/>
                      <a:srcRect/>
                      <a:stretch>
                        <a:fillRect/>
                      </a:stretch>
                    </p:blipFill>
                    <p:spPr bwMode="auto">
                      <a:xfrm>
                        <a:off x="117475" y="3251200"/>
                        <a:ext cx="7650163" cy="906463"/>
                      </a:xfrm>
                      <a:prstGeom prst="rect">
                        <a:avLst/>
                      </a:prstGeom>
                      <a:noFill/>
                      <a:ln>
                        <a:noFill/>
                      </a:ln>
                      <a:effectLst/>
                    </p:spPr>
                  </p:pic>
                </p:oleObj>
              </mc:Fallback>
            </mc:AlternateContent>
          </a:graphicData>
        </a:graphic>
      </p:graphicFrame>
      <p:sp>
        <p:nvSpPr>
          <p:cNvPr id="8198" name="Line 8"/>
          <p:cNvSpPr>
            <a:spLocks noChangeShapeType="1"/>
          </p:cNvSpPr>
          <p:nvPr/>
        </p:nvSpPr>
        <p:spPr bwMode="auto">
          <a:xfrm flipH="1" flipV="1">
            <a:off x="3581400" y="4114800"/>
            <a:ext cx="76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9" name="Text Box 9"/>
          <p:cNvSpPr txBox="1">
            <a:spLocks noChangeArrowheads="1"/>
          </p:cNvSpPr>
          <p:nvPr/>
        </p:nvSpPr>
        <p:spPr bwMode="auto">
          <a:xfrm>
            <a:off x="2247900" y="2278852"/>
            <a:ext cx="1905000"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a:t>The dividend expected at t=1</a:t>
            </a:r>
          </a:p>
        </p:txBody>
      </p:sp>
      <p:sp>
        <p:nvSpPr>
          <p:cNvPr id="8200" name="Line 10"/>
          <p:cNvSpPr>
            <a:spLocks noChangeShapeType="1"/>
          </p:cNvSpPr>
          <p:nvPr/>
        </p:nvSpPr>
        <p:spPr bwMode="auto">
          <a:xfrm>
            <a:off x="3314700" y="2986738"/>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Text Box 11"/>
          <p:cNvSpPr txBox="1">
            <a:spLocks noChangeArrowheads="1"/>
          </p:cNvSpPr>
          <p:nvPr/>
        </p:nvSpPr>
        <p:spPr bwMode="auto">
          <a:xfrm>
            <a:off x="1992351" y="4572000"/>
            <a:ext cx="6324600" cy="708025"/>
          </a:xfrm>
          <a:prstGeom prst="rect">
            <a:avLst/>
          </a:prstGeom>
          <a:noFill/>
          <a:ln>
            <a:solidFill>
              <a:srgbClr val="000000"/>
            </a:solidFill>
          </a:ln>
        </p:spPr>
        <p:txBody>
          <a:bodyPr>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dirty="0"/>
              <a:t>The fair (required) return on the stock…in theory, this number is based on </a:t>
            </a:r>
            <a:r>
              <a:rPr lang="en-US" altLang="en-US" b="1" dirty="0"/>
              <a:t>beta and the Security Market Line</a:t>
            </a:r>
          </a:p>
        </p:txBody>
      </p:sp>
      <p:sp>
        <p:nvSpPr>
          <p:cNvPr id="8202" name="Text Box 12"/>
          <p:cNvSpPr txBox="1">
            <a:spLocks noChangeArrowheads="1"/>
          </p:cNvSpPr>
          <p:nvPr/>
        </p:nvSpPr>
        <p:spPr bwMode="auto">
          <a:xfrm>
            <a:off x="6306015" y="2121525"/>
            <a:ext cx="2667000"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37931725" indent="-37474525">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r>
              <a:rPr lang="en-US" altLang="en-US" dirty="0"/>
              <a:t>The dividend expected in a really, really, really long time from now</a:t>
            </a:r>
          </a:p>
        </p:txBody>
      </p:sp>
      <p:sp>
        <p:nvSpPr>
          <p:cNvPr id="8203" name="Line 14"/>
          <p:cNvSpPr>
            <a:spLocks noChangeShapeType="1"/>
          </p:cNvSpPr>
          <p:nvPr/>
        </p:nvSpPr>
        <p:spPr bwMode="auto">
          <a:xfrm flipH="1">
            <a:off x="7162800" y="3139138"/>
            <a:ext cx="247185"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12" name="TextBox 11"/>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Dividend Discount Model</a:t>
            </a:r>
          </a:p>
        </p:txBody>
      </p:sp>
    </p:spTree>
    <p:extLst>
      <p:ext uri="{BB962C8B-B14F-4D97-AF65-F5344CB8AC3E}">
        <p14:creationId xmlns:p14="http://schemas.microsoft.com/office/powerpoint/2010/main" val="189966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wipe(down)">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wipe(down)">
                                      <p:cBhvr>
                                        <p:cTn id="12" dur="500"/>
                                        <p:tgtEl>
                                          <p:spTgt spid="819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200"/>
                                        </p:tgtEl>
                                        <p:attrNameLst>
                                          <p:attrName>style.visibility</p:attrName>
                                        </p:attrNameLst>
                                      </p:cBhvr>
                                      <p:to>
                                        <p:strVal val="visible"/>
                                      </p:to>
                                    </p:set>
                                    <p:animEffect transition="in" filter="wipe(down)">
                                      <p:cBhvr>
                                        <p:cTn id="15" dur="500"/>
                                        <p:tgtEl>
                                          <p:spTgt spid="820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202"/>
                                        </p:tgtEl>
                                        <p:attrNameLst>
                                          <p:attrName>style.visibility</p:attrName>
                                        </p:attrNameLst>
                                      </p:cBhvr>
                                      <p:to>
                                        <p:strVal val="visible"/>
                                      </p:to>
                                    </p:set>
                                    <p:animEffect transition="in" filter="barn(inVertical)">
                                      <p:cBhvr>
                                        <p:cTn id="20" dur="500"/>
                                        <p:tgtEl>
                                          <p:spTgt spid="820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203"/>
                                        </p:tgtEl>
                                        <p:attrNameLst>
                                          <p:attrName>style.visibility</p:attrName>
                                        </p:attrNameLst>
                                      </p:cBhvr>
                                      <p:to>
                                        <p:strVal val="visible"/>
                                      </p:to>
                                    </p:set>
                                    <p:animEffect transition="in" filter="barn(inVertical)">
                                      <p:cBhvr>
                                        <p:cTn id="23" dur="500"/>
                                        <p:tgtEl>
                                          <p:spTgt spid="820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198"/>
                                        </p:tgtEl>
                                        <p:attrNameLst>
                                          <p:attrName>style.visibility</p:attrName>
                                        </p:attrNameLst>
                                      </p:cBhvr>
                                      <p:to>
                                        <p:strVal val="visible"/>
                                      </p:to>
                                    </p:set>
                                    <p:animEffect transition="in" filter="barn(inVertical)">
                                      <p:cBhvr>
                                        <p:cTn id="28" dur="500"/>
                                        <p:tgtEl>
                                          <p:spTgt spid="819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201"/>
                                        </p:tgtEl>
                                        <p:attrNameLst>
                                          <p:attrName>style.visibility</p:attrName>
                                        </p:attrNameLst>
                                      </p:cBhvr>
                                      <p:to>
                                        <p:strVal val="visible"/>
                                      </p:to>
                                    </p:set>
                                    <p:animEffect transition="in" filter="barn(inVertical)">
                                      <p:cBhvr>
                                        <p:cTn id="31"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animBg="1"/>
      <p:bldP spid="8201" grpId="0" animBg="1"/>
      <p:bldP spid="8202" grpId="0" animBg="1"/>
      <p:bldP spid="82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2" name="TextBox 1"/>
          <p:cNvSpPr txBox="1"/>
          <p:nvPr/>
        </p:nvSpPr>
        <p:spPr bwMode="auto">
          <a:xfrm>
            <a:off x="266700" y="1447800"/>
            <a:ext cx="8191500"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000" dirty="0" smtClean="0">
                <a:latin typeface="Times New Roman" panose="02020603050405020304" pitchFamily="18" charset="0"/>
                <a:cs typeface="Times New Roman" panose="02020603050405020304" pitchFamily="18" charset="0"/>
              </a:rPr>
              <a:t>To implement this approach, we need estimates for both the expected future dividends and the risk-adjusted discount rate.</a:t>
            </a:r>
          </a:p>
        </p:txBody>
      </p:sp>
      <p:sp>
        <p:nvSpPr>
          <p:cNvPr id="3" name="TextBox 2"/>
          <p:cNvSpPr txBox="1"/>
          <p:nvPr/>
        </p:nvSpPr>
        <p:spPr bwMode="auto">
          <a:xfrm>
            <a:off x="266700" y="2438400"/>
            <a:ext cx="8191500" cy="28623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000" dirty="0" smtClean="0">
                <a:latin typeface="Times New Roman" panose="02020603050405020304" pitchFamily="18" charset="0"/>
                <a:cs typeface="Times New Roman" panose="02020603050405020304" pitchFamily="18" charset="0"/>
              </a:rPr>
              <a:t>Estimating the future dividends is not easy.  </a:t>
            </a:r>
          </a:p>
          <a:p>
            <a:pPr algn="l"/>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Consider the seemingly infinite number of factors that will affect a company’s future income and, thus, its future dividends: the state of the economy, consumer preferences, the company’s innovation, the company’s ability to control costs, the company’s ability to market, the company’s strategy, competitors’ actions, global resource constraints, etc. etc.  </a:t>
            </a:r>
          </a:p>
          <a:p>
            <a:pPr algn="l"/>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Plus, in theory, these forecasts have to be made far out in to the future.</a:t>
            </a:r>
          </a:p>
        </p:txBody>
      </p:sp>
      <p:sp>
        <p:nvSpPr>
          <p:cNvPr id="5" name="TextBox 4"/>
          <p:cNvSpPr txBox="1"/>
          <p:nvPr/>
        </p:nvSpPr>
        <p:spPr bwMode="auto">
          <a:xfrm>
            <a:off x="266700" y="5562600"/>
            <a:ext cx="37719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Finance is a social science.</a:t>
            </a:r>
          </a:p>
        </p:txBody>
      </p:sp>
      <p:sp>
        <p:nvSpPr>
          <p:cNvPr id="8" name="TextBox 7"/>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Dividend Discount Model</a:t>
            </a:r>
          </a:p>
        </p:txBody>
      </p:sp>
      <p:sp>
        <p:nvSpPr>
          <p:cNvPr id="4" name="Oval 3"/>
          <p:cNvSpPr/>
          <p:nvPr/>
        </p:nvSpPr>
        <p:spPr>
          <a:xfrm>
            <a:off x="228600" y="3352800"/>
            <a:ext cx="77724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3962400" y="4648200"/>
            <a:ext cx="15240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1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
          <p:cNvSpPr txBox="1">
            <a:spLocks noChangeArrowheads="1"/>
          </p:cNvSpPr>
          <p:nvPr/>
        </p:nvSpPr>
        <p:spPr bwMode="auto">
          <a:xfrm>
            <a:off x="76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108" charset="2"/>
              <a:buChar char="n"/>
              <a:defRPr sz="3200">
                <a:solidFill>
                  <a:schemeClr val="tx1"/>
                </a:solidFill>
                <a:latin typeface="Tahoma" pitchFamily="-108" charset="0"/>
                <a:ea typeface="ＭＳ Ｐゴシック" pitchFamily="-108" charset="-128"/>
              </a:defRPr>
            </a:lvl1pPr>
            <a:lvl2pPr marL="742950" indent="-285750">
              <a:spcBef>
                <a:spcPct val="20000"/>
              </a:spcBef>
              <a:buClr>
                <a:schemeClr val="hlink"/>
              </a:buClr>
              <a:buSzPct val="55000"/>
              <a:buFont typeface="Wingdings" pitchFamily="-108" charset="2"/>
              <a:buChar char="n"/>
              <a:defRPr sz="2800">
                <a:solidFill>
                  <a:schemeClr val="tx1"/>
                </a:solidFill>
                <a:latin typeface="Tahoma" pitchFamily="-108" charset="0"/>
                <a:ea typeface="ＭＳ Ｐゴシック" pitchFamily="-108" charset="-128"/>
              </a:defRPr>
            </a:lvl2pPr>
            <a:lvl3pPr marL="1143000" indent="-228600">
              <a:spcBef>
                <a:spcPct val="20000"/>
              </a:spcBef>
              <a:buClr>
                <a:schemeClr val="folHlink"/>
              </a:buClr>
              <a:buSzPct val="50000"/>
              <a:buFont typeface="Wingdings" pitchFamily="-108" charset="2"/>
              <a:buChar char="n"/>
              <a:defRPr sz="2400">
                <a:solidFill>
                  <a:schemeClr val="tx1"/>
                </a:solidFill>
                <a:latin typeface="Tahoma" pitchFamily="-108" charset="0"/>
                <a:ea typeface="ＭＳ Ｐゴシック" pitchFamily="-108" charset="-128"/>
              </a:defRPr>
            </a:lvl3pPr>
            <a:lvl4pPr marL="1600200" indent="-228600">
              <a:spcBef>
                <a:spcPct val="20000"/>
              </a:spcBef>
              <a:buClr>
                <a:schemeClr val="accent2"/>
              </a:buClr>
              <a:buSzPct val="55000"/>
              <a:buFont typeface="Wingdings" pitchFamily="-108" charset="2"/>
              <a:buChar char="n"/>
              <a:defRPr sz="2000">
                <a:solidFill>
                  <a:schemeClr val="tx1"/>
                </a:solidFill>
                <a:latin typeface="Tahoma" pitchFamily="-108" charset="0"/>
                <a:ea typeface="ＭＳ Ｐゴシック" pitchFamily="-108" charset="-128"/>
              </a:defRPr>
            </a:lvl4pPr>
            <a:lvl5pPr marL="2057400" indent="-228600">
              <a:spcBef>
                <a:spcPct val="20000"/>
              </a:spcBef>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5pPr>
            <a:lvl6pPr marL="25146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6pPr>
            <a:lvl7pPr marL="29718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7pPr>
            <a:lvl8pPr marL="34290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8pPr>
            <a:lvl9pPr marL="3886200" indent="-228600" eaLnBrk="0" fontAlgn="base" hangingPunct="0">
              <a:spcBef>
                <a:spcPct val="20000"/>
              </a:spcBef>
              <a:spcAft>
                <a:spcPct val="0"/>
              </a:spcAft>
              <a:buClr>
                <a:schemeClr val="accent1"/>
              </a:buClr>
              <a:buSzPct val="50000"/>
              <a:buFont typeface="Wingdings" pitchFamily="-108" charset="2"/>
              <a:buChar char="n"/>
              <a:defRPr sz="2000">
                <a:solidFill>
                  <a:schemeClr val="tx1"/>
                </a:solidFill>
                <a:latin typeface="Tahoma" pitchFamily="-108" charset="0"/>
                <a:ea typeface="ＭＳ Ｐゴシック" pitchFamily="-108" charset="-128"/>
              </a:defRPr>
            </a:lvl9pPr>
          </a:lstStyle>
          <a:p>
            <a:pPr>
              <a:spcBef>
                <a:spcPct val="0"/>
              </a:spcBef>
              <a:buClrTx/>
              <a:buSzTx/>
              <a:buFontTx/>
              <a:buNone/>
            </a:pPr>
            <a:r>
              <a:rPr lang="en-US" altLang="en-US" sz="800" dirty="0">
                <a:latin typeface="Calibri" pitchFamily="-108" charset="0"/>
              </a:rPr>
              <a:t>© 2014 Craig Ruff</a:t>
            </a:r>
          </a:p>
        </p:txBody>
      </p:sp>
      <p:sp>
        <p:nvSpPr>
          <p:cNvPr id="2" name="TextBox 1"/>
          <p:cNvSpPr txBox="1"/>
          <p:nvPr/>
        </p:nvSpPr>
        <p:spPr bwMode="auto">
          <a:xfrm>
            <a:off x="266700" y="1219200"/>
            <a:ext cx="8191500"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000" dirty="0" smtClean="0">
                <a:latin typeface="Times New Roman" panose="02020603050405020304" pitchFamily="18" charset="0"/>
                <a:cs typeface="Times New Roman" panose="02020603050405020304" pitchFamily="18" charset="0"/>
              </a:rPr>
              <a:t>To implement this approach, we need estimates for both the expected future dividends and the risk-adjusted discount rate.</a:t>
            </a:r>
          </a:p>
        </p:txBody>
      </p:sp>
      <p:sp>
        <p:nvSpPr>
          <p:cNvPr id="4" name="TextBox 3"/>
          <p:cNvSpPr txBox="1"/>
          <p:nvPr/>
        </p:nvSpPr>
        <p:spPr bwMode="auto">
          <a:xfrm>
            <a:off x="266700" y="2057400"/>
            <a:ext cx="8191500" cy="317009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lgn="l"/>
            <a:r>
              <a:rPr lang="en-US" sz="2000" dirty="0" smtClean="0">
                <a:latin typeface="Times New Roman" panose="02020603050405020304" pitchFamily="18" charset="0"/>
                <a:cs typeface="Times New Roman" panose="02020603050405020304" pitchFamily="18" charset="0"/>
              </a:rPr>
              <a:t>The discount rate in the model should be a ‘fair return.’  In other words, it should be the return an equity investor can expect to earn in the market on a stock with comparable risk.  </a:t>
            </a:r>
          </a:p>
          <a:p>
            <a:pPr algn="l"/>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Finance does not have a definitive answer as to how this risk-adjusted discount rate should be estimated.</a:t>
            </a:r>
          </a:p>
          <a:p>
            <a:pPr algn="l"/>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In class, we often us a version of the Capital Asset Pricing Model (CAPM).  We tend to use the CAPM model not to advocate its usage in the real world; rather, as an example of a model to estimate a risk-adjusted return.   </a:t>
            </a:r>
          </a:p>
        </p:txBody>
      </p:sp>
      <p:sp>
        <p:nvSpPr>
          <p:cNvPr id="3" name="TextBox 2"/>
          <p:cNvSpPr txBox="1"/>
          <p:nvPr/>
        </p:nvSpPr>
        <p:spPr bwMode="auto">
          <a:xfrm>
            <a:off x="266700" y="5486400"/>
            <a:ext cx="63627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On to a quick introduction to CAPM and Beta…</a:t>
            </a:r>
          </a:p>
        </p:txBody>
      </p:sp>
      <p:sp>
        <p:nvSpPr>
          <p:cNvPr id="7" name="TextBox 6"/>
          <p:cNvSpPr txBox="1"/>
          <p:nvPr/>
        </p:nvSpPr>
        <p:spPr bwMode="auto">
          <a:xfrm>
            <a:off x="359228" y="457200"/>
            <a:ext cx="5410200" cy="461665"/>
          </a:xfrm>
          <a:prstGeom prst="rect">
            <a:avLst/>
          </a:prstGeom>
          <a:solidFill>
            <a:srgbClr val="002060">
              <a:alpha val="5000"/>
            </a:srgbClr>
          </a:solidFill>
          <a:ln w="9525">
            <a:solidFill>
              <a:srgbClr val="000000"/>
            </a:solidFill>
            <a:miter lim="800000"/>
            <a:headEnd/>
            <a:tailEnd/>
          </a:ln>
          <a:extLst/>
        </p:spPr>
        <p:txBody>
          <a:bodyPr wrap="square" rtlCol="0">
            <a:spAutoFit/>
          </a:bodyPr>
          <a:lstStyle/>
          <a:p>
            <a:pPr algn="l"/>
            <a:r>
              <a:rPr lang="en-US" sz="2400" dirty="0" smtClean="0">
                <a:latin typeface="Times New Roman" panose="02020603050405020304" pitchFamily="18" charset="0"/>
                <a:cs typeface="Times New Roman" panose="02020603050405020304" pitchFamily="18" charset="0"/>
              </a:rPr>
              <a:t>Dividend Discount Model</a:t>
            </a:r>
          </a:p>
        </p:txBody>
      </p:sp>
    </p:spTree>
    <p:extLst>
      <p:ext uri="{BB962C8B-B14F-4D97-AF65-F5344CB8AC3E}">
        <p14:creationId xmlns:p14="http://schemas.microsoft.com/office/powerpoint/2010/main" val="129901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a:spPr>
      <a:bodyPr wrap="square" rtlCol="0">
        <a:spAutoFit/>
      </a:bodyPr>
      <a:lstStyle>
        <a:defPPr algn="l">
          <a:defRPr sz="2400" dirty="0"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2817</Words>
  <Application>Microsoft Office PowerPoint</Application>
  <PresentationFormat>On-screen Show (4:3)</PresentationFormat>
  <Paragraphs>406</Paragraphs>
  <Slides>31</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ＭＳ Ｐゴシック</vt:lpstr>
      <vt:lpstr>Arial</vt:lpstr>
      <vt:lpstr>Calibri</vt:lpstr>
      <vt:lpstr>Tahoma</vt:lpstr>
      <vt:lpstr>Times New Roman</vt:lpstr>
      <vt:lpstr>Wingdings</vt:lpstr>
      <vt:lpstr>Office Theme</vt:lpstr>
      <vt:lpstr>Equation</vt:lpstr>
      <vt:lpstr>Chart</vt:lpstr>
      <vt:lpstr>PowerPoint Presentation</vt:lpstr>
      <vt:lpstr>PowerPoint Presentation</vt:lpstr>
      <vt:lpstr>Valuation – the process of finding what we think the asset is worth…its “value.”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Finally, add together these two t=0 amounts….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19</cp:revision>
  <dcterms:created xsi:type="dcterms:W3CDTF">2014-07-25T18:09:53Z</dcterms:created>
  <dcterms:modified xsi:type="dcterms:W3CDTF">2014-07-26T02:44:03Z</dcterms:modified>
</cp:coreProperties>
</file>