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87" r:id="rId2"/>
    <p:sldId id="258" r:id="rId3"/>
    <p:sldId id="259" r:id="rId4"/>
    <p:sldId id="260" r:id="rId5"/>
    <p:sldId id="261" r:id="rId6"/>
    <p:sldId id="262" r:id="rId7"/>
    <p:sldId id="263" r:id="rId8"/>
    <p:sldId id="288"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90" d="100"/>
          <a:sy n="90" d="100"/>
        </p:scale>
        <p:origin x="-126" y="-15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'Rates. Final'!$R$6</c:f>
              <c:strCache>
                <c:ptCount val="1"/>
                <c:pt idx="0">
                  <c:v>1-yr T-Bill</c:v>
                </c:pt>
              </c:strCache>
            </c:strRef>
          </c:tx>
          <c:spPr>
            <a:ln>
              <a:solidFill>
                <a:schemeClr val="tx1"/>
              </a:solidFill>
            </a:ln>
          </c:spPr>
          <c:marker>
            <c:symbol val="none"/>
          </c:marker>
          <c:cat>
            <c:numRef>
              <c:f>'Rates. Final'!$Q$7:$Q$449</c:f>
              <c:numCache>
                <c:formatCode>m/d/yy;@</c:formatCode>
                <c:ptCount val="443"/>
                <c:pt idx="0">
                  <c:v>26695</c:v>
                </c:pt>
                <c:pt idx="1">
                  <c:v>26723</c:v>
                </c:pt>
                <c:pt idx="2">
                  <c:v>26754</c:v>
                </c:pt>
                <c:pt idx="3">
                  <c:v>26784</c:v>
                </c:pt>
                <c:pt idx="4">
                  <c:v>26815</c:v>
                </c:pt>
                <c:pt idx="5">
                  <c:v>26845</c:v>
                </c:pt>
                <c:pt idx="6">
                  <c:v>26876</c:v>
                </c:pt>
                <c:pt idx="7">
                  <c:v>26907</c:v>
                </c:pt>
                <c:pt idx="8">
                  <c:v>26937</c:v>
                </c:pt>
                <c:pt idx="9">
                  <c:v>26968</c:v>
                </c:pt>
                <c:pt idx="10">
                  <c:v>26998</c:v>
                </c:pt>
                <c:pt idx="11">
                  <c:v>27029</c:v>
                </c:pt>
                <c:pt idx="12">
                  <c:v>27060</c:v>
                </c:pt>
                <c:pt idx="13">
                  <c:v>27088</c:v>
                </c:pt>
                <c:pt idx="14">
                  <c:v>27119</c:v>
                </c:pt>
                <c:pt idx="15">
                  <c:v>27149</c:v>
                </c:pt>
                <c:pt idx="16">
                  <c:v>27180</c:v>
                </c:pt>
                <c:pt idx="17">
                  <c:v>27210</c:v>
                </c:pt>
                <c:pt idx="18">
                  <c:v>27241</c:v>
                </c:pt>
                <c:pt idx="19">
                  <c:v>27272</c:v>
                </c:pt>
                <c:pt idx="20">
                  <c:v>27302</c:v>
                </c:pt>
                <c:pt idx="21">
                  <c:v>27333</c:v>
                </c:pt>
                <c:pt idx="22">
                  <c:v>27363</c:v>
                </c:pt>
                <c:pt idx="23">
                  <c:v>27394</c:v>
                </c:pt>
                <c:pt idx="24">
                  <c:v>27425</c:v>
                </c:pt>
                <c:pt idx="25">
                  <c:v>27453</c:v>
                </c:pt>
                <c:pt idx="26">
                  <c:v>27484</c:v>
                </c:pt>
                <c:pt idx="27">
                  <c:v>27514</c:v>
                </c:pt>
                <c:pt idx="28">
                  <c:v>27545</c:v>
                </c:pt>
                <c:pt idx="29">
                  <c:v>27575</c:v>
                </c:pt>
                <c:pt idx="30">
                  <c:v>27606</c:v>
                </c:pt>
                <c:pt idx="31">
                  <c:v>27637</c:v>
                </c:pt>
                <c:pt idx="32">
                  <c:v>27667</c:v>
                </c:pt>
                <c:pt idx="33">
                  <c:v>27698</c:v>
                </c:pt>
                <c:pt idx="34">
                  <c:v>27728</c:v>
                </c:pt>
                <c:pt idx="35">
                  <c:v>27759</c:v>
                </c:pt>
                <c:pt idx="36">
                  <c:v>27790</c:v>
                </c:pt>
                <c:pt idx="37">
                  <c:v>27819</c:v>
                </c:pt>
                <c:pt idx="38">
                  <c:v>27850</c:v>
                </c:pt>
                <c:pt idx="39">
                  <c:v>27880</c:v>
                </c:pt>
                <c:pt idx="40">
                  <c:v>27911</c:v>
                </c:pt>
                <c:pt idx="41">
                  <c:v>27941</c:v>
                </c:pt>
                <c:pt idx="42">
                  <c:v>27972</c:v>
                </c:pt>
                <c:pt idx="43">
                  <c:v>28003</c:v>
                </c:pt>
                <c:pt idx="44">
                  <c:v>28033</c:v>
                </c:pt>
                <c:pt idx="45">
                  <c:v>28064</c:v>
                </c:pt>
                <c:pt idx="46">
                  <c:v>28094</c:v>
                </c:pt>
                <c:pt idx="47">
                  <c:v>28125</c:v>
                </c:pt>
                <c:pt idx="48">
                  <c:v>28156</c:v>
                </c:pt>
                <c:pt idx="49">
                  <c:v>28184</c:v>
                </c:pt>
                <c:pt idx="50">
                  <c:v>28215</c:v>
                </c:pt>
                <c:pt idx="51">
                  <c:v>28245</c:v>
                </c:pt>
                <c:pt idx="52">
                  <c:v>28276</c:v>
                </c:pt>
                <c:pt idx="53">
                  <c:v>28306</c:v>
                </c:pt>
                <c:pt idx="54">
                  <c:v>28337</c:v>
                </c:pt>
                <c:pt idx="55">
                  <c:v>28368</c:v>
                </c:pt>
                <c:pt idx="56">
                  <c:v>28398</c:v>
                </c:pt>
                <c:pt idx="57">
                  <c:v>28429</c:v>
                </c:pt>
                <c:pt idx="58">
                  <c:v>28459</c:v>
                </c:pt>
                <c:pt idx="59">
                  <c:v>28490</c:v>
                </c:pt>
                <c:pt idx="60">
                  <c:v>28521</c:v>
                </c:pt>
                <c:pt idx="61">
                  <c:v>28549</c:v>
                </c:pt>
                <c:pt idx="62">
                  <c:v>28580</c:v>
                </c:pt>
                <c:pt idx="63">
                  <c:v>28610</c:v>
                </c:pt>
                <c:pt idx="64">
                  <c:v>28641</c:v>
                </c:pt>
                <c:pt idx="65">
                  <c:v>28671</c:v>
                </c:pt>
                <c:pt idx="66">
                  <c:v>28702</c:v>
                </c:pt>
                <c:pt idx="67">
                  <c:v>28733</c:v>
                </c:pt>
                <c:pt idx="68">
                  <c:v>28763</c:v>
                </c:pt>
                <c:pt idx="69">
                  <c:v>28794</c:v>
                </c:pt>
                <c:pt idx="70">
                  <c:v>28824</c:v>
                </c:pt>
                <c:pt idx="71">
                  <c:v>28855</c:v>
                </c:pt>
                <c:pt idx="72">
                  <c:v>28886</c:v>
                </c:pt>
                <c:pt idx="73">
                  <c:v>28914</c:v>
                </c:pt>
                <c:pt idx="74">
                  <c:v>28945</c:v>
                </c:pt>
                <c:pt idx="75">
                  <c:v>28975</c:v>
                </c:pt>
                <c:pt idx="76">
                  <c:v>29006</c:v>
                </c:pt>
                <c:pt idx="77">
                  <c:v>29036</c:v>
                </c:pt>
                <c:pt idx="78">
                  <c:v>29067</c:v>
                </c:pt>
                <c:pt idx="79">
                  <c:v>29098</c:v>
                </c:pt>
                <c:pt idx="80">
                  <c:v>29128</c:v>
                </c:pt>
                <c:pt idx="81">
                  <c:v>29159</c:v>
                </c:pt>
                <c:pt idx="82">
                  <c:v>29189</c:v>
                </c:pt>
                <c:pt idx="83">
                  <c:v>29220</c:v>
                </c:pt>
                <c:pt idx="84">
                  <c:v>29251</c:v>
                </c:pt>
                <c:pt idx="85">
                  <c:v>29280</c:v>
                </c:pt>
                <c:pt idx="86">
                  <c:v>29311</c:v>
                </c:pt>
                <c:pt idx="87">
                  <c:v>29341</c:v>
                </c:pt>
                <c:pt idx="88">
                  <c:v>29372</c:v>
                </c:pt>
                <c:pt idx="89">
                  <c:v>29402</c:v>
                </c:pt>
                <c:pt idx="90">
                  <c:v>29433</c:v>
                </c:pt>
                <c:pt idx="91">
                  <c:v>29464</c:v>
                </c:pt>
                <c:pt idx="92">
                  <c:v>29494</c:v>
                </c:pt>
                <c:pt idx="93">
                  <c:v>29525</c:v>
                </c:pt>
                <c:pt idx="94">
                  <c:v>29555</c:v>
                </c:pt>
                <c:pt idx="95">
                  <c:v>29586</c:v>
                </c:pt>
                <c:pt idx="96">
                  <c:v>29617</c:v>
                </c:pt>
                <c:pt idx="97">
                  <c:v>29645</c:v>
                </c:pt>
                <c:pt idx="98">
                  <c:v>29676</c:v>
                </c:pt>
                <c:pt idx="99">
                  <c:v>29706</c:v>
                </c:pt>
                <c:pt idx="100">
                  <c:v>29737</c:v>
                </c:pt>
                <c:pt idx="101">
                  <c:v>29767</c:v>
                </c:pt>
                <c:pt idx="102">
                  <c:v>29798</c:v>
                </c:pt>
                <c:pt idx="103">
                  <c:v>29829</c:v>
                </c:pt>
                <c:pt idx="104">
                  <c:v>29859</c:v>
                </c:pt>
                <c:pt idx="105">
                  <c:v>29890</c:v>
                </c:pt>
                <c:pt idx="106">
                  <c:v>29920</c:v>
                </c:pt>
                <c:pt idx="107">
                  <c:v>29951</c:v>
                </c:pt>
                <c:pt idx="108">
                  <c:v>29982</c:v>
                </c:pt>
                <c:pt idx="109">
                  <c:v>30010</c:v>
                </c:pt>
                <c:pt idx="110">
                  <c:v>30041</c:v>
                </c:pt>
                <c:pt idx="111">
                  <c:v>30071</c:v>
                </c:pt>
                <c:pt idx="112">
                  <c:v>30102</c:v>
                </c:pt>
                <c:pt idx="113">
                  <c:v>30132</c:v>
                </c:pt>
                <c:pt idx="114">
                  <c:v>30163</c:v>
                </c:pt>
                <c:pt idx="115">
                  <c:v>30194</c:v>
                </c:pt>
                <c:pt idx="116">
                  <c:v>30224</c:v>
                </c:pt>
                <c:pt idx="117">
                  <c:v>30255</c:v>
                </c:pt>
                <c:pt idx="118">
                  <c:v>30285</c:v>
                </c:pt>
                <c:pt idx="119">
                  <c:v>30316</c:v>
                </c:pt>
                <c:pt idx="120">
                  <c:v>30347</c:v>
                </c:pt>
                <c:pt idx="121">
                  <c:v>30375</c:v>
                </c:pt>
                <c:pt idx="122">
                  <c:v>30406</c:v>
                </c:pt>
                <c:pt idx="123">
                  <c:v>30436</c:v>
                </c:pt>
                <c:pt idx="124">
                  <c:v>30467</c:v>
                </c:pt>
                <c:pt idx="125">
                  <c:v>30497</c:v>
                </c:pt>
                <c:pt idx="126">
                  <c:v>30528</c:v>
                </c:pt>
                <c:pt idx="127">
                  <c:v>30559</c:v>
                </c:pt>
                <c:pt idx="128">
                  <c:v>30589</c:v>
                </c:pt>
                <c:pt idx="129">
                  <c:v>30620</c:v>
                </c:pt>
                <c:pt idx="130">
                  <c:v>30650</c:v>
                </c:pt>
                <c:pt idx="131">
                  <c:v>30681</c:v>
                </c:pt>
                <c:pt idx="132">
                  <c:v>30712</c:v>
                </c:pt>
                <c:pt idx="133">
                  <c:v>30741</c:v>
                </c:pt>
                <c:pt idx="134">
                  <c:v>30772</c:v>
                </c:pt>
                <c:pt idx="135">
                  <c:v>30802</c:v>
                </c:pt>
                <c:pt idx="136">
                  <c:v>30833</c:v>
                </c:pt>
                <c:pt idx="137">
                  <c:v>30863</c:v>
                </c:pt>
                <c:pt idx="138">
                  <c:v>30894</c:v>
                </c:pt>
                <c:pt idx="139">
                  <c:v>30925</c:v>
                </c:pt>
                <c:pt idx="140">
                  <c:v>30955</c:v>
                </c:pt>
                <c:pt idx="141">
                  <c:v>30986</c:v>
                </c:pt>
                <c:pt idx="142">
                  <c:v>31016</c:v>
                </c:pt>
                <c:pt idx="143">
                  <c:v>31047</c:v>
                </c:pt>
                <c:pt idx="144">
                  <c:v>31078</c:v>
                </c:pt>
                <c:pt idx="145">
                  <c:v>31106</c:v>
                </c:pt>
                <c:pt idx="146">
                  <c:v>31137</c:v>
                </c:pt>
                <c:pt idx="147">
                  <c:v>31167</c:v>
                </c:pt>
                <c:pt idx="148">
                  <c:v>31198</c:v>
                </c:pt>
                <c:pt idx="149">
                  <c:v>31228</c:v>
                </c:pt>
                <c:pt idx="150">
                  <c:v>31259</c:v>
                </c:pt>
                <c:pt idx="151">
                  <c:v>31290</c:v>
                </c:pt>
                <c:pt idx="152">
                  <c:v>31320</c:v>
                </c:pt>
                <c:pt idx="153">
                  <c:v>31351</c:v>
                </c:pt>
                <c:pt idx="154">
                  <c:v>31381</c:v>
                </c:pt>
                <c:pt idx="155">
                  <c:v>31412</c:v>
                </c:pt>
                <c:pt idx="156">
                  <c:v>31443</c:v>
                </c:pt>
                <c:pt idx="157">
                  <c:v>31471</c:v>
                </c:pt>
                <c:pt idx="158">
                  <c:v>31502</c:v>
                </c:pt>
                <c:pt idx="159">
                  <c:v>31532</c:v>
                </c:pt>
                <c:pt idx="160">
                  <c:v>31563</c:v>
                </c:pt>
                <c:pt idx="161">
                  <c:v>31593</c:v>
                </c:pt>
                <c:pt idx="162">
                  <c:v>31624</c:v>
                </c:pt>
                <c:pt idx="163">
                  <c:v>31655</c:v>
                </c:pt>
                <c:pt idx="164">
                  <c:v>31685</c:v>
                </c:pt>
                <c:pt idx="165">
                  <c:v>31716</c:v>
                </c:pt>
                <c:pt idx="166">
                  <c:v>31746</c:v>
                </c:pt>
                <c:pt idx="167">
                  <c:v>31777</c:v>
                </c:pt>
                <c:pt idx="168">
                  <c:v>31808</c:v>
                </c:pt>
                <c:pt idx="169">
                  <c:v>31836</c:v>
                </c:pt>
                <c:pt idx="170">
                  <c:v>31867</c:v>
                </c:pt>
                <c:pt idx="171">
                  <c:v>31897</c:v>
                </c:pt>
                <c:pt idx="172">
                  <c:v>31928</c:v>
                </c:pt>
                <c:pt idx="173">
                  <c:v>31958</c:v>
                </c:pt>
                <c:pt idx="174">
                  <c:v>31989</c:v>
                </c:pt>
                <c:pt idx="175">
                  <c:v>32020</c:v>
                </c:pt>
                <c:pt idx="176">
                  <c:v>32050</c:v>
                </c:pt>
                <c:pt idx="177">
                  <c:v>32081</c:v>
                </c:pt>
                <c:pt idx="178">
                  <c:v>32111</c:v>
                </c:pt>
                <c:pt idx="179">
                  <c:v>32142</c:v>
                </c:pt>
                <c:pt idx="180">
                  <c:v>32173</c:v>
                </c:pt>
                <c:pt idx="181">
                  <c:v>32202</c:v>
                </c:pt>
                <c:pt idx="182">
                  <c:v>32233</c:v>
                </c:pt>
                <c:pt idx="183">
                  <c:v>32263</c:v>
                </c:pt>
                <c:pt idx="184">
                  <c:v>32294</c:v>
                </c:pt>
                <c:pt idx="185">
                  <c:v>32324</c:v>
                </c:pt>
                <c:pt idx="186">
                  <c:v>32355</c:v>
                </c:pt>
                <c:pt idx="187">
                  <c:v>32386</c:v>
                </c:pt>
                <c:pt idx="188">
                  <c:v>32416</c:v>
                </c:pt>
                <c:pt idx="189">
                  <c:v>32447</c:v>
                </c:pt>
                <c:pt idx="190">
                  <c:v>32477</c:v>
                </c:pt>
                <c:pt idx="191">
                  <c:v>32508</c:v>
                </c:pt>
                <c:pt idx="192">
                  <c:v>32539</c:v>
                </c:pt>
                <c:pt idx="193">
                  <c:v>32567</c:v>
                </c:pt>
                <c:pt idx="194">
                  <c:v>32598</c:v>
                </c:pt>
                <c:pt idx="195">
                  <c:v>32628</c:v>
                </c:pt>
                <c:pt idx="196">
                  <c:v>32659</c:v>
                </c:pt>
                <c:pt idx="197">
                  <c:v>32689</c:v>
                </c:pt>
                <c:pt idx="198">
                  <c:v>32720</c:v>
                </c:pt>
                <c:pt idx="199">
                  <c:v>32751</c:v>
                </c:pt>
                <c:pt idx="200">
                  <c:v>32781</c:v>
                </c:pt>
                <c:pt idx="201">
                  <c:v>32812</c:v>
                </c:pt>
                <c:pt idx="202">
                  <c:v>32842</c:v>
                </c:pt>
                <c:pt idx="203">
                  <c:v>32873</c:v>
                </c:pt>
                <c:pt idx="204">
                  <c:v>32904</c:v>
                </c:pt>
                <c:pt idx="205">
                  <c:v>32932</c:v>
                </c:pt>
                <c:pt idx="206">
                  <c:v>32963</c:v>
                </c:pt>
                <c:pt idx="207">
                  <c:v>32993</c:v>
                </c:pt>
                <c:pt idx="208">
                  <c:v>33024</c:v>
                </c:pt>
                <c:pt idx="209">
                  <c:v>33054</c:v>
                </c:pt>
                <c:pt idx="210">
                  <c:v>33085</c:v>
                </c:pt>
                <c:pt idx="211">
                  <c:v>33116</c:v>
                </c:pt>
                <c:pt idx="212">
                  <c:v>33146</c:v>
                </c:pt>
                <c:pt idx="213">
                  <c:v>33177</c:v>
                </c:pt>
                <c:pt idx="214">
                  <c:v>33207</c:v>
                </c:pt>
                <c:pt idx="215">
                  <c:v>33238</c:v>
                </c:pt>
                <c:pt idx="216">
                  <c:v>33269</c:v>
                </c:pt>
                <c:pt idx="217">
                  <c:v>33297</c:v>
                </c:pt>
                <c:pt idx="218">
                  <c:v>33328</c:v>
                </c:pt>
                <c:pt idx="219">
                  <c:v>33358</c:v>
                </c:pt>
                <c:pt idx="220">
                  <c:v>33389</c:v>
                </c:pt>
                <c:pt idx="221">
                  <c:v>33419</c:v>
                </c:pt>
                <c:pt idx="222">
                  <c:v>33450</c:v>
                </c:pt>
                <c:pt idx="223">
                  <c:v>33481</c:v>
                </c:pt>
                <c:pt idx="224">
                  <c:v>33511</c:v>
                </c:pt>
                <c:pt idx="225">
                  <c:v>33542</c:v>
                </c:pt>
                <c:pt idx="226">
                  <c:v>33572</c:v>
                </c:pt>
                <c:pt idx="227">
                  <c:v>33603</c:v>
                </c:pt>
                <c:pt idx="228">
                  <c:v>33634</c:v>
                </c:pt>
                <c:pt idx="229">
                  <c:v>33663</c:v>
                </c:pt>
                <c:pt idx="230">
                  <c:v>33694</c:v>
                </c:pt>
                <c:pt idx="231">
                  <c:v>33724</c:v>
                </c:pt>
                <c:pt idx="232">
                  <c:v>33755</c:v>
                </c:pt>
                <c:pt idx="233">
                  <c:v>33785</c:v>
                </c:pt>
                <c:pt idx="234">
                  <c:v>33816</c:v>
                </c:pt>
                <c:pt idx="235">
                  <c:v>33847</c:v>
                </c:pt>
                <c:pt idx="236">
                  <c:v>33877</c:v>
                </c:pt>
                <c:pt idx="237">
                  <c:v>33908</c:v>
                </c:pt>
                <c:pt idx="238">
                  <c:v>33938</c:v>
                </c:pt>
                <c:pt idx="239">
                  <c:v>33969</c:v>
                </c:pt>
                <c:pt idx="240">
                  <c:v>34000</c:v>
                </c:pt>
                <c:pt idx="241">
                  <c:v>34028</c:v>
                </c:pt>
                <c:pt idx="242">
                  <c:v>34059</c:v>
                </c:pt>
                <c:pt idx="243">
                  <c:v>34089</c:v>
                </c:pt>
                <c:pt idx="244">
                  <c:v>34120</c:v>
                </c:pt>
                <c:pt idx="245">
                  <c:v>34150</c:v>
                </c:pt>
                <c:pt idx="246">
                  <c:v>34181</c:v>
                </c:pt>
                <c:pt idx="247">
                  <c:v>34212</c:v>
                </c:pt>
                <c:pt idx="248">
                  <c:v>34242</c:v>
                </c:pt>
                <c:pt idx="249">
                  <c:v>34273</c:v>
                </c:pt>
                <c:pt idx="250">
                  <c:v>34303</c:v>
                </c:pt>
                <c:pt idx="251">
                  <c:v>34334</c:v>
                </c:pt>
                <c:pt idx="252">
                  <c:v>34365</c:v>
                </c:pt>
                <c:pt idx="253">
                  <c:v>34393</c:v>
                </c:pt>
                <c:pt idx="254">
                  <c:v>34424</c:v>
                </c:pt>
                <c:pt idx="255">
                  <c:v>34454</c:v>
                </c:pt>
                <c:pt idx="256">
                  <c:v>34485</c:v>
                </c:pt>
                <c:pt idx="257">
                  <c:v>34515</c:v>
                </c:pt>
                <c:pt idx="258">
                  <c:v>34546</c:v>
                </c:pt>
                <c:pt idx="259">
                  <c:v>34577</c:v>
                </c:pt>
                <c:pt idx="260">
                  <c:v>34607</c:v>
                </c:pt>
                <c:pt idx="261">
                  <c:v>34638</c:v>
                </c:pt>
                <c:pt idx="262">
                  <c:v>34668</c:v>
                </c:pt>
                <c:pt idx="263">
                  <c:v>34699</c:v>
                </c:pt>
                <c:pt idx="264">
                  <c:v>34730</c:v>
                </c:pt>
                <c:pt idx="265">
                  <c:v>34758</c:v>
                </c:pt>
                <c:pt idx="266">
                  <c:v>34789</c:v>
                </c:pt>
                <c:pt idx="267">
                  <c:v>34819</c:v>
                </c:pt>
                <c:pt idx="268">
                  <c:v>34850</c:v>
                </c:pt>
                <c:pt idx="269">
                  <c:v>34880</c:v>
                </c:pt>
                <c:pt idx="270">
                  <c:v>34911</c:v>
                </c:pt>
                <c:pt idx="271">
                  <c:v>34942</c:v>
                </c:pt>
                <c:pt idx="272">
                  <c:v>34972</c:v>
                </c:pt>
                <c:pt idx="273">
                  <c:v>35003</c:v>
                </c:pt>
                <c:pt idx="274">
                  <c:v>35033</c:v>
                </c:pt>
                <c:pt idx="275">
                  <c:v>35064</c:v>
                </c:pt>
                <c:pt idx="276">
                  <c:v>35095</c:v>
                </c:pt>
                <c:pt idx="277">
                  <c:v>35124</c:v>
                </c:pt>
                <c:pt idx="278">
                  <c:v>35155</c:v>
                </c:pt>
                <c:pt idx="279">
                  <c:v>35185</c:v>
                </c:pt>
                <c:pt idx="280">
                  <c:v>35216</c:v>
                </c:pt>
                <c:pt idx="281">
                  <c:v>35246</c:v>
                </c:pt>
                <c:pt idx="282">
                  <c:v>35277</c:v>
                </c:pt>
                <c:pt idx="283">
                  <c:v>35308</c:v>
                </c:pt>
                <c:pt idx="284">
                  <c:v>35338</c:v>
                </c:pt>
                <c:pt idx="285">
                  <c:v>35369</c:v>
                </c:pt>
                <c:pt idx="286">
                  <c:v>35399</c:v>
                </c:pt>
                <c:pt idx="287">
                  <c:v>35430</c:v>
                </c:pt>
                <c:pt idx="288">
                  <c:v>35461</c:v>
                </c:pt>
                <c:pt idx="289">
                  <c:v>35489</c:v>
                </c:pt>
                <c:pt idx="290">
                  <c:v>35520</c:v>
                </c:pt>
                <c:pt idx="291">
                  <c:v>35550</c:v>
                </c:pt>
                <c:pt idx="292">
                  <c:v>35581</c:v>
                </c:pt>
                <c:pt idx="293">
                  <c:v>35611</c:v>
                </c:pt>
                <c:pt idx="294">
                  <c:v>35642</c:v>
                </c:pt>
                <c:pt idx="295">
                  <c:v>35673</c:v>
                </c:pt>
                <c:pt idx="296">
                  <c:v>35703</c:v>
                </c:pt>
                <c:pt idx="297">
                  <c:v>35734</c:v>
                </c:pt>
                <c:pt idx="298">
                  <c:v>35764</c:v>
                </c:pt>
                <c:pt idx="299">
                  <c:v>35795</c:v>
                </c:pt>
                <c:pt idx="300">
                  <c:v>35826</c:v>
                </c:pt>
                <c:pt idx="301">
                  <c:v>35854</c:v>
                </c:pt>
                <c:pt idx="302">
                  <c:v>35885</c:v>
                </c:pt>
                <c:pt idx="303">
                  <c:v>35915</c:v>
                </c:pt>
                <c:pt idx="304">
                  <c:v>35946</c:v>
                </c:pt>
                <c:pt idx="305">
                  <c:v>35976</c:v>
                </c:pt>
                <c:pt idx="306">
                  <c:v>36007</c:v>
                </c:pt>
                <c:pt idx="307">
                  <c:v>36038</c:v>
                </c:pt>
                <c:pt idx="308">
                  <c:v>36068</c:v>
                </c:pt>
                <c:pt idx="309">
                  <c:v>36099</c:v>
                </c:pt>
                <c:pt idx="310">
                  <c:v>36129</c:v>
                </c:pt>
                <c:pt idx="311">
                  <c:v>36160</c:v>
                </c:pt>
                <c:pt idx="312">
                  <c:v>36191</c:v>
                </c:pt>
                <c:pt idx="313">
                  <c:v>36219</c:v>
                </c:pt>
                <c:pt idx="314">
                  <c:v>36250</c:v>
                </c:pt>
                <c:pt idx="315">
                  <c:v>36280</c:v>
                </c:pt>
                <c:pt idx="316">
                  <c:v>36311</c:v>
                </c:pt>
                <c:pt idx="317">
                  <c:v>36341</c:v>
                </c:pt>
                <c:pt idx="318">
                  <c:v>36372</c:v>
                </c:pt>
                <c:pt idx="319">
                  <c:v>36403</c:v>
                </c:pt>
                <c:pt idx="320">
                  <c:v>36433</c:v>
                </c:pt>
                <c:pt idx="321">
                  <c:v>36464</c:v>
                </c:pt>
                <c:pt idx="322">
                  <c:v>36494</c:v>
                </c:pt>
                <c:pt idx="323">
                  <c:v>36525</c:v>
                </c:pt>
                <c:pt idx="324">
                  <c:v>36556</c:v>
                </c:pt>
                <c:pt idx="325">
                  <c:v>36585</c:v>
                </c:pt>
                <c:pt idx="326">
                  <c:v>36616</c:v>
                </c:pt>
                <c:pt idx="327">
                  <c:v>36646</c:v>
                </c:pt>
                <c:pt idx="328">
                  <c:v>36677</c:v>
                </c:pt>
                <c:pt idx="329">
                  <c:v>36707</c:v>
                </c:pt>
                <c:pt idx="330">
                  <c:v>36738</c:v>
                </c:pt>
                <c:pt idx="331">
                  <c:v>36769</c:v>
                </c:pt>
                <c:pt idx="332">
                  <c:v>36799</c:v>
                </c:pt>
                <c:pt idx="333">
                  <c:v>36830</c:v>
                </c:pt>
                <c:pt idx="334">
                  <c:v>36860</c:v>
                </c:pt>
                <c:pt idx="335">
                  <c:v>36891</c:v>
                </c:pt>
                <c:pt idx="336">
                  <c:v>36922</c:v>
                </c:pt>
                <c:pt idx="337">
                  <c:v>36950</c:v>
                </c:pt>
                <c:pt idx="338">
                  <c:v>36981</c:v>
                </c:pt>
                <c:pt idx="339">
                  <c:v>37011</c:v>
                </c:pt>
                <c:pt idx="340">
                  <c:v>37042</c:v>
                </c:pt>
                <c:pt idx="341">
                  <c:v>37072</c:v>
                </c:pt>
                <c:pt idx="342">
                  <c:v>37103</c:v>
                </c:pt>
                <c:pt idx="343">
                  <c:v>37134</c:v>
                </c:pt>
                <c:pt idx="344">
                  <c:v>37164</c:v>
                </c:pt>
                <c:pt idx="345">
                  <c:v>37195</c:v>
                </c:pt>
                <c:pt idx="346">
                  <c:v>37225</c:v>
                </c:pt>
                <c:pt idx="347">
                  <c:v>37256</c:v>
                </c:pt>
                <c:pt idx="348">
                  <c:v>37287</c:v>
                </c:pt>
                <c:pt idx="349">
                  <c:v>37315</c:v>
                </c:pt>
                <c:pt idx="350">
                  <c:v>37346</c:v>
                </c:pt>
                <c:pt idx="351">
                  <c:v>37376</c:v>
                </c:pt>
                <c:pt idx="352">
                  <c:v>37407</c:v>
                </c:pt>
                <c:pt idx="353">
                  <c:v>37437</c:v>
                </c:pt>
                <c:pt idx="354">
                  <c:v>37468</c:v>
                </c:pt>
                <c:pt idx="355">
                  <c:v>37499</c:v>
                </c:pt>
                <c:pt idx="356">
                  <c:v>37529</c:v>
                </c:pt>
                <c:pt idx="357">
                  <c:v>37560</c:v>
                </c:pt>
                <c:pt idx="358">
                  <c:v>37590</c:v>
                </c:pt>
                <c:pt idx="359">
                  <c:v>37621</c:v>
                </c:pt>
                <c:pt idx="360">
                  <c:v>37652</c:v>
                </c:pt>
                <c:pt idx="361">
                  <c:v>37680</c:v>
                </c:pt>
                <c:pt idx="362">
                  <c:v>37711</c:v>
                </c:pt>
                <c:pt idx="363">
                  <c:v>37741</c:v>
                </c:pt>
                <c:pt idx="364">
                  <c:v>37772</c:v>
                </c:pt>
                <c:pt idx="365">
                  <c:v>37802</c:v>
                </c:pt>
                <c:pt idx="366">
                  <c:v>37833</c:v>
                </c:pt>
                <c:pt idx="367">
                  <c:v>37864</c:v>
                </c:pt>
                <c:pt idx="368">
                  <c:v>37894</c:v>
                </c:pt>
                <c:pt idx="369">
                  <c:v>37925</c:v>
                </c:pt>
                <c:pt idx="370">
                  <c:v>37955</c:v>
                </c:pt>
                <c:pt idx="371">
                  <c:v>37986</c:v>
                </c:pt>
                <c:pt idx="372">
                  <c:v>38017</c:v>
                </c:pt>
                <c:pt idx="373">
                  <c:v>38046</c:v>
                </c:pt>
                <c:pt idx="374">
                  <c:v>38077</c:v>
                </c:pt>
                <c:pt idx="375">
                  <c:v>38107</c:v>
                </c:pt>
                <c:pt idx="376">
                  <c:v>38138</c:v>
                </c:pt>
                <c:pt idx="377">
                  <c:v>38168</c:v>
                </c:pt>
                <c:pt idx="378">
                  <c:v>38199</c:v>
                </c:pt>
                <c:pt idx="379">
                  <c:v>38230</c:v>
                </c:pt>
                <c:pt idx="380">
                  <c:v>38260</c:v>
                </c:pt>
                <c:pt idx="381">
                  <c:v>38291</c:v>
                </c:pt>
                <c:pt idx="382">
                  <c:v>38321</c:v>
                </c:pt>
                <c:pt idx="383">
                  <c:v>38352</c:v>
                </c:pt>
                <c:pt idx="384">
                  <c:v>38383</c:v>
                </c:pt>
                <c:pt idx="385">
                  <c:v>38411</c:v>
                </c:pt>
                <c:pt idx="386">
                  <c:v>38442</c:v>
                </c:pt>
                <c:pt idx="387">
                  <c:v>38472</c:v>
                </c:pt>
                <c:pt idx="388">
                  <c:v>38503</c:v>
                </c:pt>
                <c:pt idx="389">
                  <c:v>38533</c:v>
                </c:pt>
                <c:pt idx="390">
                  <c:v>38564</c:v>
                </c:pt>
                <c:pt idx="391">
                  <c:v>38595</c:v>
                </c:pt>
                <c:pt idx="392">
                  <c:v>38625</c:v>
                </c:pt>
                <c:pt idx="393">
                  <c:v>38656</c:v>
                </c:pt>
                <c:pt idx="394">
                  <c:v>38686</c:v>
                </c:pt>
                <c:pt idx="395">
                  <c:v>38717</c:v>
                </c:pt>
                <c:pt idx="396">
                  <c:v>38748</c:v>
                </c:pt>
                <c:pt idx="397">
                  <c:v>38776</c:v>
                </c:pt>
                <c:pt idx="398">
                  <c:v>38807</c:v>
                </c:pt>
                <c:pt idx="399">
                  <c:v>38837</c:v>
                </c:pt>
                <c:pt idx="400">
                  <c:v>38868</c:v>
                </c:pt>
                <c:pt idx="401">
                  <c:v>38898</c:v>
                </c:pt>
                <c:pt idx="402">
                  <c:v>38929</c:v>
                </c:pt>
                <c:pt idx="403">
                  <c:v>38960</c:v>
                </c:pt>
                <c:pt idx="404">
                  <c:v>38990</c:v>
                </c:pt>
                <c:pt idx="405">
                  <c:v>39021</c:v>
                </c:pt>
                <c:pt idx="406">
                  <c:v>39051</c:v>
                </c:pt>
                <c:pt idx="407">
                  <c:v>39082</c:v>
                </c:pt>
                <c:pt idx="408">
                  <c:v>39113</c:v>
                </c:pt>
                <c:pt idx="409">
                  <c:v>39141</c:v>
                </c:pt>
                <c:pt idx="410">
                  <c:v>39172</c:v>
                </c:pt>
                <c:pt idx="411">
                  <c:v>39202</c:v>
                </c:pt>
                <c:pt idx="412">
                  <c:v>39233</c:v>
                </c:pt>
                <c:pt idx="413">
                  <c:v>39263</c:v>
                </c:pt>
                <c:pt idx="414">
                  <c:v>39294</c:v>
                </c:pt>
                <c:pt idx="415">
                  <c:v>39325</c:v>
                </c:pt>
                <c:pt idx="416">
                  <c:v>39355</c:v>
                </c:pt>
                <c:pt idx="417">
                  <c:v>39386</c:v>
                </c:pt>
                <c:pt idx="418">
                  <c:v>39416</c:v>
                </c:pt>
                <c:pt idx="419">
                  <c:v>39447</c:v>
                </c:pt>
                <c:pt idx="420">
                  <c:v>39478</c:v>
                </c:pt>
                <c:pt idx="421">
                  <c:v>39507</c:v>
                </c:pt>
                <c:pt idx="422">
                  <c:v>39538</c:v>
                </c:pt>
                <c:pt idx="423">
                  <c:v>39568</c:v>
                </c:pt>
                <c:pt idx="424">
                  <c:v>39599</c:v>
                </c:pt>
                <c:pt idx="425">
                  <c:v>39629</c:v>
                </c:pt>
                <c:pt idx="426">
                  <c:v>39660</c:v>
                </c:pt>
                <c:pt idx="427">
                  <c:v>39691</c:v>
                </c:pt>
                <c:pt idx="428">
                  <c:v>39721</c:v>
                </c:pt>
                <c:pt idx="429">
                  <c:v>39752</c:v>
                </c:pt>
                <c:pt idx="430">
                  <c:v>39782</c:v>
                </c:pt>
                <c:pt idx="431">
                  <c:v>39813</c:v>
                </c:pt>
                <c:pt idx="432">
                  <c:v>39844</c:v>
                </c:pt>
                <c:pt idx="433">
                  <c:v>39872</c:v>
                </c:pt>
                <c:pt idx="434">
                  <c:v>39903</c:v>
                </c:pt>
                <c:pt idx="435">
                  <c:v>39933</c:v>
                </c:pt>
                <c:pt idx="436">
                  <c:v>39964</c:v>
                </c:pt>
                <c:pt idx="437">
                  <c:v>39994</c:v>
                </c:pt>
                <c:pt idx="438">
                  <c:v>40025</c:v>
                </c:pt>
                <c:pt idx="439">
                  <c:v>40056</c:v>
                </c:pt>
                <c:pt idx="440">
                  <c:v>40086</c:v>
                </c:pt>
                <c:pt idx="441">
                  <c:v>40117</c:v>
                </c:pt>
                <c:pt idx="442">
                  <c:v>40147</c:v>
                </c:pt>
              </c:numCache>
            </c:numRef>
          </c:cat>
          <c:val>
            <c:numRef>
              <c:f>'Rates. Final'!$R$7:$R$449</c:f>
              <c:numCache>
                <c:formatCode>General</c:formatCode>
                <c:ptCount val="443"/>
                <c:pt idx="0">
                  <c:v>5.16</c:v>
                </c:pt>
                <c:pt idx="1">
                  <c:v>5.19</c:v>
                </c:pt>
                <c:pt idx="2">
                  <c:v>5.0999999999999996</c:v>
                </c:pt>
                <c:pt idx="3">
                  <c:v>5.43</c:v>
                </c:pt>
                <c:pt idx="4">
                  <c:v>5.41</c:v>
                </c:pt>
                <c:pt idx="5">
                  <c:v>5.57</c:v>
                </c:pt>
                <c:pt idx="6">
                  <c:v>5.97</c:v>
                </c:pt>
                <c:pt idx="7">
                  <c:v>6.13</c:v>
                </c:pt>
                <c:pt idx="8">
                  <c:v>6.52</c:v>
                </c:pt>
                <c:pt idx="9">
                  <c:v>6.52</c:v>
                </c:pt>
                <c:pt idx="10">
                  <c:v>6.52</c:v>
                </c:pt>
                <c:pt idx="11">
                  <c:v>6.8</c:v>
                </c:pt>
                <c:pt idx="12">
                  <c:v>6.86</c:v>
                </c:pt>
                <c:pt idx="13">
                  <c:v>6.82</c:v>
                </c:pt>
                <c:pt idx="14">
                  <c:v>6.96</c:v>
                </c:pt>
                <c:pt idx="15">
                  <c:v>7.28</c:v>
                </c:pt>
                <c:pt idx="16">
                  <c:v>7.53</c:v>
                </c:pt>
                <c:pt idx="17">
                  <c:v>7.79</c:v>
                </c:pt>
                <c:pt idx="18">
                  <c:v>7.73</c:v>
                </c:pt>
                <c:pt idx="19">
                  <c:v>8.01</c:v>
                </c:pt>
                <c:pt idx="20">
                  <c:v>8.4499999999999993</c:v>
                </c:pt>
                <c:pt idx="21">
                  <c:v>9.1999999999999993</c:v>
                </c:pt>
                <c:pt idx="22">
                  <c:v>9.44</c:v>
                </c:pt>
                <c:pt idx="23">
                  <c:v>9.5399999999999991</c:v>
                </c:pt>
                <c:pt idx="24">
                  <c:v>9.39</c:v>
                </c:pt>
                <c:pt idx="25">
                  <c:v>9.3800000000000008</c:v>
                </c:pt>
                <c:pt idx="26">
                  <c:v>9.2799999999999994</c:v>
                </c:pt>
                <c:pt idx="27">
                  <c:v>9.27</c:v>
                </c:pt>
                <c:pt idx="28">
                  <c:v>8.81</c:v>
                </c:pt>
                <c:pt idx="29">
                  <c:v>8.8699999999999992</c:v>
                </c:pt>
                <c:pt idx="30">
                  <c:v>9.16</c:v>
                </c:pt>
                <c:pt idx="31">
                  <c:v>9.89</c:v>
                </c:pt>
                <c:pt idx="32">
                  <c:v>11.23</c:v>
                </c:pt>
                <c:pt idx="33">
                  <c:v>11.22</c:v>
                </c:pt>
                <c:pt idx="34">
                  <c:v>10.92</c:v>
                </c:pt>
                <c:pt idx="35">
                  <c:v>10.96</c:v>
                </c:pt>
                <c:pt idx="36">
                  <c:v>12.46</c:v>
                </c:pt>
                <c:pt idx="37">
                  <c:v>14.03</c:v>
                </c:pt>
                <c:pt idx="38">
                  <c:v>11.97</c:v>
                </c:pt>
                <c:pt idx="39">
                  <c:v>8.66</c:v>
                </c:pt>
                <c:pt idx="40">
                  <c:v>7.54</c:v>
                </c:pt>
                <c:pt idx="41">
                  <c:v>8</c:v>
                </c:pt>
                <c:pt idx="42">
                  <c:v>9.39</c:v>
                </c:pt>
                <c:pt idx="43">
                  <c:v>10.48</c:v>
                </c:pt>
                <c:pt idx="44">
                  <c:v>11.3</c:v>
                </c:pt>
                <c:pt idx="45">
                  <c:v>12.66</c:v>
                </c:pt>
                <c:pt idx="46">
                  <c:v>13.23</c:v>
                </c:pt>
                <c:pt idx="47">
                  <c:v>12.62</c:v>
                </c:pt>
                <c:pt idx="48">
                  <c:v>12.99</c:v>
                </c:pt>
                <c:pt idx="49">
                  <c:v>12.28</c:v>
                </c:pt>
                <c:pt idx="50">
                  <c:v>12.79</c:v>
                </c:pt>
                <c:pt idx="51">
                  <c:v>14.29</c:v>
                </c:pt>
                <c:pt idx="52">
                  <c:v>13.22</c:v>
                </c:pt>
                <c:pt idx="53">
                  <c:v>13.91</c:v>
                </c:pt>
                <c:pt idx="54">
                  <c:v>14.7</c:v>
                </c:pt>
                <c:pt idx="55">
                  <c:v>14.53</c:v>
                </c:pt>
                <c:pt idx="56">
                  <c:v>13.62</c:v>
                </c:pt>
                <c:pt idx="57">
                  <c:v>11.2</c:v>
                </c:pt>
                <c:pt idx="58">
                  <c:v>11.57</c:v>
                </c:pt>
                <c:pt idx="59">
                  <c:v>12.77</c:v>
                </c:pt>
                <c:pt idx="60">
                  <c:v>13.11</c:v>
                </c:pt>
                <c:pt idx="61">
                  <c:v>12.47</c:v>
                </c:pt>
                <c:pt idx="62">
                  <c:v>12.5</c:v>
                </c:pt>
                <c:pt idx="63">
                  <c:v>11.98</c:v>
                </c:pt>
                <c:pt idx="64">
                  <c:v>12.57</c:v>
                </c:pt>
                <c:pt idx="65">
                  <c:v>11.9</c:v>
                </c:pt>
                <c:pt idx="66">
                  <c:v>10.37</c:v>
                </c:pt>
                <c:pt idx="67">
                  <c:v>9.92</c:v>
                </c:pt>
                <c:pt idx="68">
                  <c:v>8.6300000000000008</c:v>
                </c:pt>
                <c:pt idx="69">
                  <c:v>8.44</c:v>
                </c:pt>
                <c:pt idx="70">
                  <c:v>8.23</c:v>
                </c:pt>
                <c:pt idx="71">
                  <c:v>8.01</c:v>
                </c:pt>
                <c:pt idx="72">
                  <c:v>8.2799999999999994</c:v>
                </c:pt>
                <c:pt idx="73">
                  <c:v>8.36</c:v>
                </c:pt>
                <c:pt idx="74">
                  <c:v>8.2899999999999991</c:v>
                </c:pt>
                <c:pt idx="75">
                  <c:v>8.23</c:v>
                </c:pt>
                <c:pt idx="76">
                  <c:v>8.8699999999999992</c:v>
                </c:pt>
                <c:pt idx="77">
                  <c:v>9.34</c:v>
                </c:pt>
                <c:pt idx="78">
                  <c:v>9.6</c:v>
                </c:pt>
                <c:pt idx="79">
                  <c:v>9.27</c:v>
                </c:pt>
                <c:pt idx="80">
                  <c:v>8.98</c:v>
                </c:pt>
                <c:pt idx="81">
                  <c:v>9.08</c:v>
                </c:pt>
                <c:pt idx="82">
                  <c:v>9.24</c:v>
                </c:pt>
                <c:pt idx="83">
                  <c:v>9.07</c:v>
                </c:pt>
                <c:pt idx="84">
                  <c:v>9.1999999999999993</c:v>
                </c:pt>
                <c:pt idx="85">
                  <c:v>9.67</c:v>
                </c:pt>
                <c:pt idx="86">
                  <c:v>9.9499999999999993</c:v>
                </c:pt>
                <c:pt idx="87">
                  <c:v>10.57</c:v>
                </c:pt>
                <c:pt idx="88">
                  <c:v>10.93</c:v>
                </c:pt>
                <c:pt idx="89">
                  <c:v>10.89</c:v>
                </c:pt>
                <c:pt idx="90">
                  <c:v>10.71</c:v>
                </c:pt>
                <c:pt idx="91">
                  <c:v>10.51</c:v>
                </c:pt>
                <c:pt idx="92">
                  <c:v>9.93</c:v>
                </c:pt>
                <c:pt idx="93">
                  <c:v>9.01</c:v>
                </c:pt>
                <c:pt idx="94">
                  <c:v>8.6</c:v>
                </c:pt>
                <c:pt idx="95">
                  <c:v>8.33</c:v>
                </c:pt>
                <c:pt idx="96">
                  <c:v>8.56</c:v>
                </c:pt>
                <c:pt idx="97">
                  <c:v>9.06</c:v>
                </c:pt>
                <c:pt idx="98">
                  <c:v>8.44</c:v>
                </c:pt>
                <c:pt idx="99">
                  <c:v>7.85</c:v>
                </c:pt>
                <c:pt idx="100">
                  <c:v>7.27</c:v>
                </c:pt>
                <c:pt idx="101">
                  <c:v>7.31</c:v>
                </c:pt>
                <c:pt idx="102">
                  <c:v>7.48</c:v>
                </c:pt>
                <c:pt idx="103">
                  <c:v>7.5</c:v>
                </c:pt>
                <c:pt idx="104">
                  <c:v>7.45</c:v>
                </c:pt>
                <c:pt idx="105">
                  <c:v>7.33</c:v>
                </c:pt>
                <c:pt idx="106">
                  <c:v>7.16</c:v>
                </c:pt>
                <c:pt idx="107">
                  <c:v>7.21</c:v>
                </c:pt>
                <c:pt idx="108">
                  <c:v>7.11</c:v>
                </c:pt>
                <c:pt idx="109">
                  <c:v>6.59</c:v>
                </c:pt>
                <c:pt idx="110">
                  <c:v>6.06</c:v>
                </c:pt>
                <c:pt idx="111">
                  <c:v>6.25</c:v>
                </c:pt>
                <c:pt idx="112">
                  <c:v>6.32</c:v>
                </c:pt>
                <c:pt idx="113">
                  <c:v>5.9</c:v>
                </c:pt>
                <c:pt idx="114">
                  <c:v>5.6</c:v>
                </c:pt>
                <c:pt idx="115">
                  <c:v>5.45</c:v>
                </c:pt>
                <c:pt idx="116">
                  <c:v>5.41</c:v>
                </c:pt>
                <c:pt idx="117">
                  <c:v>5.48</c:v>
                </c:pt>
                <c:pt idx="118">
                  <c:v>5.55</c:v>
                </c:pt>
                <c:pt idx="119">
                  <c:v>5.46</c:v>
                </c:pt>
                <c:pt idx="120">
                  <c:v>5.63</c:v>
                </c:pt>
                <c:pt idx="121">
                  <c:v>5.68</c:v>
                </c:pt>
                <c:pt idx="122">
                  <c:v>6.09</c:v>
                </c:pt>
                <c:pt idx="123">
                  <c:v>6.52</c:v>
                </c:pt>
                <c:pt idx="124">
                  <c:v>6.35</c:v>
                </c:pt>
                <c:pt idx="125">
                  <c:v>6.24</c:v>
                </c:pt>
                <c:pt idx="126">
                  <c:v>6.54</c:v>
                </c:pt>
                <c:pt idx="127">
                  <c:v>7.11</c:v>
                </c:pt>
                <c:pt idx="128">
                  <c:v>7.05</c:v>
                </c:pt>
                <c:pt idx="129">
                  <c:v>6.5</c:v>
                </c:pt>
                <c:pt idx="130">
                  <c:v>6.69</c:v>
                </c:pt>
                <c:pt idx="131">
                  <c:v>6.52</c:v>
                </c:pt>
                <c:pt idx="132">
                  <c:v>6.21</c:v>
                </c:pt>
                <c:pt idx="133">
                  <c:v>6.28</c:v>
                </c:pt>
                <c:pt idx="134">
                  <c:v>6.56</c:v>
                </c:pt>
                <c:pt idx="135">
                  <c:v>6.9</c:v>
                </c:pt>
                <c:pt idx="136">
                  <c:v>6.99</c:v>
                </c:pt>
                <c:pt idx="137">
                  <c:v>7.22</c:v>
                </c:pt>
                <c:pt idx="138">
                  <c:v>7.59</c:v>
                </c:pt>
                <c:pt idx="139">
                  <c:v>7.53</c:v>
                </c:pt>
                <c:pt idx="140">
                  <c:v>7.54</c:v>
                </c:pt>
                <c:pt idx="141">
                  <c:v>7.87</c:v>
                </c:pt>
                <c:pt idx="142">
                  <c:v>8.32</c:v>
                </c:pt>
                <c:pt idx="143">
                  <c:v>8.3699999999999992</c:v>
                </c:pt>
                <c:pt idx="144">
                  <c:v>8.5500000000000007</c:v>
                </c:pt>
                <c:pt idx="145">
                  <c:v>8.82</c:v>
                </c:pt>
                <c:pt idx="146">
                  <c:v>8.64</c:v>
                </c:pt>
                <c:pt idx="147">
                  <c:v>8.31</c:v>
                </c:pt>
                <c:pt idx="148">
                  <c:v>7.84</c:v>
                </c:pt>
                <c:pt idx="149">
                  <c:v>7.36</c:v>
                </c:pt>
                <c:pt idx="150">
                  <c:v>7.61</c:v>
                </c:pt>
                <c:pt idx="151">
                  <c:v>7.65</c:v>
                </c:pt>
                <c:pt idx="152">
                  <c:v>7.45</c:v>
                </c:pt>
                <c:pt idx="153">
                  <c:v>7.25</c:v>
                </c:pt>
                <c:pt idx="154">
                  <c:v>7.21</c:v>
                </c:pt>
                <c:pt idx="155">
                  <c:v>7.38</c:v>
                </c:pt>
                <c:pt idx="156">
                  <c:v>7.55</c:v>
                </c:pt>
                <c:pt idx="157">
                  <c:v>7.76</c:v>
                </c:pt>
                <c:pt idx="158">
                  <c:v>7.8</c:v>
                </c:pt>
                <c:pt idx="159">
                  <c:v>7.73</c:v>
                </c:pt>
                <c:pt idx="160">
                  <c:v>7.53</c:v>
                </c:pt>
                <c:pt idx="161">
                  <c:v>7.4</c:v>
                </c:pt>
                <c:pt idx="162">
                  <c:v>7.26</c:v>
                </c:pt>
                <c:pt idx="163">
                  <c:v>7.24</c:v>
                </c:pt>
                <c:pt idx="164">
                  <c:v>7.06</c:v>
                </c:pt>
                <c:pt idx="165">
                  <c:v>6.85</c:v>
                </c:pt>
                <c:pt idx="166">
                  <c:v>6.61</c:v>
                </c:pt>
                <c:pt idx="167">
                  <c:v>6.25</c:v>
                </c:pt>
                <c:pt idx="168">
                  <c:v>5.91</c:v>
                </c:pt>
                <c:pt idx="169">
                  <c:v>6</c:v>
                </c:pt>
                <c:pt idx="170">
                  <c:v>5.85</c:v>
                </c:pt>
                <c:pt idx="171">
                  <c:v>5.76</c:v>
                </c:pt>
                <c:pt idx="172">
                  <c:v>5.96</c:v>
                </c:pt>
                <c:pt idx="173">
                  <c:v>5.91</c:v>
                </c:pt>
                <c:pt idx="174">
                  <c:v>5.45</c:v>
                </c:pt>
                <c:pt idx="175">
                  <c:v>5.26</c:v>
                </c:pt>
                <c:pt idx="176">
                  <c:v>5.04</c:v>
                </c:pt>
                <c:pt idx="177">
                  <c:v>4.6399999999999997</c:v>
                </c:pt>
                <c:pt idx="178">
                  <c:v>4.17</c:v>
                </c:pt>
                <c:pt idx="179">
                  <c:v>3.95</c:v>
                </c:pt>
                <c:pt idx="180">
                  <c:v>4.08</c:v>
                </c:pt>
                <c:pt idx="181">
                  <c:v>4.4000000000000004</c:v>
                </c:pt>
                <c:pt idx="182">
                  <c:v>4.09</c:v>
                </c:pt>
                <c:pt idx="183">
                  <c:v>3.99</c:v>
                </c:pt>
                <c:pt idx="184">
                  <c:v>3.98</c:v>
                </c:pt>
                <c:pt idx="185">
                  <c:v>3.45</c:v>
                </c:pt>
                <c:pt idx="186">
                  <c:v>3.33</c:v>
                </c:pt>
                <c:pt idx="187">
                  <c:v>3.06</c:v>
                </c:pt>
                <c:pt idx="188">
                  <c:v>3.17</c:v>
                </c:pt>
                <c:pt idx="189">
                  <c:v>3.52</c:v>
                </c:pt>
                <c:pt idx="190">
                  <c:v>3.55</c:v>
                </c:pt>
                <c:pt idx="191">
                  <c:v>3.35</c:v>
                </c:pt>
                <c:pt idx="192">
                  <c:v>3.25</c:v>
                </c:pt>
                <c:pt idx="193">
                  <c:v>3.2</c:v>
                </c:pt>
                <c:pt idx="194">
                  <c:v>3.11</c:v>
                </c:pt>
                <c:pt idx="195">
                  <c:v>3.23</c:v>
                </c:pt>
                <c:pt idx="196">
                  <c:v>3.39</c:v>
                </c:pt>
                <c:pt idx="197">
                  <c:v>3.33</c:v>
                </c:pt>
                <c:pt idx="198">
                  <c:v>3.3</c:v>
                </c:pt>
                <c:pt idx="199">
                  <c:v>3.22</c:v>
                </c:pt>
                <c:pt idx="200">
                  <c:v>3.25</c:v>
                </c:pt>
                <c:pt idx="201">
                  <c:v>3.42</c:v>
                </c:pt>
                <c:pt idx="202">
                  <c:v>3.45</c:v>
                </c:pt>
                <c:pt idx="203">
                  <c:v>3.39</c:v>
                </c:pt>
                <c:pt idx="204">
                  <c:v>3.69</c:v>
                </c:pt>
                <c:pt idx="205">
                  <c:v>4.1100000000000003</c:v>
                </c:pt>
                <c:pt idx="206">
                  <c:v>4.57</c:v>
                </c:pt>
                <c:pt idx="207">
                  <c:v>5.03</c:v>
                </c:pt>
                <c:pt idx="208">
                  <c:v>4.9800000000000004</c:v>
                </c:pt>
                <c:pt idx="209">
                  <c:v>5.17</c:v>
                </c:pt>
                <c:pt idx="210">
                  <c:v>5.25</c:v>
                </c:pt>
                <c:pt idx="211">
                  <c:v>5.43</c:v>
                </c:pt>
                <c:pt idx="212">
                  <c:v>5.75</c:v>
                </c:pt>
                <c:pt idx="213">
                  <c:v>6.13</c:v>
                </c:pt>
                <c:pt idx="214">
                  <c:v>6.67</c:v>
                </c:pt>
                <c:pt idx="215">
                  <c:v>6.59</c:v>
                </c:pt>
                <c:pt idx="216">
                  <c:v>6.28</c:v>
                </c:pt>
                <c:pt idx="217">
                  <c:v>6.03</c:v>
                </c:pt>
                <c:pt idx="218">
                  <c:v>5.88</c:v>
                </c:pt>
                <c:pt idx="219">
                  <c:v>5.65</c:v>
                </c:pt>
                <c:pt idx="220">
                  <c:v>5.33</c:v>
                </c:pt>
                <c:pt idx="221">
                  <c:v>5.28</c:v>
                </c:pt>
                <c:pt idx="222">
                  <c:v>5.43</c:v>
                </c:pt>
                <c:pt idx="223">
                  <c:v>5.31</c:v>
                </c:pt>
                <c:pt idx="224">
                  <c:v>5.28</c:v>
                </c:pt>
                <c:pt idx="225">
                  <c:v>5.14</c:v>
                </c:pt>
                <c:pt idx="226">
                  <c:v>5.03</c:v>
                </c:pt>
                <c:pt idx="227">
                  <c:v>4.82</c:v>
                </c:pt>
                <c:pt idx="228">
                  <c:v>4.6900000000000004</c:v>
                </c:pt>
                <c:pt idx="229">
                  <c:v>5.0599999999999996</c:v>
                </c:pt>
                <c:pt idx="230">
                  <c:v>5.23</c:v>
                </c:pt>
                <c:pt idx="231">
                  <c:v>5.33</c:v>
                </c:pt>
                <c:pt idx="232">
                  <c:v>5.48</c:v>
                </c:pt>
                <c:pt idx="233">
                  <c:v>5.52</c:v>
                </c:pt>
                <c:pt idx="234">
                  <c:v>5.35</c:v>
                </c:pt>
                <c:pt idx="235">
                  <c:v>5.5</c:v>
                </c:pt>
                <c:pt idx="236">
                  <c:v>5.25</c:v>
                </c:pt>
                <c:pt idx="237">
                  <c:v>5.14</c:v>
                </c:pt>
                <c:pt idx="238">
                  <c:v>5.18</c:v>
                </c:pt>
                <c:pt idx="239">
                  <c:v>5.3</c:v>
                </c:pt>
                <c:pt idx="240">
                  <c:v>5.23</c:v>
                </c:pt>
                <c:pt idx="241">
                  <c:v>5.47</c:v>
                </c:pt>
                <c:pt idx="242">
                  <c:v>5.64</c:v>
                </c:pt>
                <c:pt idx="243">
                  <c:v>5.54</c:v>
                </c:pt>
                <c:pt idx="244">
                  <c:v>5.38</c:v>
                </c:pt>
                <c:pt idx="245">
                  <c:v>5.24</c:v>
                </c:pt>
                <c:pt idx="246">
                  <c:v>5.27</c:v>
                </c:pt>
                <c:pt idx="247">
                  <c:v>5.23</c:v>
                </c:pt>
                <c:pt idx="248">
                  <c:v>5.17</c:v>
                </c:pt>
                <c:pt idx="249">
                  <c:v>5.17</c:v>
                </c:pt>
                <c:pt idx="250">
                  <c:v>5.24</c:v>
                </c:pt>
                <c:pt idx="251">
                  <c:v>4.9800000000000004</c:v>
                </c:pt>
                <c:pt idx="252">
                  <c:v>5.04</c:v>
                </c:pt>
                <c:pt idx="253">
                  <c:v>5.1100000000000003</c:v>
                </c:pt>
                <c:pt idx="254">
                  <c:v>5.0999999999999996</c:v>
                </c:pt>
                <c:pt idx="255">
                  <c:v>5.16</c:v>
                </c:pt>
                <c:pt idx="256">
                  <c:v>5.13</c:v>
                </c:pt>
                <c:pt idx="257">
                  <c:v>5.08</c:v>
                </c:pt>
                <c:pt idx="258">
                  <c:v>4.9400000000000004</c:v>
                </c:pt>
                <c:pt idx="259">
                  <c:v>4.5</c:v>
                </c:pt>
                <c:pt idx="260">
                  <c:v>3.95</c:v>
                </c:pt>
                <c:pt idx="261">
                  <c:v>4.33</c:v>
                </c:pt>
                <c:pt idx="262">
                  <c:v>4.32</c:v>
                </c:pt>
                <c:pt idx="263">
                  <c:v>4.3099999999999996</c:v>
                </c:pt>
                <c:pt idx="264">
                  <c:v>4.4800000000000004</c:v>
                </c:pt>
                <c:pt idx="265">
                  <c:v>4.53</c:v>
                </c:pt>
                <c:pt idx="266">
                  <c:v>4.45</c:v>
                </c:pt>
                <c:pt idx="267">
                  <c:v>4.5999999999999996</c:v>
                </c:pt>
                <c:pt idx="268">
                  <c:v>4.82</c:v>
                </c:pt>
                <c:pt idx="269">
                  <c:v>4.75</c:v>
                </c:pt>
                <c:pt idx="270">
                  <c:v>4.91</c:v>
                </c:pt>
                <c:pt idx="271">
                  <c:v>4.96</c:v>
                </c:pt>
                <c:pt idx="272">
                  <c:v>5.12</c:v>
                </c:pt>
                <c:pt idx="273">
                  <c:v>5.24</c:v>
                </c:pt>
                <c:pt idx="274">
                  <c:v>5.51</c:v>
                </c:pt>
                <c:pt idx="275">
                  <c:v>5.75</c:v>
                </c:pt>
                <c:pt idx="276">
                  <c:v>5.84</c:v>
                </c:pt>
                <c:pt idx="277">
                  <c:v>5.86</c:v>
                </c:pt>
                <c:pt idx="278">
                  <c:v>5.8</c:v>
                </c:pt>
                <c:pt idx="279">
                  <c:v>5.94</c:v>
                </c:pt>
                <c:pt idx="280">
                  <c:v>5.83</c:v>
                </c:pt>
                <c:pt idx="281">
                  <c:v>5.75</c:v>
                </c:pt>
                <c:pt idx="282">
                  <c:v>5.87</c:v>
                </c:pt>
                <c:pt idx="283">
                  <c:v>5.79</c:v>
                </c:pt>
                <c:pt idx="284">
                  <c:v>5.72</c:v>
                </c:pt>
                <c:pt idx="285">
                  <c:v>5.84</c:v>
                </c:pt>
                <c:pt idx="286">
                  <c:v>5.33</c:v>
                </c:pt>
                <c:pt idx="287">
                  <c:v>4.63</c:v>
                </c:pt>
                <c:pt idx="288">
                  <c:v>4.51</c:v>
                </c:pt>
                <c:pt idx="289">
                  <c:v>4.1100000000000003</c:v>
                </c:pt>
                <c:pt idx="290">
                  <c:v>3.8</c:v>
                </c:pt>
                <c:pt idx="291">
                  <c:v>3.6</c:v>
                </c:pt>
                <c:pt idx="292">
                  <c:v>3.37</c:v>
                </c:pt>
                <c:pt idx="293">
                  <c:v>3.39</c:v>
                </c:pt>
                <c:pt idx="294">
                  <c:v>3.26</c:v>
                </c:pt>
                <c:pt idx="295">
                  <c:v>0</c:v>
                </c:pt>
                <c:pt idx="296">
                  <c:v>0</c:v>
                </c:pt>
                <c:pt idx="297">
                  <c:v>0</c:v>
                </c:pt>
                <c:pt idx="298">
                  <c:v>0</c:v>
                </c:pt>
                <c:pt idx="299">
                  <c:v>0</c:v>
                </c:pt>
                <c:pt idx="300">
                  <c:v>0</c:v>
                </c:pt>
                <c:pt idx="301">
                  <c:v>0</c:v>
                </c:pt>
                <c:pt idx="302">
                  <c:v>0</c:v>
                </c:pt>
                <c:pt idx="303">
                  <c:v>0</c:v>
                </c:pt>
                <c:pt idx="304">
                  <c:v>0</c:v>
                </c:pt>
                <c:pt idx="305">
                  <c:v>0</c:v>
                </c:pt>
                <c:pt idx="306">
                  <c:v>0</c:v>
                </c:pt>
                <c:pt idx="307">
                  <c:v>0</c:v>
                </c:pt>
                <c:pt idx="308">
                  <c:v>0</c:v>
                </c:pt>
                <c:pt idx="309">
                  <c:v>0</c:v>
                </c:pt>
                <c:pt idx="310">
                  <c:v>0</c:v>
                </c:pt>
                <c:pt idx="311">
                  <c:v>0</c:v>
                </c:pt>
                <c:pt idx="312">
                  <c:v>0</c:v>
                </c:pt>
                <c:pt idx="313">
                  <c:v>0</c:v>
                </c:pt>
                <c:pt idx="314">
                  <c:v>0</c:v>
                </c:pt>
                <c:pt idx="315">
                  <c:v>0</c:v>
                </c:pt>
                <c:pt idx="316">
                  <c:v>0</c:v>
                </c:pt>
                <c:pt idx="317">
                  <c:v>0</c:v>
                </c:pt>
                <c:pt idx="318">
                  <c:v>0</c:v>
                </c:pt>
                <c:pt idx="319">
                  <c:v>0</c:v>
                </c:pt>
                <c:pt idx="320">
                  <c:v>0</c:v>
                </c:pt>
                <c:pt idx="321">
                  <c:v>0</c:v>
                </c:pt>
                <c:pt idx="322">
                  <c:v>0</c:v>
                </c:pt>
                <c:pt idx="323">
                  <c:v>0</c:v>
                </c:pt>
                <c:pt idx="324">
                  <c:v>0</c:v>
                </c:pt>
                <c:pt idx="325">
                  <c:v>0</c:v>
                </c:pt>
                <c:pt idx="326">
                  <c:v>0</c:v>
                </c:pt>
                <c:pt idx="327">
                  <c:v>0</c:v>
                </c:pt>
                <c:pt idx="328">
                  <c:v>0</c:v>
                </c:pt>
                <c:pt idx="329">
                  <c:v>0</c:v>
                </c:pt>
                <c:pt idx="330">
                  <c:v>0</c:v>
                </c:pt>
                <c:pt idx="331">
                  <c:v>0</c:v>
                </c:pt>
                <c:pt idx="332">
                  <c:v>0</c:v>
                </c:pt>
                <c:pt idx="333">
                  <c:v>0</c:v>
                </c:pt>
                <c:pt idx="334">
                  <c:v>0</c:v>
                </c:pt>
                <c:pt idx="335">
                  <c:v>0</c:v>
                </c:pt>
                <c:pt idx="336">
                  <c:v>0</c:v>
                </c:pt>
                <c:pt idx="337">
                  <c:v>0</c:v>
                </c:pt>
                <c:pt idx="338">
                  <c:v>0</c:v>
                </c:pt>
                <c:pt idx="339">
                  <c:v>0</c:v>
                </c:pt>
                <c:pt idx="340">
                  <c:v>0</c:v>
                </c:pt>
                <c:pt idx="341">
                  <c:v>0</c:v>
                </c:pt>
                <c:pt idx="342">
                  <c:v>0</c:v>
                </c:pt>
                <c:pt idx="343">
                  <c:v>0</c:v>
                </c:pt>
                <c:pt idx="344">
                  <c:v>0</c:v>
                </c:pt>
                <c:pt idx="345">
                  <c:v>0</c:v>
                </c:pt>
                <c:pt idx="346">
                  <c:v>0</c:v>
                </c:pt>
                <c:pt idx="347">
                  <c:v>0</c:v>
                </c:pt>
                <c:pt idx="348">
                  <c:v>0</c:v>
                </c:pt>
                <c:pt idx="349">
                  <c:v>0</c:v>
                </c:pt>
                <c:pt idx="350">
                  <c:v>0</c:v>
                </c:pt>
                <c:pt idx="351">
                  <c:v>0</c:v>
                </c:pt>
                <c:pt idx="352">
                  <c:v>0</c:v>
                </c:pt>
                <c:pt idx="353">
                  <c:v>0</c:v>
                </c:pt>
                <c:pt idx="354">
                  <c:v>0</c:v>
                </c:pt>
                <c:pt idx="355">
                  <c:v>0</c:v>
                </c:pt>
                <c:pt idx="356">
                  <c:v>0</c:v>
                </c:pt>
                <c:pt idx="357">
                  <c:v>0</c:v>
                </c:pt>
                <c:pt idx="358">
                  <c:v>0</c:v>
                </c:pt>
                <c:pt idx="359">
                  <c:v>0</c:v>
                </c:pt>
                <c:pt idx="360">
                  <c:v>0</c:v>
                </c:pt>
                <c:pt idx="361">
                  <c:v>0</c:v>
                </c:pt>
                <c:pt idx="362">
                  <c:v>0</c:v>
                </c:pt>
                <c:pt idx="363">
                  <c:v>0</c:v>
                </c:pt>
                <c:pt idx="364">
                  <c:v>0</c:v>
                </c:pt>
                <c:pt idx="365">
                  <c:v>0</c:v>
                </c:pt>
                <c:pt idx="366">
                  <c:v>0</c:v>
                </c:pt>
                <c:pt idx="367">
                  <c:v>0</c:v>
                </c:pt>
                <c:pt idx="368">
                  <c:v>0</c:v>
                </c:pt>
                <c:pt idx="369">
                  <c:v>0</c:v>
                </c:pt>
                <c:pt idx="370">
                  <c:v>0</c:v>
                </c:pt>
                <c:pt idx="371">
                  <c:v>0</c:v>
                </c:pt>
                <c:pt idx="372">
                  <c:v>0</c:v>
                </c:pt>
                <c:pt idx="373">
                  <c:v>0</c:v>
                </c:pt>
                <c:pt idx="374">
                  <c:v>0</c:v>
                </c:pt>
                <c:pt idx="375">
                  <c:v>0</c:v>
                </c:pt>
                <c:pt idx="376">
                  <c:v>2.35</c:v>
                </c:pt>
                <c:pt idx="377">
                  <c:v>2.2000000000000002</c:v>
                </c:pt>
                <c:pt idx="378">
                  <c:v>2.11</c:v>
                </c:pt>
                <c:pt idx="379">
                  <c:v>1.86</c:v>
                </c:pt>
                <c:pt idx="380">
                  <c:v>1.38</c:v>
                </c:pt>
                <c:pt idx="381">
                  <c:v>1.04</c:v>
                </c:pt>
                <c:pt idx="382">
                  <c:v>0.47</c:v>
                </c:pt>
                <c:pt idx="383">
                  <c:v>0.42</c:v>
                </c:pt>
                <c:pt idx="384">
                  <c:v>0.6</c:v>
                </c:pt>
                <c:pt idx="385">
                  <c:v>0.62</c:v>
                </c:pt>
                <c:pt idx="386">
                  <c:v>0.52</c:v>
                </c:pt>
                <c:pt idx="387">
                  <c:v>0.48</c:v>
                </c:pt>
                <c:pt idx="388">
                  <c:v>0.49</c:v>
                </c:pt>
                <c:pt idx="389">
                  <c:v>0.46</c:v>
                </c:pt>
                <c:pt idx="390">
                  <c:v>0.44</c:v>
                </c:pt>
                <c:pt idx="391">
                  <c:v>0.38</c:v>
                </c:pt>
                <c:pt idx="392">
                  <c:v>0.35</c:v>
                </c:pt>
                <c:pt idx="393">
                  <c:v>0.28999999999999998</c:v>
                </c:pt>
                <c:pt idx="394">
                  <c:v>0.35</c:v>
                </c:pt>
                <c:pt idx="395">
                  <c:v>0.32</c:v>
                </c:pt>
                <c:pt idx="396">
                  <c:v>0.33</c:v>
                </c:pt>
                <c:pt idx="397">
                  <c:v>0.37</c:v>
                </c:pt>
                <c:pt idx="398">
                  <c:v>0.42</c:v>
                </c:pt>
                <c:pt idx="399">
                  <c:v>0.35</c:v>
                </c:pt>
                <c:pt idx="400">
                  <c:v>0.3</c:v>
                </c:pt>
                <c:pt idx="401">
                  <c:v>0.28000000000000003</c:v>
                </c:pt>
                <c:pt idx="402">
                  <c:v>0.25</c:v>
                </c:pt>
                <c:pt idx="403">
                  <c:v>0.25</c:v>
                </c:pt>
                <c:pt idx="404">
                  <c:v>0.22</c:v>
                </c:pt>
                <c:pt idx="405">
                  <c:v>0.24</c:v>
                </c:pt>
                <c:pt idx="406">
                  <c:v>0.28000000000000003</c:v>
                </c:pt>
                <c:pt idx="407">
                  <c:v>0.26</c:v>
                </c:pt>
                <c:pt idx="408">
                  <c:v>0.27</c:v>
                </c:pt>
                <c:pt idx="409">
                  <c:v>0.24</c:v>
                </c:pt>
                <c:pt idx="410">
                  <c:v>0.23</c:v>
                </c:pt>
                <c:pt idx="411">
                  <c:v>0.17</c:v>
                </c:pt>
                <c:pt idx="412">
                  <c:v>0.17</c:v>
                </c:pt>
                <c:pt idx="413">
                  <c:v>0.18</c:v>
                </c:pt>
                <c:pt idx="414">
                  <c:v>0.11</c:v>
                </c:pt>
                <c:pt idx="415">
                  <c:v>0.1</c:v>
                </c:pt>
                <c:pt idx="416">
                  <c:v>0.11</c:v>
                </c:pt>
                <c:pt idx="417">
                  <c:v>0.11</c:v>
                </c:pt>
                <c:pt idx="418">
                  <c:v>0.11</c:v>
                </c:pt>
                <c:pt idx="419">
                  <c:v>0.11</c:v>
                </c:pt>
                <c:pt idx="420">
                  <c:v>0.15</c:v>
                </c:pt>
                <c:pt idx="421">
                  <c:v>0.18</c:v>
                </c:pt>
                <c:pt idx="422">
                  <c:v>0.18</c:v>
                </c:pt>
                <c:pt idx="423">
                  <c:v>0.19</c:v>
                </c:pt>
                <c:pt idx="424">
                  <c:v>0.18</c:v>
                </c:pt>
                <c:pt idx="425">
                  <c:v>0.18</c:v>
                </c:pt>
                <c:pt idx="426">
                  <c:v>0.18</c:v>
                </c:pt>
                <c:pt idx="427">
                  <c:v>0.17</c:v>
                </c:pt>
                <c:pt idx="428">
                  <c:v>0.17</c:v>
                </c:pt>
                <c:pt idx="429">
                  <c:v>0.17</c:v>
                </c:pt>
                <c:pt idx="430">
                  <c:v>0.15</c:v>
                </c:pt>
                <c:pt idx="431">
                  <c:v>0.14000000000000001</c:v>
                </c:pt>
                <c:pt idx="432">
                  <c:v>0.15</c:v>
                </c:pt>
                <c:pt idx="433">
                  <c:v>0.14000000000000001</c:v>
                </c:pt>
                <c:pt idx="434">
                  <c:v>0.12</c:v>
                </c:pt>
                <c:pt idx="435">
                  <c:v>0.11</c:v>
                </c:pt>
                <c:pt idx="436">
                  <c:v>0.14000000000000001</c:v>
                </c:pt>
                <c:pt idx="437">
                  <c:v>0.12</c:v>
                </c:pt>
                <c:pt idx="438">
                  <c:v>0.12</c:v>
                </c:pt>
                <c:pt idx="439">
                  <c:v>0.11</c:v>
                </c:pt>
                <c:pt idx="440">
                  <c:v>0.11</c:v>
                </c:pt>
                <c:pt idx="441">
                  <c:v>0.12</c:v>
                </c:pt>
                <c:pt idx="442">
                  <c:v>0.13</c:v>
                </c:pt>
              </c:numCache>
            </c:numRef>
          </c:val>
          <c:smooth val="0"/>
        </c:ser>
        <c:ser>
          <c:idx val="1"/>
          <c:order val="1"/>
          <c:tx>
            <c:strRef>
              <c:f>'Rates. Final'!$S$6</c:f>
              <c:strCache>
                <c:ptCount val="1"/>
                <c:pt idx="0">
                  <c:v>Inflation Rate</c:v>
                </c:pt>
              </c:strCache>
            </c:strRef>
          </c:tx>
          <c:spPr>
            <a:ln>
              <a:solidFill>
                <a:srgbClr val="FF0000"/>
              </a:solidFill>
            </a:ln>
          </c:spPr>
          <c:marker>
            <c:symbol val="none"/>
          </c:marker>
          <c:cat>
            <c:numRef>
              <c:f>'Rates. Final'!$Q$7:$Q$449</c:f>
              <c:numCache>
                <c:formatCode>m/d/yy;@</c:formatCode>
                <c:ptCount val="443"/>
                <c:pt idx="0">
                  <c:v>26695</c:v>
                </c:pt>
                <c:pt idx="1">
                  <c:v>26723</c:v>
                </c:pt>
                <c:pt idx="2">
                  <c:v>26754</c:v>
                </c:pt>
                <c:pt idx="3">
                  <c:v>26784</c:v>
                </c:pt>
                <c:pt idx="4">
                  <c:v>26815</c:v>
                </c:pt>
                <c:pt idx="5">
                  <c:v>26845</c:v>
                </c:pt>
                <c:pt idx="6">
                  <c:v>26876</c:v>
                </c:pt>
                <c:pt idx="7">
                  <c:v>26907</c:v>
                </c:pt>
                <c:pt idx="8">
                  <c:v>26937</c:v>
                </c:pt>
                <c:pt idx="9">
                  <c:v>26968</c:v>
                </c:pt>
                <c:pt idx="10">
                  <c:v>26998</c:v>
                </c:pt>
                <c:pt idx="11">
                  <c:v>27029</c:v>
                </c:pt>
                <c:pt idx="12">
                  <c:v>27060</c:v>
                </c:pt>
                <c:pt idx="13">
                  <c:v>27088</c:v>
                </c:pt>
                <c:pt idx="14">
                  <c:v>27119</c:v>
                </c:pt>
                <c:pt idx="15">
                  <c:v>27149</c:v>
                </c:pt>
                <c:pt idx="16">
                  <c:v>27180</c:v>
                </c:pt>
                <c:pt idx="17">
                  <c:v>27210</c:v>
                </c:pt>
                <c:pt idx="18">
                  <c:v>27241</c:v>
                </c:pt>
                <c:pt idx="19">
                  <c:v>27272</c:v>
                </c:pt>
                <c:pt idx="20">
                  <c:v>27302</c:v>
                </c:pt>
                <c:pt idx="21">
                  <c:v>27333</c:v>
                </c:pt>
                <c:pt idx="22">
                  <c:v>27363</c:v>
                </c:pt>
                <c:pt idx="23">
                  <c:v>27394</c:v>
                </c:pt>
                <c:pt idx="24">
                  <c:v>27425</c:v>
                </c:pt>
                <c:pt idx="25">
                  <c:v>27453</c:v>
                </c:pt>
                <c:pt idx="26">
                  <c:v>27484</c:v>
                </c:pt>
                <c:pt idx="27">
                  <c:v>27514</c:v>
                </c:pt>
                <c:pt idx="28">
                  <c:v>27545</c:v>
                </c:pt>
                <c:pt idx="29">
                  <c:v>27575</c:v>
                </c:pt>
                <c:pt idx="30">
                  <c:v>27606</c:v>
                </c:pt>
                <c:pt idx="31">
                  <c:v>27637</c:v>
                </c:pt>
                <c:pt idx="32">
                  <c:v>27667</c:v>
                </c:pt>
                <c:pt idx="33">
                  <c:v>27698</c:v>
                </c:pt>
                <c:pt idx="34">
                  <c:v>27728</c:v>
                </c:pt>
                <c:pt idx="35">
                  <c:v>27759</c:v>
                </c:pt>
                <c:pt idx="36">
                  <c:v>27790</c:v>
                </c:pt>
                <c:pt idx="37">
                  <c:v>27819</c:v>
                </c:pt>
                <c:pt idx="38">
                  <c:v>27850</c:v>
                </c:pt>
                <c:pt idx="39">
                  <c:v>27880</c:v>
                </c:pt>
                <c:pt idx="40">
                  <c:v>27911</c:v>
                </c:pt>
                <c:pt idx="41">
                  <c:v>27941</c:v>
                </c:pt>
                <c:pt idx="42">
                  <c:v>27972</c:v>
                </c:pt>
                <c:pt idx="43">
                  <c:v>28003</c:v>
                </c:pt>
                <c:pt idx="44">
                  <c:v>28033</c:v>
                </c:pt>
                <c:pt idx="45">
                  <c:v>28064</c:v>
                </c:pt>
                <c:pt idx="46">
                  <c:v>28094</c:v>
                </c:pt>
                <c:pt idx="47">
                  <c:v>28125</c:v>
                </c:pt>
                <c:pt idx="48">
                  <c:v>28156</c:v>
                </c:pt>
                <c:pt idx="49">
                  <c:v>28184</c:v>
                </c:pt>
                <c:pt idx="50">
                  <c:v>28215</c:v>
                </c:pt>
                <c:pt idx="51">
                  <c:v>28245</c:v>
                </c:pt>
                <c:pt idx="52">
                  <c:v>28276</c:v>
                </c:pt>
                <c:pt idx="53">
                  <c:v>28306</c:v>
                </c:pt>
                <c:pt idx="54">
                  <c:v>28337</c:v>
                </c:pt>
                <c:pt idx="55">
                  <c:v>28368</c:v>
                </c:pt>
                <c:pt idx="56">
                  <c:v>28398</c:v>
                </c:pt>
                <c:pt idx="57">
                  <c:v>28429</c:v>
                </c:pt>
                <c:pt idx="58">
                  <c:v>28459</c:v>
                </c:pt>
                <c:pt idx="59">
                  <c:v>28490</c:v>
                </c:pt>
                <c:pt idx="60">
                  <c:v>28521</c:v>
                </c:pt>
                <c:pt idx="61">
                  <c:v>28549</c:v>
                </c:pt>
                <c:pt idx="62">
                  <c:v>28580</c:v>
                </c:pt>
                <c:pt idx="63">
                  <c:v>28610</c:v>
                </c:pt>
                <c:pt idx="64">
                  <c:v>28641</c:v>
                </c:pt>
                <c:pt idx="65">
                  <c:v>28671</c:v>
                </c:pt>
                <c:pt idx="66">
                  <c:v>28702</c:v>
                </c:pt>
                <c:pt idx="67">
                  <c:v>28733</c:v>
                </c:pt>
                <c:pt idx="68">
                  <c:v>28763</c:v>
                </c:pt>
                <c:pt idx="69">
                  <c:v>28794</c:v>
                </c:pt>
                <c:pt idx="70">
                  <c:v>28824</c:v>
                </c:pt>
                <c:pt idx="71">
                  <c:v>28855</c:v>
                </c:pt>
                <c:pt idx="72">
                  <c:v>28886</c:v>
                </c:pt>
                <c:pt idx="73">
                  <c:v>28914</c:v>
                </c:pt>
                <c:pt idx="74">
                  <c:v>28945</c:v>
                </c:pt>
                <c:pt idx="75">
                  <c:v>28975</c:v>
                </c:pt>
                <c:pt idx="76">
                  <c:v>29006</c:v>
                </c:pt>
                <c:pt idx="77">
                  <c:v>29036</c:v>
                </c:pt>
                <c:pt idx="78">
                  <c:v>29067</c:v>
                </c:pt>
                <c:pt idx="79">
                  <c:v>29098</c:v>
                </c:pt>
                <c:pt idx="80">
                  <c:v>29128</c:v>
                </c:pt>
                <c:pt idx="81">
                  <c:v>29159</c:v>
                </c:pt>
                <c:pt idx="82">
                  <c:v>29189</c:v>
                </c:pt>
                <c:pt idx="83">
                  <c:v>29220</c:v>
                </c:pt>
                <c:pt idx="84">
                  <c:v>29251</c:v>
                </c:pt>
                <c:pt idx="85">
                  <c:v>29280</c:v>
                </c:pt>
                <c:pt idx="86">
                  <c:v>29311</c:v>
                </c:pt>
                <c:pt idx="87">
                  <c:v>29341</c:v>
                </c:pt>
                <c:pt idx="88">
                  <c:v>29372</c:v>
                </c:pt>
                <c:pt idx="89">
                  <c:v>29402</c:v>
                </c:pt>
                <c:pt idx="90">
                  <c:v>29433</c:v>
                </c:pt>
                <c:pt idx="91">
                  <c:v>29464</c:v>
                </c:pt>
                <c:pt idx="92">
                  <c:v>29494</c:v>
                </c:pt>
                <c:pt idx="93">
                  <c:v>29525</c:v>
                </c:pt>
                <c:pt idx="94">
                  <c:v>29555</c:v>
                </c:pt>
                <c:pt idx="95">
                  <c:v>29586</c:v>
                </c:pt>
                <c:pt idx="96">
                  <c:v>29617</c:v>
                </c:pt>
                <c:pt idx="97">
                  <c:v>29645</c:v>
                </c:pt>
                <c:pt idx="98">
                  <c:v>29676</c:v>
                </c:pt>
                <c:pt idx="99">
                  <c:v>29706</c:v>
                </c:pt>
                <c:pt idx="100">
                  <c:v>29737</c:v>
                </c:pt>
                <c:pt idx="101">
                  <c:v>29767</c:v>
                </c:pt>
                <c:pt idx="102">
                  <c:v>29798</c:v>
                </c:pt>
                <c:pt idx="103">
                  <c:v>29829</c:v>
                </c:pt>
                <c:pt idx="104">
                  <c:v>29859</c:v>
                </c:pt>
                <c:pt idx="105">
                  <c:v>29890</c:v>
                </c:pt>
                <c:pt idx="106">
                  <c:v>29920</c:v>
                </c:pt>
                <c:pt idx="107">
                  <c:v>29951</c:v>
                </c:pt>
                <c:pt idx="108">
                  <c:v>29982</c:v>
                </c:pt>
                <c:pt idx="109">
                  <c:v>30010</c:v>
                </c:pt>
                <c:pt idx="110">
                  <c:v>30041</c:v>
                </c:pt>
                <c:pt idx="111">
                  <c:v>30071</c:v>
                </c:pt>
                <c:pt idx="112">
                  <c:v>30102</c:v>
                </c:pt>
                <c:pt idx="113">
                  <c:v>30132</c:v>
                </c:pt>
                <c:pt idx="114">
                  <c:v>30163</c:v>
                </c:pt>
                <c:pt idx="115">
                  <c:v>30194</c:v>
                </c:pt>
                <c:pt idx="116">
                  <c:v>30224</c:v>
                </c:pt>
                <c:pt idx="117">
                  <c:v>30255</c:v>
                </c:pt>
                <c:pt idx="118">
                  <c:v>30285</c:v>
                </c:pt>
                <c:pt idx="119">
                  <c:v>30316</c:v>
                </c:pt>
                <c:pt idx="120">
                  <c:v>30347</c:v>
                </c:pt>
                <c:pt idx="121">
                  <c:v>30375</c:v>
                </c:pt>
                <c:pt idx="122">
                  <c:v>30406</c:v>
                </c:pt>
                <c:pt idx="123">
                  <c:v>30436</c:v>
                </c:pt>
                <c:pt idx="124">
                  <c:v>30467</c:v>
                </c:pt>
                <c:pt idx="125">
                  <c:v>30497</c:v>
                </c:pt>
                <c:pt idx="126">
                  <c:v>30528</c:v>
                </c:pt>
                <c:pt idx="127">
                  <c:v>30559</c:v>
                </c:pt>
                <c:pt idx="128">
                  <c:v>30589</c:v>
                </c:pt>
                <c:pt idx="129">
                  <c:v>30620</c:v>
                </c:pt>
                <c:pt idx="130">
                  <c:v>30650</c:v>
                </c:pt>
                <c:pt idx="131">
                  <c:v>30681</c:v>
                </c:pt>
                <c:pt idx="132">
                  <c:v>30712</c:v>
                </c:pt>
                <c:pt idx="133">
                  <c:v>30741</c:v>
                </c:pt>
                <c:pt idx="134">
                  <c:v>30772</c:v>
                </c:pt>
                <c:pt idx="135">
                  <c:v>30802</c:v>
                </c:pt>
                <c:pt idx="136">
                  <c:v>30833</c:v>
                </c:pt>
                <c:pt idx="137">
                  <c:v>30863</c:v>
                </c:pt>
                <c:pt idx="138">
                  <c:v>30894</c:v>
                </c:pt>
                <c:pt idx="139">
                  <c:v>30925</c:v>
                </c:pt>
                <c:pt idx="140">
                  <c:v>30955</c:v>
                </c:pt>
                <c:pt idx="141">
                  <c:v>30986</c:v>
                </c:pt>
                <c:pt idx="142">
                  <c:v>31016</c:v>
                </c:pt>
                <c:pt idx="143">
                  <c:v>31047</c:v>
                </c:pt>
                <c:pt idx="144">
                  <c:v>31078</c:v>
                </c:pt>
                <c:pt idx="145">
                  <c:v>31106</c:v>
                </c:pt>
                <c:pt idx="146">
                  <c:v>31137</c:v>
                </c:pt>
                <c:pt idx="147">
                  <c:v>31167</c:v>
                </c:pt>
                <c:pt idx="148">
                  <c:v>31198</c:v>
                </c:pt>
                <c:pt idx="149">
                  <c:v>31228</c:v>
                </c:pt>
                <c:pt idx="150">
                  <c:v>31259</c:v>
                </c:pt>
                <c:pt idx="151">
                  <c:v>31290</c:v>
                </c:pt>
                <c:pt idx="152">
                  <c:v>31320</c:v>
                </c:pt>
                <c:pt idx="153">
                  <c:v>31351</c:v>
                </c:pt>
                <c:pt idx="154">
                  <c:v>31381</c:v>
                </c:pt>
                <c:pt idx="155">
                  <c:v>31412</c:v>
                </c:pt>
                <c:pt idx="156">
                  <c:v>31443</c:v>
                </c:pt>
                <c:pt idx="157">
                  <c:v>31471</c:v>
                </c:pt>
                <c:pt idx="158">
                  <c:v>31502</c:v>
                </c:pt>
                <c:pt idx="159">
                  <c:v>31532</c:v>
                </c:pt>
                <c:pt idx="160">
                  <c:v>31563</c:v>
                </c:pt>
                <c:pt idx="161">
                  <c:v>31593</c:v>
                </c:pt>
                <c:pt idx="162">
                  <c:v>31624</c:v>
                </c:pt>
                <c:pt idx="163">
                  <c:v>31655</c:v>
                </c:pt>
                <c:pt idx="164">
                  <c:v>31685</c:v>
                </c:pt>
                <c:pt idx="165">
                  <c:v>31716</c:v>
                </c:pt>
                <c:pt idx="166">
                  <c:v>31746</c:v>
                </c:pt>
                <c:pt idx="167">
                  <c:v>31777</c:v>
                </c:pt>
                <c:pt idx="168">
                  <c:v>31808</c:v>
                </c:pt>
                <c:pt idx="169">
                  <c:v>31836</c:v>
                </c:pt>
                <c:pt idx="170">
                  <c:v>31867</c:v>
                </c:pt>
                <c:pt idx="171">
                  <c:v>31897</c:v>
                </c:pt>
                <c:pt idx="172">
                  <c:v>31928</c:v>
                </c:pt>
                <c:pt idx="173">
                  <c:v>31958</c:v>
                </c:pt>
                <c:pt idx="174">
                  <c:v>31989</c:v>
                </c:pt>
                <c:pt idx="175">
                  <c:v>32020</c:v>
                </c:pt>
                <c:pt idx="176">
                  <c:v>32050</c:v>
                </c:pt>
                <c:pt idx="177">
                  <c:v>32081</c:v>
                </c:pt>
                <c:pt idx="178">
                  <c:v>32111</c:v>
                </c:pt>
                <c:pt idx="179">
                  <c:v>32142</c:v>
                </c:pt>
                <c:pt idx="180">
                  <c:v>32173</c:v>
                </c:pt>
                <c:pt idx="181">
                  <c:v>32202</c:v>
                </c:pt>
                <c:pt idx="182">
                  <c:v>32233</c:v>
                </c:pt>
                <c:pt idx="183">
                  <c:v>32263</c:v>
                </c:pt>
                <c:pt idx="184">
                  <c:v>32294</c:v>
                </c:pt>
                <c:pt idx="185">
                  <c:v>32324</c:v>
                </c:pt>
                <c:pt idx="186">
                  <c:v>32355</c:v>
                </c:pt>
                <c:pt idx="187">
                  <c:v>32386</c:v>
                </c:pt>
                <c:pt idx="188">
                  <c:v>32416</c:v>
                </c:pt>
                <c:pt idx="189">
                  <c:v>32447</c:v>
                </c:pt>
                <c:pt idx="190">
                  <c:v>32477</c:v>
                </c:pt>
                <c:pt idx="191">
                  <c:v>32508</c:v>
                </c:pt>
                <c:pt idx="192">
                  <c:v>32539</c:v>
                </c:pt>
                <c:pt idx="193">
                  <c:v>32567</c:v>
                </c:pt>
                <c:pt idx="194">
                  <c:v>32598</c:v>
                </c:pt>
                <c:pt idx="195">
                  <c:v>32628</c:v>
                </c:pt>
                <c:pt idx="196">
                  <c:v>32659</c:v>
                </c:pt>
                <c:pt idx="197">
                  <c:v>32689</c:v>
                </c:pt>
                <c:pt idx="198">
                  <c:v>32720</c:v>
                </c:pt>
                <c:pt idx="199">
                  <c:v>32751</c:v>
                </c:pt>
                <c:pt idx="200">
                  <c:v>32781</c:v>
                </c:pt>
                <c:pt idx="201">
                  <c:v>32812</c:v>
                </c:pt>
                <c:pt idx="202">
                  <c:v>32842</c:v>
                </c:pt>
                <c:pt idx="203">
                  <c:v>32873</c:v>
                </c:pt>
                <c:pt idx="204">
                  <c:v>32904</c:v>
                </c:pt>
                <c:pt idx="205">
                  <c:v>32932</c:v>
                </c:pt>
                <c:pt idx="206">
                  <c:v>32963</c:v>
                </c:pt>
                <c:pt idx="207">
                  <c:v>32993</c:v>
                </c:pt>
                <c:pt idx="208">
                  <c:v>33024</c:v>
                </c:pt>
                <c:pt idx="209">
                  <c:v>33054</c:v>
                </c:pt>
                <c:pt idx="210">
                  <c:v>33085</c:v>
                </c:pt>
                <c:pt idx="211">
                  <c:v>33116</c:v>
                </c:pt>
                <c:pt idx="212">
                  <c:v>33146</c:v>
                </c:pt>
                <c:pt idx="213">
                  <c:v>33177</c:v>
                </c:pt>
                <c:pt idx="214">
                  <c:v>33207</c:v>
                </c:pt>
                <c:pt idx="215">
                  <c:v>33238</c:v>
                </c:pt>
                <c:pt idx="216">
                  <c:v>33269</c:v>
                </c:pt>
                <c:pt idx="217">
                  <c:v>33297</c:v>
                </c:pt>
                <c:pt idx="218">
                  <c:v>33328</c:v>
                </c:pt>
                <c:pt idx="219">
                  <c:v>33358</c:v>
                </c:pt>
                <c:pt idx="220">
                  <c:v>33389</c:v>
                </c:pt>
                <c:pt idx="221">
                  <c:v>33419</c:v>
                </c:pt>
                <c:pt idx="222">
                  <c:v>33450</c:v>
                </c:pt>
                <c:pt idx="223">
                  <c:v>33481</c:v>
                </c:pt>
                <c:pt idx="224">
                  <c:v>33511</c:v>
                </c:pt>
                <c:pt idx="225">
                  <c:v>33542</c:v>
                </c:pt>
                <c:pt idx="226">
                  <c:v>33572</c:v>
                </c:pt>
                <c:pt idx="227">
                  <c:v>33603</c:v>
                </c:pt>
                <c:pt idx="228">
                  <c:v>33634</c:v>
                </c:pt>
                <c:pt idx="229">
                  <c:v>33663</c:v>
                </c:pt>
                <c:pt idx="230">
                  <c:v>33694</c:v>
                </c:pt>
                <c:pt idx="231">
                  <c:v>33724</c:v>
                </c:pt>
                <c:pt idx="232">
                  <c:v>33755</c:v>
                </c:pt>
                <c:pt idx="233">
                  <c:v>33785</c:v>
                </c:pt>
                <c:pt idx="234">
                  <c:v>33816</c:v>
                </c:pt>
                <c:pt idx="235">
                  <c:v>33847</c:v>
                </c:pt>
                <c:pt idx="236">
                  <c:v>33877</c:v>
                </c:pt>
                <c:pt idx="237">
                  <c:v>33908</c:v>
                </c:pt>
                <c:pt idx="238">
                  <c:v>33938</c:v>
                </c:pt>
                <c:pt idx="239">
                  <c:v>33969</c:v>
                </c:pt>
                <c:pt idx="240">
                  <c:v>34000</c:v>
                </c:pt>
                <c:pt idx="241">
                  <c:v>34028</c:v>
                </c:pt>
                <c:pt idx="242">
                  <c:v>34059</c:v>
                </c:pt>
                <c:pt idx="243">
                  <c:v>34089</c:v>
                </c:pt>
                <c:pt idx="244">
                  <c:v>34120</c:v>
                </c:pt>
                <c:pt idx="245">
                  <c:v>34150</c:v>
                </c:pt>
                <c:pt idx="246">
                  <c:v>34181</c:v>
                </c:pt>
                <c:pt idx="247">
                  <c:v>34212</c:v>
                </c:pt>
                <c:pt idx="248">
                  <c:v>34242</c:v>
                </c:pt>
                <c:pt idx="249">
                  <c:v>34273</c:v>
                </c:pt>
                <c:pt idx="250">
                  <c:v>34303</c:v>
                </c:pt>
                <c:pt idx="251">
                  <c:v>34334</c:v>
                </c:pt>
                <c:pt idx="252">
                  <c:v>34365</c:v>
                </c:pt>
                <c:pt idx="253">
                  <c:v>34393</c:v>
                </c:pt>
                <c:pt idx="254">
                  <c:v>34424</c:v>
                </c:pt>
                <c:pt idx="255">
                  <c:v>34454</c:v>
                </c:pt>
                <c:pt idx="256">
                  <c:v>34485</c:v>
                </c:pt>
                <c:pt idx="257">
                  <c:v>34515</c:v>
                </c:pt>
                <c:pt idx="258">
                  <c:v>34546</c:v>
                </c:pt>
                <c:pt idx="259">
                  <c:v>34577</c:v>
                </c:pt>
                <c:pt idx="260">
                  <c:v>34607</c:v>
                </c:pt>
                <c:pt idx="261">
                  <c:v>34638</c:v>
                </c:pt>
                <c:pt idx="262">
                  <c:v>34668</c:v>
                </c:pt>
                <c:pt idx="263">
                  <c:v>34699</c:v>
                </c:pt>
                <c:pt idx="264">
                  <c:v>34730</c:v>
                </c:pt>
                <c:pt idx="265">
                  <c:v>34758</c:v>
                </c:pt>
                <c:pt idx="266">
                  <c:v>34789</c:v>
                </c:pt>
                <c:pt idx="267">
                  <c:v>34819</c:v>
                </c:pt>
                <c:pt idx="268">
                  <c:v>34850</c:v>
                </c:pt>
                <c:pt idx="269">
                  <c:v>34880</c:v>
                </c:pt>
                <c:pt idx="270">
                  <c:v>34911</c:v>
                </c:pt>
                <c:pt idx="271">
                  <c:v>34942</c:v>
                </c:pt>
                <c:pt idx="272">
                  <c:v>34972</c:v>
                </c:pt>
                <c:pt idx="273">
                  <c:v>35003</c:v>
                </c:pt>
                <c:pt idx="274">
                  <c:v>35033</c:v>
                </c:pt>
                <c:pt idx="275">
                  <c:v>35064</c:v>
                </c:pt>
                <c:pt idx="276">
                  <c:v>35095</c:v>
                </c:pt>
                <c:pt idx="277">
                  <c:v>35124</c:v>
                </c:pt>
                <c:pt idx="278">
                  <c:v>35155</c:v>
                </c:pt>
                <c:pt idx="279">
                  <c:v>35185</c:v>
                </c:pt>
                <c:pt idx="280">
                  <c:v>35216</c:v>
                </c:pt>
                <c:pt idx="281">
                  <c:v>35246</c:v>
                </c:pt>
                <c:pt idx="282">
                  <c:v>35277</c:v>
                </c:pt>
                <c:pt idx="283">
                  <c:v>35308</c:v>
                </c:pt>
                <c:pt idx="284">
                  <c:v>35338</c:v>
                </c:pt>
                <c:pt idx="285">
                  <c:v>35369</c:v>
                </c:pt>
                <c:pt idx="286">
                  <c:v>35399</c:v>
                </c:pt>
                <c:pt idx="287">
                  <c:v>35430</c:v>
                </c:pt>
                <c:pt idx="288">
                  <c:v>35461</c:v>
                </c:pt>
                <c:pt idx="289">
                  <c:v>35489</c:v>
                </c:pt>
                <c:pt idx="290">
                  <c:v>35520</c:v>
                </c:pt>
                <c:pt idx="291">
                  <c:v>35550</c:v>
                </c:pt>
                <c:pt idx="292">
                  <c:v>35581</c:v>
                </c:pt>
                <c:pt idx="293">
                  <c:v>35611</c:v>
                </c:pt>
                <c:pt idx="294">
                  <c:v>35642</c:v>
                </c:pt>
                <c:pt idx="295">
                  <c:v>35673</c:v>
                </c:pt>
                <c:pt idx="296">
                  <c:v>35703</c:v>
                </c:pt>
                <c:pt idx="297">
                  <c:v>35734</c:v>
                </c:pt>
                <c:pt idx="298">
                  <c:v>35764</c:v>
                </c:pt>
                <c:pt idx="299">
                  <c:v>35795</c:v>
                </c:pt>
                <c:pt idx="300">
                  <c:v>35826</c:v>
                </c:pt>
                <c:pt idx="301">
                  <c:v>35854</c:v>
                </c:pt>
                <c:pt idx="302">
                  <c:v>35885</c:v>
                </c:pt>
                <c:pt idx="303">
                  <c:v>35915</c:v>
                </c:pt>
                <c:pt idx="304">
                  <c:v>35946</c:v>
                </c:pt>
                <c:pt idx="305">
                  <c:v>35976</c:v>
                </c:pt>
                <c:pt idx="306">
                  <c:v>36007</c:v>
                </c:pt>
                <c:pt idx="307">
                  <c:v>36038</c:v>
                </c:pt>
                <c:pt idx="308">
                  <c:v>36068</c:v>
                </c:pt>
                <c:pt idx="309">
                  <c:v>36099</c:v>
                </c:pt>
                <c:pt idx="310">
                  <c:v>36129</c:v>
                </c:pt>
                <c:pt idx="311">
                  <c:v>36160</c:v>
                </c:pt>
                <c:pt idx="312">
                  <c:v>36191</c:v>
                </c:pt>
                <c:pt idx="313">
                  <c:v>36219</c:v>
                </c:pt>
                <c:pt idx="314">
                  <c:v>36250</c:v>
                </c:pt>
                <c:pt idx="315">
                  <c:v>36280</c:v>
                </c:pt>
                <c:pt idx="316">
                  <c:v>36311</c:v>
                </c:pt>
                <c:pt idx="317">
                  <c:v>36341</c:v>
                </c:pt>
                <c:pt idx="318">
                  <c:v>36372</c:v>
                </c:pt>
                <c:pt idx="319">
                  <c:v>36403</c:v>
                </c:pt>
                <c:pt idx="320">
                  <c:v>36433</c:v>
                </c:pt>
                <c:pt idx="321">
                  <c:v>36464</c:v>
                </c:pt>
                <c:pt idx="322">
                  <c:v>36494</c:v>
                </c:pt>
                <c:pt idx="323">
                  <c:v>36525</c:v>
                </c:pt>
                <c:pt idx="324">
                  <c:v>36556</c:v>
                </c:pt>
                <c:pt idx="325">
                  <c:v>36585</c:v>
                </c:pt>
                <c:pt idx="326">
                  <c:v>36616</c:v>
                </c:pt>
                <c:pt idx="327">
                  <c:v>36646</c:v>
                </c:pt>
                <c:pt idx="328">
                  <c:v>36677</c:v>
                </c:pt>
                <c:pt idx="329">
                  <c:v>36707</c:v>
                </c:pt>
                <c:pt idx="330">
                  <c:v>36738</c:v>
                </c:pt>
                <c:pt idx="331">
                  <c:v>36769</c:v>
                </c:pt>
                <c:pt idx="332">
                  <c:v>36799</c:v>
                </c:pt>
                <c:pt idx="333">
                  <c:v>36830</c:v>
                </c:pt>
                <c:pt idx="334">
                  <c:v>36860</c:v>
                </c:pt>
                <c:pt idx="335">
                  <c:v>36891</c:v>
                </c:pt>
                <c:pt idx="336">
                  <c:v>36922</c:v>
                </c:pt>
                <c:pt idx="337">
                  <c:v>36950</c:v>
                </c:pt>
                <c:pt idx="338">
                  <c:v>36981</c:v>
                </c:pt>
                <c:pt idx="339">
                  <c:v>37011</c:v>
                </c:pt>
                <c:pt idx="340">
                  <c:v>37042</c:v>
                </c:pt>
                <c:pt idx="341">
                  <c:v>37072</c:v>
                </c:pt>
                <c:pt idx="342">
                  <c:v>37103</c:v>
                </c:pt>
                <c:pt idx="343">
                  <c:v>37134</c:v>
                </c:pt>
                <c:pt idx="344">
                  <c:v>37164</c:v>
                </c:pt>
                <c:pt idx="345">
                  <c:v>37195</c:v>
                </c:pt>
                <c:pt idx="346">
                  <c:v>37225</c:v>
                </c:pt>
                <c:pt idx="347">
                  <c:v>37256</c:v>
                </c:pt>
                <c:pt idx="348">
                  <c:v>37287</c:v>
                </c:pt>
                <c:pt idx="349">
                  <c:v>37315</c:v>
                </c:pt>
                <c:pt idx="350">
                  <c:v>37346</c:v>
                </c:pt>
                <c:pt idx="351">
                  <c:v>37376</c:v>
                </c:pt>
                <c:pt idx="352">
                  <c:v>37407</c:v>
                </c:pt>
                <c:pt idx="353">
                  <c:v>37437</c:v>
                </c:pt>
                <c:pt idx="354">
                  <c:v>37468</c:v>
                </c:pt>
                <c:pt idx="355">
                  <c:v>37499</c:v>
                </c:pt>
                <c:pt idx="356">
                  <c:v>37529</c:v>
                </c:pt>
                <c:pt idx="357">
                  <c:v>37560</c:v>
                </c:pt>
                <c:pt idx="358">
                  <c:v>37590</c:v>
                </c:pt>
                <c:pt idx="359">
                  <c:v>37621</c:v>
                </c:pt>
                <c:pt idx="360">
                  <c:v>37652</c:v>
                </c:pt>
                <c:pt idx="361">
                  <c:v>37680</c:v>
                </c:pt>
                <c:pt idx="362">
                  <c:v>37711</c:v>
                </c:pt>
                <c:pt idx="363">
                  <c:v>37741</c:v>
                </c:pt>
                <c:pt idx="364">
                  <c:v>37772</c:v>
                </c:pt>
                <c:pt idx="365">
                  <c:v>37802</c:v>
                </c:pt>
                <c:pt idx="366">
                  <c:v>37833</c:v>
                </c:pt>
                <c:pt idx="367">
                  <c:v>37864</c:v>
                </c:pt>
                <c:pt idx="368">
                  <c:v>37894</c:v>
                </c:pt>
                <c:pt idx="369">
                  <c:v>37925</c:v>
                </c:pt>
                <c:pt idx="370">
                  <c:v>37955</c:v>
                </c:pt>
                <c:pt idx="371">
                  <c:v>37986</c:v>
                </c:pt>
                <c:pt idx="372">
                  <c:v>38017</c:v>
                </c:pt>
                <c:pt idx="373">
                  <c:v>38046</c:v>
                </c:pt>
                <c:pt idx="374">
                  <c:v>38077</c:v>
                </c:pt>
                <c:pt idx="375">
                  <c:v>38107</c:v>
                </c:pt>
                <c:pt idx="376">
                  <c:v>38138</c:v>
                </c:pt>
                <c:pt idx="377">
                  <c:v>38168</c:v>
                </c:pt>
                <c:pt idx="378">
                  <c:v>38199</c:v>
                </c:pt>
                <c:pt idx="379">
                  <c:v>38230</c:v>
                </c:pt>
                <c:pt idx="380">
                  <c:v>38260</c:v>
                </c:pt>
                <c:pt idx="381">
                  <c:v>38291</c:v>
                </c:pt>
                <c:pt idx="382">
                  <c:v>38321</c:v>
                </c:pt>
                <c:pt idx="383">
                  <c:v>38352</c:v>
                </c:pt>
                <c:pt idx="384">
                  <c:v>38383</c:v>
                </c:pt>
                <c:pt idx="385">
                  <c:v>38411</c:v>
                </c:pt>
                <c:pt idx="386">
                  <c:v>38442</c:v>
                </c:pt>
                <c:pt idx="387">
                  <c:v>38472</c:v>
                </c:pt>
                <c:pt idx="388">
                  <c:v>38503</c:v>
                </c:pt>
                <c:pt idx="389">
                  <c:v>38533</c:v>
                </c:pt>
                <c:pt idx="390">
                  <c:v>38564</c:v>
                </c:pt>
                <c:pt idx="391">
                  <c:v>38595</c:v>
                </c:pt>
                <c:pt idx="392">
                  <c:v>38625</c:v>
                </c:pt>
                <c:pt idx="393">
                  <c:v>38656</c:v>
                </c:pt>
                <c:pt idx="394">
                  <c:v>38686</c:v>
                </c:pt>
                <c:pt idx="395">
                  <c:v>38717</c:v>
                </c:pt>
                <c:pt idx="396">
                  <c:v>38748</c:v>
                </c:pt>
                <c:pt idx="397">
                  <c:v>38776</c:v>
                </c:pt>
                <c:pt idx="398">
                  <c:v>38807</c:v>
                </c:pt>
                <c:pt idx="399">
                  <c:v>38837</c:v>
                </c:pt>
                <c:pt idx="400">
                  <c:v>38868</c:v>
                </c:pt>
                <c:pt idx="401">
                  <c:v>38898</c:v>
                </c:pt>
                <c:pt idx="402">
                  <c:v>38929</c:v>
                </c:pt>
                <c:pt idx="403">
                  <c:v>38960</c:v>
                </c:pt>
                <c:pt idx="404">
                  <c:v>38990</c:v>
                </c:pt>
                <c:pt idx="405">
                  <c:v>39021</c:v>
                </c:pt>
                <c:pt idx="406">
                  <c:v>39051</c:v>
                </c:pt>
                <c:pt idx="407">
                  <c:v>39082</c:v>
                </c:pt>
                <c:pt idx="408">
                  <c:v>39113</c:v>
                </c:pt>
                <c:pt idx="409">
                  <c:v>39141</c:v>
                </c:pt>
                <c:pt idx="410">
                  <c:v>39172</c:v>
                </c:pt>
                <c:pt idx="411">
                  <c:v>39202</c:v>
                </c:pt>
                <c:pt idx="412">
                  <c:v>39233</c:v>
                </c:pt>
                <c:pt idx="413">
                  <c:v>39263</c:v>
                </c:pt>
                <c:pt idx="414">
                  <c:v>39294</c:v>
                </c:pt>
                <c:pt idx="415">
                  <c:v>39325</c:v>
                </c:pt>
                <c:pt idx="416">
                  <c:v>39355</c:v>
                </c:pt>
                <c:pt idx="417">
                  <c:v>39386</c:v>
                </c:pt>
                <c:pt idx="418">
                  <c:v>39416</c:v>
                </c:pt>
                <c:pt idx="419">
                  <c:v>39447</c:v>
                </c:pt>
                <c:pt idx="420">
                  <c:v>39478</c:v>
                </c:pt>
                <c:pt idx="421">
                  <c:v>39507</c:v>
                </c:pt>
                <c:pt idx="422">
                  <c:v>39538</c:v>
                </c:pt>
                <c:pt idx="423">
                  <c:v>39568</c:v>
                </c:pt>
                <c:pt idx="424">
                  <c:v>39599</c:v>
                </c:pt>
                <c:pt idx="425">
                  <c:v>39629</c:v>
                </c:pt>
                <c:pt idx="426">
                  <c:v>39660</c:v>
                </c:pt>
                <c:pt idx="427">
                  <c:v>39691</c:v>
                </c:pt>
                <c:pt idx="428">
                  <c:v>39721</c:v>
                </c:pt>
                <c:pt idx="429">
                  <c:v>39752</c:v>
                </c:pt>
                <c:pt idx="430">
                  <c:v>39782</c:v>
                </c:pt>
                <c:pt idx="431">
                  <c:v>39813</c:v>
                </c:pt>
                <c:pt idx="432">
                  <c:v>39844</c:v>
                </c:pt>
                <c:pt idx="433">
                  <c:v>39872</c:v>
                </c:pt>
                <c:pt idx="434">
                  <c:v>39903</c:v>
                </c:pt>
                <c:pt idx="435">
                  <c:v>39933</c:v>
                </c:pt>
                <c:pt idx="436">
                  <c:v>39964</c:v>
                </c:pt>
                <c:pt idx="437">
                  <c:v>39994</c:v>
                </c:pt>
                <c:pt idx="438">
                  <c:v>40025</c:v>
                </c:pt>
                <c:pt idx="439">
                  <c:v>40056</c:v>
                </c:pt>
                <c:pt idx="440">
                  <c:v>40086</c:v>
                </c:pt>
                <c:pt idx="441">
                  <c:v>40117</c:v>
                </c:pt>
                <c:pt idx="442">
                  <c:v>40147</c:v>
                </c:pt>
              </c:numCache>
            </c:numRef>
          </c:cat>
          <c:val>
            <c:numRef>
              <c:f>'Rates. Final'!$S$7:$S$449</c:f>
              <c:numCache>
                <c:formatCode>General</c:formatCode>
                <c:ptCount val="443"/>
                <c:pt idx="0">
                  <c:v>5.9</c:v>
                </c:pt>
                <c:pt idx="1">
                  <c:v>6.4</c:v>
                </c:pt>
                <c:pt idx="2">
                  <c:v>7</c:v>
                </c:pt>
                <c:pt idx="3">
                  <c:v>6.7</c:v>
                </c:pt>
                <c:pt idx="4">
                  <c:v>6.9</c:v>
                </c:pt>
                <c:pt idx="5">
                  <c:v>6.8</c:v>
                </c:pt>
                <c:pt idx="6">
                  <c:v>6.6</c:v>
                </c:pt>
                <c:pt idx="7">
                  <c:v>6.6</c:v>
                </c:pt>
                <c:pt idx="8">
                  <c:v>6.4</c:v>
                </c:pt>
                <c:pt idx="9">
                  <c:v>6.7</c:v>
                </c:pt>
                <c:pt idx="10">
                  <c:v>6.7</c:v>
                </c:pt>
                <c:pt idx="11">
                  <c:v>6.8</c:v>
                </c:pt>
                <c:pt idx="12">
                  <c:v>6.4</c:v>
                </c:pt>
                <c:pt idx="13">
                  <c:v>6.6</c:v>
                </c:pt>
                <c:pt idx="14">
                  <c:v>6.5</c:v>
                </c:pt>
                <c:pt idx="15">
                  <c:v>7</c:v>
                </c:pt>
                <c:pt idx="16">
                  <c:v>7.4</c:v>
                </c:pt>
                <c:pt idx="17">
                  <c:v>7.7</c:v>
                </c:pt>
                <c:pt idx="18">
                  <c:v>7.8</c:v>
                </c:pt>
                <c:pt idx="19">
                  <c:v>8.3000000000000007</c:v>
                </c:pt>
                <c:pt idx="20">
                  <c:v>8.9</c:v>
                </c:pt>
                <c:pt idx="21">
                  <c:v>8.9</c:v>
                </c:pt>
                <c:pt idx="22">
                  <c:v>9</c:v>
                </c:pt>
                <c:pt idx="23">
                  <c:v>9.3000000000000007</c:v>
                </c:pt>
                <c:pt idx="24">
                  <c:v>9.9</c:v>
                </c:pt>
                <c:pt idx="25">
                  <c:v>10.1</c:v>
                </c:pt>
                <c:pt idx="26">
                  <c:v>10.5</c:v>
                </c:pt>
                <c:pt idx="27">
                  <c:v>10.9</c:v>
                </c:pt>
                <c:pt idx="28">
                  <c:v>10.9</c:v>
                </c:pt>
                <c:pt idx="29">
                  <c:v>11.3</c:v>
                </c:pt>
                <c:pt idx="30">
                  <c:v>11.8</c:v>
                </c:pt>
                <c:pt idx="31">
                  <c:v>12.2</c:v>
                </c:pt>
                <c:pt idx="32">
                  <c:v>12.1</c:v>
                </c:pt>
                <c:pt idx="33">
                  <c:v>12.6</c:v>
                </c:pt>
                <c:pt idx="34">
                  <c:v>13.3</c:v>
                </c:pt>
                <c:pt idx="35">
                  <c:v>13.9</c:v>
                </c:pt>
                <c:pt idx="36">
                  <c:v>14.2</c:v>
                </c:pt>
                <c:pt idx="37">
                  <c:v>14.8</c:v>
                </c:pt>
                <c:pt idx="38">
                  <c:v>14.7</c:v>
                </c:pt>
                <c:pt idx="39">
                  <c:v>14.4</c:v>
                </c:pt>
                <c:pt idx="40">
                  <c:v>14.4</c:v>
                </c:pt>
                <c:pt idx="41">
                  <c:v>13.1</c:v>
                </c:pt>
                <c:pt idx="42">
                  <c:v>12.9</c:v>
                </c:pt>
                <c:pt idx="43">
                  <c:v>12.6</c:v>
                </c:pt>
                <c:pt idx="44">
                  <c:v>12.8</c:v>
                </c:pt>
                <c:pt idx="45">
                  <c:v>12.6</c:v>
                </c:pt>
                <c:pt idx="46">
                  <c:v>12.5</c:v>
                </c:pt>
                <c:pt idx="47">
                  <c:v>11.8</c:v>
                </c:pt>
                <c:pt idx="48">
                  <c:v>11.4</c:v>
                </c:pt>
                <c:pt idx="49">
                  <c:v>10.5</c:v>
                </c:pt>
                <c:pt idx="50">
                  <c:v>10</c:v>
                </c:pt>
                <c:pt idx="51">
                  <c:v>9.8000000000000007</c:v>
                </c:pt>
                <c:pt idx="52">
                  <c:v>9.6</c:v>
                </c:pt>
                <c:pt idx="53">
                  <c:v>10.8</c:v>
                </c:pt>
                <c:pt idx="54">
                  <c:v>10.8</c:v>
                </c:pt>
                <c:pt idx="55">
                  <c:v>11</c:v>
                </c:pt>
                <c:pt idx="56">
                  <c:v>10.1</c:v>
                </c:pt>
                <c:pt idx="57">
                  <c:v>9.6</c:v>
                </c:pt>
                <c:pt idx="58">
                  <c:v>8.9</c:v>
                </c:pt>
                <c:pt idx="59">
                  <c:v>8.4</c:v>
                </c:pt>
                <c:pt idx="60">
                  <c:v>7.6</c:v>
                </c:pt>
                <c:pt idx="61">
                  <c:v>6.8</c:v>
                </c:pt>
                <c:pt idx="62">
                  <c:v>6.5</c:v>
                </c:pt>
                <c:pt idx="63">
                  <c:v>6.7</c:v>
                </c:pt>
                <c:pt idx="64">
                  <c:v>7.1</c:v>
                </c:pt>
                <c:pt idx="65">
                  <c:v>6.4</c:v>
                </c:pt>
                <c:pt idx="66">
                  <c:v>5.9</c:v>
                </c:pt>
                <c:pt idx="67">
                  <c:v>5</c:v>
                </c:pt>
                <c:pt idx="68">
                  <c:v>5.0999999999999996</c:v>
                </c:pt>
                <c:pt idx="69">
                  <c:v>4.5999999999999996</c:v>
                </c:pt>
                <c:pt idx="70">
                  <c:v>3.8</c:v>
                </c:pt>
                <c:pt idx="71">
                  <c:v>3.7</c:v>
                </c:pt>
                <c:pt idx="72">
                  <c:v>3.5</c:v>
                </c:pt>
                <c:pt idx="73">
                  <c:v>3.6</c:v>
                </c:pt>
                <c:pt idx="74">
                  <c:v>3.9</c:v>
                </c:pt>
                <c:pt idx="75">
                  <c:v>3.5</c:v>
                </c:pt>
                <c:pt idx="76">
                  <c:v>2.6</c:v>
                </c:pt>
                <c:pt idx="77">
                  <c:v>2.5</c:v>
                </c:pt>
                <c:pt idx="78">
                  <c:v>2.6</c:v>
                </c:pt>
                <c:pt idx="79">
                  <c:v>2.9</c:v>
                </c:pt>
                <c:pt idx="80">
                  <c:v>2.9</c:v>
                </c:pt>
                <c:pt idx="81">
                  <c:v>3.3</c:v>
                </c:pt>
                <c:pt idx="82">
                  <c:v>3.8</c:v>
                </c:pt>
                <c:pt idx="83">
                  <c:v>4.2</c:v>
                </c:pt>
                <c:pt idx="84">
                  <c:v>4.5999999999999996</c:v>
                </c:pt>
                <c:pt idx="85">
                  <c:v>4.8</c:v>
                </c:pt>
                <c:pt idx="86">
                  <c:v>4.5999999999999996</c:v>
                </c:pt>
                <c:pt idx="87">
                  <c:v>4.2</c:v>
                </c:pt>
                <c:pt idx="88">
                  <c:v>4.2</c:v>
                </c:pt>
                <c:pt idx="89">
                  <c:v>4.2</c:v>
                </c:pt>
                <c:pt idx="90">
                  <c:v>4.3</c:v>
                </c:pt>
                <c:pt idx="91">
                  <c:v>4.3</c:v>
                </c:pt>
                <c:pt idx="92">
                  <c:v>4.3</c:v>
                </c:pt>
                <c:pt idx="93">
                  <c:v>4.0999999999999996</c:v>
                </c:pt>
                <c:pt idx="94">
                  <c:v>3.9</c:v>
                </c:pt>
                <c:pt idx="95">
                  <c:v>3.5</c:v>
                </c:pt>
                <c:pt idx="96">
                  <c:v>3.5</c:v>
                </c:pt>
                <c:pt idx="97">
                  <c:v>3.7</c:v>
                </c:pt>
                <c:pt idx="98">
                  <c:v>3.7</c:v>
                </c:pt>
                <c:pt idx="99">
                  <c:v>3.8</c:v>
                </c:pt>
                <c:pt idx="100">
                  <c:v>3.8</c:v>
                </c:pt>
                <c:pt idx="101">
                  <c:v>3.6</c:v>
                </c:pt>
                <c:pt idx="102">
                  <c:v>3.3</c:v>
                </c:pt>
                <c:pt idx="103">
                  <c:v>3.1</c:v>
                </c:pt>
                <c:pt idx="104">
                  <c:v>3.2</c:v>
                </c:pt>
                <c:pt idx="105">
                  <c:v>3.5</c:v>
                </c:pt>
                <c:pt idx="106">
                  <c:v>3.8</c:v>
                </c:pt>
                <c:pt idx="107">
                  <c:v>3.9</c:v>
                </c:pt>
                <c:pt idx="108">
                  <c:v>3.1</c:v>
                </c:pt>
                <c:pt idx="109">
                  <c:v>2.2999999999999998</c:v>
                </c:pt>
                <c:pt idx="110">
                  <c:v>1.6</c:v>
                </c:pt>
                <c:pt idx="111">
                  <c:v>1.5</c:v>
                </c:pt>
                <c:pt idx="112">
                  <c:v>1.8</c:v>
                </c:pt>
                <c:pt idx="113">
                  <c:v>1.6</c:v>
                </c:pt>
                <c:pt idx="114">
                  <c:v>1.6</c:v>
                </c:pt>
                <c:pt idx="115">
                  <c:v>1.8</c:v>
                </c:pt>
                <c:pt idx="116">
                  <c:v>1.5</c:v>
                </c:pt>
                <c:pt idx="117">
                  <c:v>1.3</c:v>
                </c:pt>
                <c:pt idx="118">
                  <c:v>1.1000000000000001</c:v>
                </c:pt>
                <c:pt idx="119">
                  <c:v>1.5</c:v>
                </c:pt>
                <c:pt idx="120">
                  <c:v>2.1</c:v>
                </c:pt>
                <c:pt idx="121">
                  <c:v>3</c:v>
                </c:pt>
                <c:pt idx="122">
                  <c:v>3.8</c:v>
                </c:pt>
                <c:pt idx="123">
                  <c:v>3.9</c:v>
                </c:pt>
                <c:pt idx="124">
                  <c:v>3.7</c:v>
                </c:pt>
                <c:pt idx="125">
                  <c:v>3.9</c:v>
                </c:pt>
                <c:pt idx="126">
                  <c:v>4.3</c:v>
                </c:pt>
                <c:pt idx="127">
                  <c:v>4.4000000000000004</c:v>
                </c:pt>
                <c:pt idx="128">
                  <c:v>4.5</c:v>
                </c:pt>
                <c:pt idx="129">
                  <c:v>4.5</c:v>
                </c:pt>
                <c:pt idx="130">
                  <c:v>4.4000000000000004</c:v>
                </c:pt>
                <c:pt idx="131">
                  <c:v>4</c:v>
                </c:pt>
                <c:pt idx="132">
                  <c:v>3.9</c:v>
                </c:pt>
                <c:pt idx="133">
                  <c:v>3.9</c:v>
                </c:pt>
                <c:pt idx="134">
                  <c:v>3.9</c:v>
                </c:pt>
                <c:pt idx="135">
                  <c:v>3.9</c:v>
                </c:pt>
                <c:pt idx="136">
                  <c:v>4</c:v>
                </c:pt>
                <c:pt idx="137">
                  <c:v>4.0999999999999996</c:v>
                </c:pt>
                <c:pt idx="138">
                  <c:v>4</c:v>
                </c:pt>
                <c:pt idx="139">
                  <c:v>4.2</c:v>
                </c:pt>
                <c:pt idx="140">
                  <c:v>4.2</c:v>
                </c:pt>
                <c:pt idx="141">
                  <c:v>4.2</c:v>
                </c:pt>
                <c:pt idx="142">
                  <c:v>4.4000000000000004</c:v>
                </c:pt>
                <c:pt idx="143">
                  <c:v>4.7</c:v>
                </c:pt>
                <c:pt idx="144">
                  <c:v>4.8</c:v>
                </c:pt>
                <c:pt idx="145">
                  <c:v>5</c:v>
                </c:pt>
                <c:pt idx="146">
                  <c:v>5.0999999999999996</c:v>
                </c:pt>
                <c:pt idx="147">
                  <c:v>5.4</c:v>
                </c:pt>
                <c:pt idx="148">
                  <c:v>5.2</c:v>
                </c:pt>
                <c:pt idx="149">
                  <c:v>5</c:v>
                </c:pt>
                <c:pt idx="150">
                  <c:v>4.7</c:v>
                </c:pt>
                <c:pt idx="151">
                  <c:v>4.3</c:v>
                </c:pt>
                <c:pt idx="152">
                  <c:v>4.5</c:v>
                </c:pt>
                <c:pt idx="153">
                  <c:v>4.7</c:v>
                </c:pt>
                <c:pt idx="154">
                  <c:v>4.5999999999999996</c:v>
                </c:pt>
                <c:pt idx="155">
                  <c:v>5.2</c:v>
                </c:pt>
                <c:pt idx="156">
                  <c:v>5.3</c:v>
                </c:pt>
                <c:pt idx="157">
                  <c:v>5.2</c:v>
                </c:pt>
                <c:pt idx="158">
                  <c:v>4.7</c:v>
                </c:pt>
                <c:pt idx="159">
                  <c:v>4.4000000000000004</c:v>
                </c:pt>
                <c:pt idx="160">
                  <c:v>4.7</c:v>
                </c:pt>
                <c:pt idx="161">
                  <c:v>4.8</c:v>
                </c:pt>
                <c:pt idx="162">
                  <c:v>5.6</c:v>
                </c:pt>
                <c:pt idx="163">
                  <c:v>6.2</c:v>
                </c:pt>
                <c:pt idx="164">
                  <c:v>6.3</c:v>
                </c:pt>
                <c:pt idx="165">
                  <c:v>6.3</c:v>
                </c:pt>
                <c:pt idx="166">
                  <c:v>6.1</c:v>
                </c:pt>
                <c:pt idx="167">
                  <c:v>5.7</c:v>
                </c:pt>
                <c:pt idx="168">
                  <c:v>5.3</c:v>
                </c:pt>
                <c:pt idx="169">
                  <c:v>4.9000000000000004</c:v>
                </c:pt>
                <c:pt idx="170">
                  <c:v>4.9000000000000004</c:v>
                </c:pt>
                <c:pt idx="171">
                  <c:v>5</c:v>
                </c:pt>
                <c:pt idx="172">
                  <c:v>4.7</c:v>
                </c:pt>
                <c:pt idx="173">
                  <c:v>4.4000000000000004</c:v>
                </c:pt>
                <c:pt idx="174">
                  <c:v>3.8</c:v>
                </c:pt>
                <c:pt idx="175">
                  <c:v>3.4</c:v>
                </c:pt>
                <c:pt idx="176">
                  <c:v>2.9</c:v>
                </c:pt>
                <c:pt idx="177">
                  <c:v>3</c:v>
                </c:pt>
                <c:pt idx="178">
                  <c:v>3.1</c:v>
                </c:pt>
                <c:pt idx="179">
                  <c:v>2.6</c:v>
                </c:pt>
                <c:pt idx="180">
                  <c:v>2.8</c:v>
                </c:pt>
                <c:pt idx="181">
                  <c:v>3.2</c:v>
                </c:pt>
                <c:pt idx="182">
                  <c:v>3.2</c:v>
                </c:pt>
                <c:pt idx="183">
                  <c:v>3</c:v>
                </c:pt>
                <c:pt idx="184">
                  <c:v>3.1</c:v>
                </c:pt>
                <c:pt idx="185">
                  <c:v>3.2</c:v>
                </c:pt>
                <c:pt idx="186">
                  <c:v>3.1</c:v>
                </c:pt>
                <c:pt idx="187">
                  <c:v>3</c:v>
                </c:pt>
                <c:pt idx="188">
                  <c:v>3.2</c:v>
                </c:pt>
                <c:pt idx="189">
                  <c:v>3</c:v>
                </c:pt>
                <c:pt idx="190">
                  <c:v>2.9</c:v>
                </c:pt>
                <c:pt idx="191">
                  <c:v>3.3</c:v>
                </c:pt>
                <c:pt idx="192">
                  <c:v>3.2</c:v>
                </c:pt>
                <c:pt idx="193">
                  <c:v>3.1</c:v>
                </c:pt>
                <c:pt idx="194">
                  <c:v>3.2</c:v>
                </c:pt>
                <c:pt idx="195">
                  <c:v>3.2</c:v>
                </c:pt>
                <c:pt idx="196">
                  <c:v>3</c:v>
                </c:pt>
                <c:pt idx="197">
                  <c:v>2.8</c:v>
                </c:pt>
                <c:pt idx="198">
                  <c:v>2.8</c:v>
                </c:pt>
                <c:pt idx="199">
                  <c:v>2.7</c:v>
                </c:pt>
                <c:pt idx="200">
                  <c:v>2.8</c:v>
                </c:pt>
                <c:pt idx="201">
                  <c:v>2.7</c:v>
                </c:pt>
                <c:pt idx="202">
                  <c:v>2.7</c:v>
                </c:pt>
                <c:pt idx="203">
                  <c:v>2.5</c:v>
                </c:pt>
                <c:pt idx="204">
                  <c:v>2.5</c:v>
                </c:pt>
                <c:pt idx="205">
                  <c:v>2.5</c:v>
                </c:pt>
                <c:pt idx="206">
                  <c:v>2.4</c:v>
                </c:pt>
                <c:pt idx="207">
                  <c:v>2.2999999999999998</c:v>
                </c:pt>
                <c:pt idx="208">
                  <c:v>2.5</c:v>
                </c:pt>
                <c:pt idx="209">
                  <c:v>2.8</c:v>
                </c:pt>
                <c:pt idx="210">
                  <c:v>2.9</c:v>
                </c:pt>
                <c:pt idx="211">
                  <c:v>3</c:v>
                </c:pt>
                <c:pt idx="212">
                  <c:v>2.6</c:v>
                </c:pt>
                <c:pt idx="213">
                  <c:v>2.7</c:v>
                </c:pt>
                <c:pt idx="214">
                  <c:v>2.7</c:v>
                </c:pt>
                <c:pt idx="215">
                  <c:v>2.8</c:v>
                </c:pt>
                <c:pt idx="216">
                  <c:v>2.9</c:v>
                </c:pt>
                <c:pt idx="217">
                  <c:v>2.9</c:v>
                </c:pt>
                <c:pt idx="218">
                  <c:v>3.1</c:v>
                </c:pt>
                <c:pt idx="219">
                  <c:v>3.2</c:v>
                </c:pt>
                <c:pt idx="220">
                  <c:v>3</c:v>
                </c:pt>
                <c:pt idx="221">
                  <c:v>2.8</c:v>
                </c:pt>
                <c:pt idx="222">
                  <c:v>2.6</c:v>
                </c:pt>
                <c:pt idx="223">
                  <c:v>2.5</c:v>
                </c:pt>
                <c:pt idx="224">
                  <c:v>2.8</c:v>
                </c:pt>
                <c:pt idx="225">
                  <c:v>2.6</c:v>
                </c:pt>
                <c:pt idx="226">
                  <c:v>2.5</c:v>
                </c:pt>
                <c:pt idx="227">
                  <c:v>2.7</c:v>
                </c:pt>
                <c:pt idx="228">
                  <c:v>2.7</c:v>
                </c:pt>
                <c:pt idx="229">
                  <c:v>2.8</c:v>
                </c:pt>
                <c:pt idx="230">
                  <c:v>2.9</c:v>
                </c:pt>
                <c:pt idx="231">
                  <c:v>2.9</c:v>
                </c:pt>
                <c:pt idx="232">
                  <c:v>2.8</c:v>
                </c:pt>
                <c:pt idx="233">
                  <c:v>3</c:v>
                </c:pt>
                <c:pt idx="234">
                  <c:v>2.9</c:v>
                </c:pt>
                <c:pt idx="235">
                  <c:v>3</c:v>
                </c:pt>
                <c:pt idx="236">
                  <c:v>3</c:v>
                </c:pt>
                <c:pt idx="237">
                  <c:v>3.3</c:v>
                </c:pt>
                <c:pt idx="238">
                  <c:v>3.3</c:v>
                </c:pt>
                <c:pt idx="239">
                  <c:v>3</c:v>
                </c:pt>
                <c:pt idx="240">
                  <c:v>3</c:v>
                </c:pt>
                <c:pt idx="241">
                  <c:v>2.8</c:v>
                </c:pt>
                <c:pt idx="242">
                  <c:v>2.5</c:v>
                </c:pt>
                <c:pt idx="243">
                  <c:v>2.2000000000000002</c:v>
                </c:pt>
                <c:pt idx="244">
                  <c:v>2.2999999999999998</c:v>
                </c:pt>
                <c:pt idx="245">
                  <c:v>2.2000000000000002</c:v>
                </c:pt>
                <c:pt idx="246">
                  <c:v>2.2000000000000002</c:v>
                </c:pt>
                <c:pt idx="247">
                  <c:v>2.2000000000000002</c:v>
                </c:pt>
                <c:pt idx="248">
                  <c:v>2.1</c:v>
                </c:pt>
                <c:pt idx="249">
                  <c:v>1.8</c:v>
                </c:pt>
                <c:pt idx="250">
                  <c:v>1.7</c:v>
                </c:pt>
                <c:pt idx="251">
                  <c:v>1.6</c:v>
                </c:pt>
                <c:pt idx="252">
                  <c:v>1.4</c:v>
                </c:pt>
                <c:pt idx="253">
                  <c:v>1.4</c:v>
                </c:pt>
                <c:pt idx="254">
                  <c:v>1.4</c:v>
                </c:pt>
                <c:pt idx="255">
                  <c:v>1.7</c:v>
                </c:pt>
                <c:pt idx="256">
                  <c:v>1.7</c:v>
                </c:pt>
                <c:pt idx="257">
                  <c:v>1.7</c:v>
                </c:pt>
                <c:pt idx="258">
                  <c:v>1.6</c:v>
                </c:pt>
                <c:pt idx="259">
                  <c:v>1.5</c:v>
                </c:pt>
                <c:pt idx="260">
                  <c:v>1.5</c:v>
                </c:pt>
                <c:pt idx="261">
                  <c:v>1.5</c:v>
                </c:pt>
                <c:pt idx="262">
                  <c:v>1.6</c:v>
                </c:pt>
                <c:pt idx="263">
                  <c:v>1.7</c:v>
                </c:pt>
                <c:pt idx="264">
                  <c:v>1.6</c:v>
                </c:pt>
                <c:pt idx="265">
                  <c:v>1.7</c:v>
                </c:pt>
                <c:pt idx="266">
                  <c:v>2.2999999999999998</c:v>
                </c:pt>
                <c:pt idx="267">
                  <c:v>2.1</c:v>
                </c:pt>
                <c:pt idx="268">
                  <c:v>2</c:v>
                </c:pt>
                <c:pt idx="269">
                  <c:v>2.1</c:v>
                </c:pt>
                <c:pt idx="270">
                  <c:v>2.2999999999999998</c:v>
                </c:pt>
                <c:pt idx="271">
                  <c:v>2.6</c:v>
                </c:pt>
                <c:pt idx="272">
                  <c:v>2.6</c:v>
                </c:pt>
                <c:pt idx="273">
                  <c:v>2.6</c:v>
                </c:pt>
                <c:pt idx="274">
                  <c:v>2.7</c:v>
                </c:pt>
                <c:pt idx="275">
                  <c:v>2.7</c:v>
                </c:pt>
                <c:pt idx="276">
                  <c:v>3.2</c:v>
                </c:pt>
                <c:pt idx="277">
                  <c:v>3.8</c:v>
                </c:pt>
                <c:pt idx="278">
                  <c:v>3.1</c:v>
                </c:pt>
                <c:pt idx="279">
                  <c:v>3.2</c:v>
                </c:pt>
                <c:pt idx="280">
                  <c:v>3.7</c:v>
                </c:pt>
                <c:pt idx="281">
                  <c:v>3.7</c:v>
                </c:pt>
                <c:pt idx="282">
                  <c:v>3.4</c:v>
                </c:pt>
                <c:pt idx="283">
                  <c:v>3.5</c:v>
                </c:pt>
                <c:pt idx="284">
                  <c:v>3.4</c:v>
                </c:pt>
                <c:pt idx="285">
                  <c:v>3.4</c:v>
                </c:pt>
                <c:pt idx="286">
                  <c:v>3.4</c:v>
                </c:pt>
                <c:pt idx="287">
                  <c:v>3.7</c:v>
                </c:pt>
                <c:pt idx="288">
                  <c:v>3.5</c:v>
                </c:pt>
                <c:pt idx="289">
                  <c:v>2.9</c:v>
                </c:pt>
                <c:pt idx="290">
                  <c:v>3.3</c:v>
                </c:pt>
                <c:pt idx="291">
                  <c:v>3.6</c:v>
                </c:pt>
                <c:pt idx="292">
                  <c:v>3.2</c:v>
                </c:pt>
                <c:pt idx="293">
                  <c:v>2.7</c:v>
                </c:pt>
                <c:pt idx="294">
                  <c:v>2.7</c:v>
                </c:pt>
                <c:pt idx="295">
                  <c:v>2.6</c:v>
                </c:pt>
                <c:pt idx="296">
                  <c:v>2.1</c:v>
                </c:pt>
                <c:pt idx="297">
                  <c:v>1.9</c:v>
                </c:pt>
                <c:pt idx="298">
                  <c:v>1.6</c:v>
                </c:pt>
                <c:pt idx="299">
                  <c:v>1.1000000000000001</c:v>
                </c:pt>
                <c:pt idx="300">
                  <c:v>1.1000000000000001</c:v>
                </c:pt>
                <c:pt idx="301">
                  <c:v>1.5</c:v>
                </c:pt>
                <c:pt idx="302">
                  <c:v>1.6</c:v>
                </c:pt>
                <c:pt idx="303">
                  <c:v>1.2</c:v>
                </c:pt>
                <c:pt idx="304">
                  <c:v>1.1000000000000001</c:v>
                </c:pt>
                <c:pt idx="305">
                  <c:v>1.5</c:v>
                </c:pt>
                <c:pt idx="306">
                  <c:v>1.8</c:v>
                </c:pt>
                <c:pt idx="307">
                  <c:v>1.5</c:v>
                </c:pt>
                <c:pt idx="308">
                  <c:v>2</c:v>
                </c:pt>
                <c:pt idx="309">
                  <c:v>2.2000000000000002</c:v>
                </c:pt>
                <c:pt idx="310">
                  <c:v>2.4</c:v>
                </c:pt>
                <c:pt idx="311">
                  <c:v>2.6</c:v>
                </c:pt>
                <c:pt idx="312">
                  <c:v>3</c:v>
                </c:pt>
                <c:pt idx="313">
                  <c:v>3</c:v>
                </c:pt>
                <c:pt idx="314">
                  <c:v>2.2000000000000002</c:v>
                </c:pt>
                <c:pt idx="315">
                  <c:v>2.1</c:v>
                </c:pt>
                <c:pt idx="316">
                  <c:v>2.1</c:v>
                </c:pt>
                <c:pt idx="317">
                  <c:v>2.1</c:v>
                </c:pt>
                <c:pt idx="318">
                  <c:v>2.2000000000000002</c:v>
                </c:pt>
                <c:pt idx="319">
                  <c:v>2.2999999999999998</c:v>
                </c:pt>
                <c:pt idx="320">
                  <c:v>2</c:v>
                </c:pt>
                <c:pt idx="321">
                  <c:v>1.8</c:v>
                </c:pt>
                <c:pt idx="322">
                  <c:v>1.9</c:v>
                </c:pt>
                <c:pt idx="323">
                  <c:v>1.9</c:v>
                </c:pt>
                <c:pt idx="324">
                  <c:v>1.7</c:v>
                </c:pt>
                <c:pt idx="325">
                  <c:v>1.7</c:v>
                </c:pt>
                <c:pt idx="326">
                  <c:v>2.2999999999999998</c:v>
                </c:pt>
                <c:pt idx="327">
                  <c:v>3.1</c:v>
                </c:pt>
                <c:pt idx="328">
                  <c:v>3.3</c:v>
                </c:pt>
                <c:pt idx="329">
                  <c:v>3</c:v>
                </c:pt>
                <c:pt idx="330">
                  <c:v>2.7</c:v>
                </c:pt>
                <c:pt idx="331">
                  <c:v>2.5</c:v>
                </c:pt>
                <c:pt idx="332">
                  <c:v>3.2</c:v>
                </c:pt>
                <c:pt idx="333">
                  <c:v>3.5</c:v>
                </c:pt>
                <c:pt idx="334">
                  <c:v>3.3</c:v>
                </c:pt>
                <c:pt idx="335">
                  <c:v>3</c:v>
                </c:pt>
                <c:pt idx="336">
                  <c:v>3</c:v>
                </c:pt>
                <c:pt idx="337">
                  <c:v>3.1</c:v>
                </c:pt>
                <c:pt idx="338">
                  <c:v>3.5</c:v>
                </c:pt>
                <c:pt idx="339">
                  <c:v>2.8</c:v>
                </c:pt>
                <c:pt idx="340">
                  <c:v>2.5</c:v>
                </c:pt>
                <c:pt idx="341">
                  <c:v>3.2</c:v>
                </c:pt>
                <c:pt idx="342">
                  <c:v>3.6</c:v>
                </c:pt>
                <c:pt idx="343">
                  <c:v>4.7</c:v>
                </c:pt>
                <c:pt idx="344">
                  <c:v>4.3</c:v>
                </c:pt>
                <c:pt idx="345">
                  <c:v>3.5</c:v>
                </c:pt>
                <c:pt idx="346">
                  <c:v>3.4</c:v>
                </c:pt>
                <c:pt idx="347">
                  <c:v>4</c:v>
                </c:pt>
                <c:pt idx="348">
                  <c:v>3.6</c:v>
                </c:pt>
                <c:pt idx="349">
                  <c:v>3.4</c:v>
                </c:pt>
                <c:pt idx="350">
                  <c:v>3.5</c:v>
                </c:pt>
                <c:pt idx="351">
                  <c:v>4.2</c:v>
                </c:pt>
                <c:pt idx="352">
                  <c:v>4.3</c:v>
                </c:pt>
                <c:pt idx="353">
                  <c:v>4.0999999999999996</c:v>
                </c:pt>
                <c:pt idx="354">
                  <c:v>3.8</c:v>
                </c:pt>
                <c:pt idx="355">
                  <c:v>2.1</c:v>
                </c:pt>
                <c:pt idx="356">
                  <c:v>1.3</c:v>
                </c:pt>
                <c:pt idx="357">
                  <c:v>2</c:v>
                </c:pt>
                <c:pt idx="358">
                  <c:v>2.5</c:v>
                </c:pt>
                <c:pt idx="359">
                  <c:v>4</c:v>
                </c:pt>
                <c:pt idx="360">
                  <c:v>3.6</c:v>
                </c:pt>
                <c:pt idx="361">
                  <c:v>3.4</c:v>
                </c:pt>
                <c:pt idx="362">
                  <c:v>3.5</c:v>
                </c:pt>
                <c:pt idx="363">
                  <c:v>4.2</c:v>
                </c:pt>
                <c:pt idx="364">
                  <c:v>4.3</c:v>
                </c:pt>
                <c:pt idx="365">
                  <c:v>4.0999999999999996</c:v>
                </c:pt>
                <c:pt idx="366">
                  <c:v>3.8</c:v>
                </c:pt>
                <c:pt idx="367">
                  <c:v>2.1</c:v>
                </c:pt>
                <c:pt idx="368">
                  <c:v>1.3</c:v>
                </c:pt>
                <c:pt idx="369">
                  <c:v>2</c:v>
                </c:pt>
                <c:pt idx="370">
                  <c:v>2.5</c:v>
                </c:pt>
                <c:pt idx="371">
                  <c:v>4</c:v>
                </c:pt>
                <c:pt idx="372">
                  <c:v>3.6</c:v>
                </c:pt>
                <c:pt idx="373">
                  <c:v>3.4</c:v>
                </c:pt>
                <c:pt idx="374">
                  <c:v>3.5</c:v>
                </c:pt>
                <c:pt idx="375">
                  <c:v>4.2</c:v>
                </c:pt>
                <c:pt idx="376">
                  <c:v>4.3</c:v>
                </c:pt>
                <c:pt idx="377">
                  <c:v>4.0999999999999996</c:v>
                </c:pt>
                <c:pt idx="378">
                  <c:v>3.8</c:v>
                </c:pt>
                <c:pt idx="379">
                  <c:v>2.1</c:v>
                </c:pt>
                <c:pt idx="380">
                  <c:v>1.3</c:v>
                </c:pt>
                <c:pt idx="381">
                  <c:v>2</c:v>
                </c:pt>
                <c:pt idx="382">
                  <c:v>2.5</c:v>
                </c:pt>
                <c:pt idx="383">
                  <c:v>0</c:v>
                </c:pt>
                <c:pt idx="384">
                  <c:v>0.2</c:v>
                </c:pt>
                <c:pt idx="385">
                  <c:v>-0.4</c:v>
                </c:pt>
                <c:pt idx="386">
                  <c:v>-0.7</c:v>
                </c:pt>
                <c:pt idx="387">
                  <c:v>-1.3</c:v>
                </c:pt>
                <c:pt idx="388">
                  <c:v>-1.4</c:v>
                </c:pt>
                <c:pt idx="389">
                  <c:v>-2.1</c:v>
                </c:pt>
                <c:pt idx="390">
                  <c:v>-1.5</c:v>
                </c:pt>
                <c:pt idx="391">
                  <c:v>-1.3</c:v>
                </c:pt>
                <c:pt idx="392">
                  <c:v>-0.2</c:v>
                </c:pt>
                <c:pt idx="393">
                  <c:v>1.8</c:v>
                </c:pt>
                <c:pt idx="394">
                  <c:v>2.7</c:v>
                </c:pt>
                <c:pt idx="395">
                  <c:v>2.6</c:v>
                </c:pt>
                <c:pt idx="396">
                  <c:v>2.1</c:v>
                </c:pt>
                <c:pt idx="397">
                  <c:v>2.2999999999999998</c:v>
                </c:pt>
                <c:pt idx="398">
                  <c:v>2.2000000000000002</c:v>
                </c:pt>
                <c:pt idx="399">
                  <c:v>2</c:v>
                </c:pt>
                <c:pt idx="400">
                  <c:v>1.1000000000000001</c:v>
                </c:pt>
                <c:pt idx="401">
                  <c:v>1.2</c:v>
                </c:pt>
                <c:pt idx="402">
                  <c:v>1.1000000000000001</c:v>
                </c:pt>
                <c:pt idx="403">
                  <c:v>1.1000000000000001</c:v>
                </c:pt>
                <c:pt idx="404">
                  <c:v>1.2</c:v>
                </c:pt>
                <c:pt idx="405">
                  <c:v>1.1000000000000001</c:v>
                </c:pt>
                <c:pt idx="406">
                  <c:v>1.5</c:v>
                </c:pt>
                <c:pt idx="407">
                  <c:v>1.6</c:v>
                </c:pt>
                <c:pt idx="408">
                  <c:v>2.1</c:v>
                </c:pt>
                <c:pt idx="409">
                  <c:v>2.7</c:v>
                </c:pt>
                <c:pt idx="410">
                  <c:v>3.2</c:v>
                </c:pt>
                <c:pt idx="411">
                  <c:v>3.6</c:v>
                </c:pt>
                <c:pt idx="412">
                  <c:v>3.6</c:v>
                </c:pt>
                <c:pt idx="413">
                  <c:v>3.6</c:v>
                </c:pt>
                <c:pt idx="414">
                  <c:v>3.8</c:v>
                </c:pt>
                <c:pt idx="415">
                  <c:v>3.9</c:v>
                </c:pt>
                <c:pt idx="416">
                  <c:v>3.5</c:v>
                </c:pt>
                <c:pt idx="417">
                  <c:v>3.4</c:v>
                </c:pt>
                <c:pt idx="418">
                  <c:v>3</c:v>
                </c:pt>
                <c:pt idx="419">
                  <c:v>2.9</c:v>
                </c:pt>
                <c:pt idx="420">
                  <c:v>2.9</c:v>
                </c:pt>
                <c:pt idx="421">
                  <c:v>2.7</c:v>
                </c:pt>
                <c:pt idx="422">
                  <c:v>2.2999999999999998</c:v>
                </c:pt>
                <c:pt idx="423">
                  <c:v>1.7</c:v>
                </c:pt>
                <c:pt idx="424">
                  <c:v>1.7</c:v>
                </c:pt>
                <c:pt idx="425">
                  <c:v>1.4</c:v>
                </c:pt>
                <c:pt idx="426">
                  <c:v>1.7</c:v>
                </c:pt>
                <c:pt idx="427">
                  <c:v>2</c:v>
                </c:pt>
                <c:pt idx="428">
                  <c:v>2.2000000000000002</c:v>
                </c:pt>
                <c:pt idx="429">
                  <c:v>1.8</c:v>
                </c:pt>
                <c:pt idx="430">
                  <c:v>1.7</c:v>
                </c:pt>
                <c:pt idx="431">
                  <c:v>1.6</c:v>
                </c:pt>
                <c:pt idx="432">
                  <c:v>2</c:v>
                </c:pt>
                <c:pt idx="433">
                  <c:v>1.5</c:v>
                </c:pt>
                <c:pt idx="434">
                  <c:v>1.1000000000000001</c:v>
                </c:pt>
                <c:pt idx="435">
                  <c:v>1.4</c:v>
                </c:pt>
                <c:pt idx="436">
                  <c:v>1.8</c:v>
                </c:pt>
                <c:pt idx="437">
                  <c:v>2</c:v>
                </c:pt>
                <c:pt idx="438">
                  <c:v>1.5</c:v>
                </c:pt>
                <c:pt idx="439">
                  <c:v>1.2</c:v>
                </c:pt>
                <c:pt idx="440">
                  <c:v>1</c:v>
                </c:pt>
                <c:pt idx="441">
                  <c:v>1.2</c:v>
                </c:pt>
                <c:pt idx="442">
                  <c:v>1.5</c:v>
                </c:pt>
              </c:numCache>
            </c:numRef>
          </c:val>
          <c:smooth val="0"/>
        </c:ser>
        <c:dLbls>
          <c:showLegendKey val="0"/>
          <c:showVal val="0"/>
          <c:showCatName val="0"/>
          <c:showSerName val="0"/>
          <c:showPercent val="0"/>
          <c:showBubbleSize val="0"/>
        </c:dLbls>
        <c:marker val="1"/>
        <c:smooth val="0"/>
        <c:axId val="87291776"/>
        <c:axId val="87293312"/>
      </c:lineChart>
      <c:dateAx>
        <c:axId val="87291776"/>
        <c:scaling>
          <c:orientation val="minMax"/>
        </c:scaling>
        <c:delete val="0"/>
        <c:axPos val="b"/>
        <c:numFmt formatCode="m/d/yy;@" sourceLinked="0"/>
        <c:majorTickMark val="out"/>
        <c:minorTickMark val="none"/>
        <c:tickLblPos val="nextTo"/>
        <c:crossAx val="87293312"/>
        <c:crosses val="autoZero"/>
        <c:auto val="1"/>
        <c:lblOffset val="100"/>
        <c:baseTimeUnit val="months"/>
      </c:dateAx>
      <c:valAx>
        <c:axId val="87293312"/>
        <c:scaling>
          <c:orientation val="minMax"/>
        </c:scaling>
        <c:delete val="0"/>
        <c:axPos val="l"/>
        <c:majorGridlines/>
        <c:numFmt formatCode="General" sourceLinked="1"/>
        <c:majorTickMark val="out"/>
        <c:minorTickMark val="none"/>
        <c:tickLblPos val="nextTo"/>
        <c:crossAx val="87291776"/>
        <c:crosses val="autoZero"/>
        <c:crossBetween val="between"/>
      </c:valAx>
      <c:spPr>
        <a:noFill/>
        <a:ln w="25341">
          <a:noFill/>
        </a:ln>
      </c:spPr>
    </c:plotArea>
    <c:legend>
      <c:legendPos val="r"/>
      <c:layout/>
      <c:overlay val="0"/>
    </c:legend>
    <c:plotVisOnly val="1"/>
    <c:dispBlanksAs val="gap"/>
    <c:showDLblsOverMax val="0"/>
  </c:chart>
  <c:spPr>
    <a:ln>
      <a:solidFill>
        <a:schemeClr val="tx1"/>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'Rates. Final'!$R$6</c:f>
              <c:strCache>
                <c:ptCount val="1"/>
                <c:pt idx="0">
                  <c:v>10-yr T-Bond</c:v>
                </c:pt>
              </c:strCache>
            </c:strRef>
          </c:tx>
          <c:spPr>
            <a:ln>
              <a:solidFill>
                <a:schemeClr val="tx1"/>
              </a:solidFill>
            </a:ln>
          </c:spPr>
          <c:marker>
            <c:symbol val="none"/>
          </c:marker>
          <c:cat>
            <c:numRef>
              <c:f>'Rates. Final'!$Q$7:$Q$449</c:f>
              <c:numCache>
                <c:formatCode>m/d/yy;@</c:formatCode>
                <c:ptCount val="443"/>
                <c:pt idx="0">
                  <c:v>26695</c:v>
                </c:pt>
                <c:pt idx="1">
                  <c:v>26723</c:v>
                </c:pt>
                <c:pt idx="2">
                  <c:v>26754</c:v>
                </c:pt>
                <c:pt idx="3">
                  <c:v>26784</c:v>
                </c:pt>
                <c:pt idx="4">
                  <c:v>26815</c:v>
                </c:pt>
                <c:pt idx="5">
                  <c:v>26845</c:v>
                </c:pt>
                <c:pt idx="6">
                  <c:v>26876</c:v>
                </c:pt>
                <c:pt idx="7">
                  <c:v>26907</c:v>
                </c:pt>
                <c:pt idx="8">
                  <c:v>26937</c:v>
                </c:pt>
                <c:pt idx="9">
                  <c:v>26968</c:v>
                </c:pt>
                <c:pt idx="10">
                  <c:v>26998</c:v>
                </c:pt>
                <c:pt idx="11">
                  <c:v>27029</c:v>
                </c:pt>
                <c:pt idx="12">
                  <c:v>27060</c:v>
                </c:pt>
                <c:pt idx="13">
                  <c:v>27088</c:v>
                </c:pt>
                <c:pt idx="14">
                  <c:v>27119</c:v>
                </c:pt>
                <c:pt idx="15">
                  <c:v>27149</c:v>
                </c:pt>
                <c:pt idx="16">
                  <c:v>27180</c:v>
                </c:pt>
                <c:pt idx="17">
                  <c:v>27210</c:v>
                </c:pt>
                <c:pt idx="18">
                  <c:v>27241</c:v>
                </c:pt>
                <c:pt idx="19">
                  <c:v>27272</c:v>
                </c:pt>
                <c:pt idx="20">
                  <c:v>27302</c:v>
                </c:pt>
                <c:pt idx="21">
                  <c:v>27333</c:v>
                </c:pt>
                <c:pt idx="22">
                  <c:v>27363</c:v>
                </c:pt>
                <c:pt idx="23">
                  <c:v>27394</c:v>
                </c:pt>
                <c:pt idx="24">
                  <c:v>27425</c:v>
                </c:pt>
                <c:pt idx="25">
                  <c:v>27453</c:v>
                </c:pt>
                <c:pt idx="26">
                  <c:v>27484</c:v>
                </c:pt>
                <c:pt idx="27">
                  <c:v>27514</c:v>
                </c:pt>
                <c:pt idx="28">
                  <c:v>27545</c:v>
                </c:pt>
                <c:pt idx="29">
                  <c:v>27575</c:v>
                </c:pt>
                <c:pt idx="30">
                  <c:v>27606</c:v>
                </c:pt>
                <c:pt idx="31">
                  <c:v>27637</c:v>
                </c:pt>
                <c:pt idx="32">
                  <c:v>27667</c:v>
                </c:pt>
                <c:pt idx="33">
                  <c:v>27698</c:v>
                </c:pt>
                <c:pt idx="34">
                  <c:v>27728</c:v>
                </c:pt>
                <c:pt idx="35">
                  <c:v>27759</c:v>
                </c:pt>
                <c:pt idx="36">
                  <c:v>27790</c:v>
                </c:pt>
                <c:pt idx="37">
                  <c:v>27819</c:v>
                </c:pt>
                <c:pt idx="38">
                  <c:v>27850</c:v>
                </c:pt>
                <c:pt idx="39">
                  <c:v>27880</c:v>
                </c:pt>
                <c:pt idx="40">
                  <c:v>27911</c:v>
                </c:pt>
                <c:pt idx="41">
                  <c:v>27941</c:v>
                </c:pt>
                <c:pt idx="42">
                  <c:v>27972</c:v>
                </c:pt>
                <c:pt idx="43">
                  <c:v>28003</c:v>
                </c:pt>
                <c:pt idx="44">
                  <c:v>28033</c:v>
                </c:pt>
                <c:pt idx="45">
                  <c:v>28064</c:v>
                </c:pt>
                <c:pt idx="46">
                  <c:v>28094</c:v>
                </c:pt>
                <c:pt idx="47">
                  <c:v>28125</c:v>
                </c:pt>
                <c:pt idx="48">
                  <c:v>28156</c:v>
                </c:pt>
                <c:pt idx="49">
                  <c:v>28184</c:v>
                </c:pt>
                <c:pt idx="50">
                  <c:v>28215</c:v>
                </c:pt>
                <c:pt idx="51">
                  <c:v>28245</c:v>
                </c:pt>
                <c:pt idx="52">
                  <c:v>28276</c:v>
                </c:pt>
                <c:pt idx="53">
                  <c:v>28306</c:v>
                </c:pt>
                <c:pt idx="54">
                  <c:v>28337</c:v>
                </c:pt>
                <c:pt idx="55">
                  <c:v>28368</c:v>
                </c:pt>
                <c:pt idx="56">
                  <c:v>28398</c:v>
                </c:pt>
                <c:pt idx="57">
                  <c:v>28429</c:v>
                </c:pt>
                <c:pt idx="58">
                  <c:v>28459</c:v>
                </c:pt>
                <c:pt idx="59">
                  <c:v>28490</c:v>
                </c:pt>
                <c:pt idx="60">
                  <c:v>28521</c:v>
                </c:pt>
                <c:pt idx="61">
                  <c:v>28549</c:v>
                </c:pt>
                <c:pt idx="62">
                  <c:v>28580</c:v>
                </c:pt>
                <c:pt idx="63">
                  <c:v>28610</c:v>
                </c:pt>
                <c:pt idx="64">
                  <c:v>28641</c:v>
                </c:pt>
                <c:pt idx="65">
                  <c:v>28671</c:v>
                </c:pt>
                <c:pt idx="66">
                  <c:v>28702</c:v>
                </c:pt>
                <c:pt idx="67">
                  <c:v>28733</c:v>
                </c:pt>
                <c:pt idx="68">
                  <c:v>28763</c:v>
                </c:pt>
                <c:pt idx="69">
                  <c:v>28794</c:v>
                </c:pt>
                <c:pt idx="70">
                  <c:v>28824</c:v>
                </c:pt>
                <c:pt idx="71">
                  <c:v>28855</c:v>
                </c:pt>
                <c:pt idx="72">
                  <c:v>28886</c:v>
                </c:pt>
                <c:pt idx="73">
                  <c:v>28914</c:v>
                </c:pt>
                <c:pt idx="74">
                  <c:v>28945</c:v>
                </c:pt>
                <c:pt idx="75">
                  <c:v>28975</c:v>
                </c:pt>
                <c:pt idx="76">
                  <c:v>29006</c:v>
                </c:pt>
                <c:pt idx="77">
                  <c:v>29036</c:v>
                </c:pt>
                <c:pt idx="78">
                  <c:v>29067</c:v>
                </c:pt>
                <c:pt idx="79">
                  <c:v>29098</c:v>
                </c:pt>
                <c:pt idx="80">
                  <c:v>29128</c:v>
                </c:pt>
                <c:pt idx="81">
                  <c:v>29159</c:v>
                </c:pt>
                <c:pt idx="82">
                  <c:v>29189</c:v>
                </c:pt>
                <c:pt idx="83">
                  <c:v>29220</c:v>
                </c:pt>
                <c:pt idx="84">
                  <c:v>29251</c:v>
                </c:pt>
                <c:pt idx="85">
                  <c:v>29280</c:v>
                </c:pt>
                <c:pt idx="86">
                  <c:v>29311</c:v>
                </c:pt>
                <c:pt idx="87">
                  <c:v>29341</c:v>
                </c:pt>
                <c:pt idx="88">
                  <c:v>29372</c:v>
                </c:pt>
                <c:pt idx="89">
                  <c:v>29402</c:v>
                </c:pt>
                <c:pt idx="90">
                  <c:v>29433</c:v>
                </c:pt>
                <c:pt idx="91">
                  <c:v>29464</c:v>
                </c:pt>
                <c:pt idx="92">
                  <c:v>29494</c:v>
                </c:pt>
                <c:pt idx="93">
                  <c:v>29525</c:v>
                </c:pt>
                <c:pt idx="94">
                  <c:v>29555</c:v>
                </c:pt>
                <c:pt idx="95">
                  <c:v>29586</c:v>
                </c:pt>
                <c:pt idx="96">
                  <c:v>29617</c:v>
                </c:pt>
                <c:pt idx="97">
                  <c:v>29645</c:v>
                </c:pt>
                <c:pt idx="98">
                  <c:v>29676</c:v>
                </c:pt>
                <c:pt idx="99">
                  <c:v>29706</c:v>
                </c:pt>
                <c:pt idx="100">
                  <c:v>29737</c:v>
                </c:pt>
                <c:pt idx="101">
                  <c:v>29767</c:v>
                </c:pt>
                <c:pt idx="102">
                  <c:v>29798</c:v>
                </c:pt>
                <c:pt idx="103">
                  <c:v>29829</c:v>
                </c:pt>
                <c:pt idx="104">
                  <c:v>29859</c:v>
                </c:pt>
                <c:pt idx="105">
                  <c:v>29890</c:v>
                </c:pt>
                <c:pt idx="106">
                  <c:v>29920</c:v>
                </c:pt>
                <c:pt idx="107">
                  <c:v>29951</c:v>
                </c:pt>
                <c:pt idx="108">
                  <c:v>29982</c:v>
                </c:pt>
                <c:pt idx="109">
                  <c:v>30010</c:v>
                </c:pt>
                <c:pt idx="110">
                  <c:v>30041</c:v>
                </c:pt>
                <c:pt idx="111">
                  <c:v>30071</c:v>
                </c:pt>
                <c:pt idx="112">
                  <c:v>30102</c:v>
                </c:pt>
                <c:pt idx="113">
                  <c:v>30132</c:v>
                </c:pt>
                <c:pt idx="114">
                  <c:v>30163</c:v>
                </c:pt>
                <c:pt idx="115">
                  <c:v>30194</c:v>
                </c:pt>
                <c:pt idx="116">
                  <c:v>30224</c:v>
                </c:pt>
                <c:pt idx="117">
                  <c:v>30255</c:v>
                </c:pt>
                <c:pt idx="118">
                  <c:v>30285</c:v>
                </c:pt>
                <c:pt idx="119">
                  <c:v>30316</c:v>
                </c:pt>
                <c:pt idx="120">
                  <c:v>30347</c:v>
                </c:pt>
                <c:pt idx="121">
                  <c:v>30375</c:v>
                </c:pt>
                <c:pt idx="122">
                  <c:v>30406</c:v>
                </c:pt>
                <c:pt idx="123">
                  <c:v>30436</c:v>
                </c:pt>
                <c:pt idx="124">
                  <c:v>30467</c:v>
                </c:pt>
                <c:pt idx="125">
                  <c:v>30497</c:v>
                </c:pt>
                <c:pt idx="126">
                  <c:v>30528</c:v>
                </c:pt>
                <c:pt idx="127">
                  <c:v>30559</c:v>
                </c:pt>
                <c:pt idx="128">
                  <c:v>30589</c:v>
                </c:pt>
                <c:pt idx="129">
                  <c:v>30620</c:v>
                </c:pt>
                <c:pt idx="130">
                  <c:v>30650</c:v>
                </c:pt>
                <c:pt idx="131">
                  <c:v>30681</c:v>
                </c:pt>
                <c:pt idx="132">
                  <c:v>30712</c:v>
                </c:pt>
                <c:pt idx="133">
                  <c:v>30741</c:v>
                </c:pt>
                <c:pt idx="134">
                  <c:v>30772</c:v>
                </c:pt>
                <c:pt idx="135">
                  <c:v>30802</c:v>
                </c:pt>
                <c:pt idx="136">
                  <c:v>30833</c:v>
                </c:pt>
                <c:pt idx="137">
                  <c:v>30863</c:v>
                </c:pt>
                <c:pt idx="138">
                  <c:v>30894</c:v>
                </c:pt>
                <c:pt idx="139">
                  <c:v>30925</c:v>
                </c:pt>
                <c:pt idx="140">
                  <c:v>30955</c:v>
                </c:pt>
                <c:pt idx="141">
                  <c:v>30986</c:v>
                </c:pt>
                <c:pt idx="142">
                  <c:v>31016</c:v>
                </c:pt>
                <c:pt idx="143">
                  <c:v>31047</c:v>
                </c:pt>
                <c:pt idx="144">
                  <c:v>31078</c:v>
                </c:pt>
                <c:pt idx="145">
                  <c:v>31106</c:v>
                </c:pt>
                <c:pt idx="146">
                  <c:v>31137</c:v>
                </c:pt>
                <c:pt idx="147">
                  <c:v>31167</c:v>
                </c:pt>
                <c:pt idx="148">
                  <c:v>31198</c:v>
                </c:pt>
                <c:pt idx="149">
                  <c:v>31228</c:v>
                </c:pt>
                <c:pt idx="150">
                  <c:v>31259</c:v>
                </c:pt>
                <c:pt idx="151">
                  <c:v>31290</c:v>
                </c:pt>
                <c:pt idx="152">
                  <c:v>31320</c:v>
                </c:pt>
                <c:pt idx="153">
                  <c:v>31351</c:v>
                </c:pt>
                <c:pt idx="154">
                  <c:v>31381</c:v>
                </c:pt>
                <c:pt idx="155">
                  <c:v>31412</c:v>
                </c:pt>
                <c:pt idx="156">
                  <c:v>31443</c:v>
                </c:pt>
                <c:pt idx="157">
                  <c:v>31471</c:v>
                </c:pt>
                <c:pt idx="158">
                  <c:v>31502</c:v>
                </c:pt>
                <c:pt idx="159">
                  <c:v>31532</c:v>
                </c:pt>
                <c:pt idx="160">
                  <c:v>31563</c:v>
                </c:pt>
                <c:pt idx="161">
                  <c:v>31593</c:v>
                </c:pt>
                <c:pt idx="162">
                  <c:v>31624</c:v>
                </c:pt>
                <c:pt idx="163">
                  <c:v>31655</c:v>
                </c:pt>
                <c:pt idx="164">
                  <c:v>31685</c:v>
                </c:pt>
                <c:pt idx="165">
                  <c:v>31716</c:v>
                </c:pt>
                <c:pt idx="166">
                  <c:v>31746</c:v>
                </c:pt>
                <c:pt idx="167">
                  <c:v>31777</c:v>
                </c:pt>
                <c:pt idx="168">
                  <c:v>31808</c:v>
                </c:pt>
                <c:pt idx="169">
                  <c:v>31836</c:v>
                </c:pt>
                <c:pt idx="170">
                  <c:v>31867</c:v>
                </c:pt>
                <c:pt idx="171">
                  <c:v>31897</c:v>
                </c:pt>
                <c:pt idx="172">
                  <c:v>31928</c:v>
                </c:pt>
                <c:pt idx="173">
                  <c:v>31958</c:v>
                </c:pt>
                <c:pt idx="174">
                  <c:v>31989</c:v>
                </c:pt>
                <c:pt idx="175">
                  <c:v>32020</c:v>
                </c:pt>
                <c:pt idx="176">
                  <c:v>32050</c:v>
                </c:pt>
                <c:pt idx="177">
                  <c:v>32081</c:v>
                </c:pt>
                <c:pt idx="178">
                  <c:v>32111</c:v>
                </c:pt>
                <c:pt idx="179">
                  <c:v>32142</c:v>
                </c:pt>
                <c:pt idx="180">
                  <c:v>32173</c:v>
                </c:pt>
                <c:pt idx="181">
                  <c:v>32202</c:v>
                </c:pt>
                <c:pt idx="182">
                  <c:v>32233</c:v>
                </c:pt>
                <c:pt idx="183">
                  <c:v>32263</c:v>
                </c:pt>
                <c:pt idx="184">
                  <c:v>32294</c:v>
                </c:pt>
                <c:pt idx="185">
                  <c:v>32324</c:v>
                </c:pt>
                <c:pt idx="186">
                  <c:v>32355</c:v>
                </c:pt>
                <c:pt idx="187">
                  <c:v>32386</c:v>
                </c:pt>
                <c:pt idx="188">
                  <c:v>32416</c:v>
                </c:pt>
                <c:pt idx="189">
                  <c:v>32447</c:v>
                </c:pt>
                <c:pt idx="190">
                  <c:v>32477</c:v>
                </c:pt>
                <c:pt idx="191">
                  <c:v>32508</c:v>
                </c:pt>
                <c:pt idx="192">
                  <c:v>32539</c:v>
                </c:pt>
                <c:pt idx="193">
                  <c:v>32567</c:v>
                </c:pt>
                <c:pt idx="194">
                  <c:v>32598</c:v>
                </c:pt>
                <c:pt idx="195">
                  <c:v>32628</c:v>
                </c:pt>
                <c:pt idx="196">
                  <c:v>32659</c:v>
                </c:pt>
                <c:pt idx="197">
                  <c:v>32689</c:v>
                </c:pt>
                <c:pt idx="198">
                  <c:v>32720</c:v>
                </c:pt>
                <c:pt idx="199">
                  <c:v>32751</c:v>
                </c:pt>
                <c:pt idx="200">
                  <c:v>32781</c:v>
                </c:pt>
                <c:pt idx="201">
                  <c:v>32812</c:v>
                </c:pt>
                <c:pt idx="202">
                  <c:v>32842</c:v>
                </c:pt>
                <c:pt idx="203">
                  <c:v>32873</c:v>
                </c:pt>
                <c:pt idx="204">
                  <c:v>32904</c:v>
                </c:pt>
                <c:pt idx="205">
                  <c:v>32932</c:v>
                </c:pt>
                <c:pt idx="206">
                  <c:v>32963</c:v>
                </c:pt>
                <c:pt idx="207">
                  <c:v>32993</c:v>
                </c:pt>
                <c:pt idx="208">
                  <c:v>33024</c:v>
                </c:pt>
                <c:pt idx="209">
                  <c:v>33054</c:v>
                </c:pt>
                <c:pt idx="210">
                  <c:v>33085</c:v>
                </c:pt>
                <c:pt idx="211">
                  <c:v>33116</c:v>
                </c:pt>
                <c:pt idx="212">
                  <c:v>33146</c:v>
                </c:pt>
                <c:pt idx="213">
                  <c:v>33177</c:v>
                </c:pt>
                <c:pt idx="214">
                  <c:v>33207</c:v>
                </c:pt>
                <c:pt idx="215">
                  <c:v>33238</c:v>
                </c:pt>
                <c:pt idx="216">
                  <c:v>33269</c:v>
                </c:pt>
                <c:pt idx="217">
                  <c:v>33297</c:v>
                </c:pt>
                <c:pt idx="218">
                  <c:v>33328</c:v>
                </c:pt>
                <c:pt idx="219">
                  <c:v>33358</c:v>
                </c:pt>
                <c:pt idx="220">
                  <c:v>33389</c:v>
                </c:pt>
                <c:pt idx="221">
                  <c:v>33419</c:v>
                </c:pt>
                <c:pt idx="222">
                  <c:v>33450</c:v>
                </c:pt>
                <c:pt idx="223">
                  <c:v>33481</c:v>
                </c:pt>
                <c:pt idx="224">
                  <c:v>33511</c:v>
                </c:pt>
                <c:pt idx="225">
                  <c:v>33542</c:v>
                </c:pt>
                <c:pt idx="226">
                  <c:v>33572</c:v>
                </c:pt>
                <c:pt idx="227">
                  <c:v>33603</c:v>
                </c:pt>
                <c:pt idx="228">
                  <c:v>33634</c:v>
                </c:pt>
                <c:pt idx="229">
                  <c:v>33663</c:v>
                </c:pt>
                <c:pt idx="230">
                  <c:v>33694</c:v>
                </c:pt>
                <c:pt idx="231">
                  <c:v>33724</c:v>
                </c:pt>
                <c:pt idx="232">
                  <c:v>33755</c:v>
                </c:pt>
                <c:pt idx="233">
                  <c:v>33785</c:v>
                </c:pt>
                <c:pt idx="234">
                  <c:v>33816</c:v>
                </c:pt>
                <c:pt idx="235">
                  <c:v>33847</c:v>
                </c:pt>
                <c:pt idx="236">
                  <c:v>33877</c:v>
                </c:pt>
                <c:pt idx="237">
                  <c:v>33908</c:v>
                </c:pt>
                <c:pt idx="238">
                  <c:v>33938</c:v>
                </c:pt>
                <c:pt idx="239">
                  <c:v>33969</c:v>
                </c:pt>
                <c:pt idx="240">
                  <c:v>34000</c:v>
                </c:pt>
                <c:pt idx="241">
                  <c:v>34028</c:v>
                </c:pt>
                <c:pt idx="242">
                  <c:v>34059</c:v>
                </c:pt>
                <c:pt idx="243">
                  <c:v>34089</c:v>
                </c:pt>
                <c:pt idx="244">
                  <c:v>34120</c:v>
                </c:pt>
                <c:pt idx="245">
                  <c:v>34150</c:v>
                </c:pt>
                <c:pt idx="246">
                  <c:v>34181</c:v>
                </c:pt>
                <c:pt idx="247">
                  <c:v>34212</c:v>
                </c:pt>
                <c:pt idx="248">
                  <c:v>34242</c:v>
                </c:pt>
                <c:pt idx="249">
                  <c:v>34273</c:v>
                </c:pt>
                <c:pt idx="250">
                  <c:v>34303</c:v>
                </c:pt>
                <c:pt idx="251">
                  <c:v>34334</c:v>
                </c:pt>
                <c:pt idx="252">
                  <c:v>34365</c:v>
                </c:pt>
                <c:pt idx="253">
                  <c:v>34393</c:v>
                </c:pt>
                <c:pt idx="254">
                  <c:v>34424</c:v>
                </c:pt>
                <c:pt idx="255">
                  <c:v>34454</c:v>
                </c:pt>
                <c:pt idx="256">
                  <c:v>34485</c:v>
                </c:pt>
                <c:pt idx="257">
                  <c:v>34515</c:v>
                </c:pt>
                <c:pt idx="258">
                  <c:v>34546</c:v>
                </c:pt>
                <c:pt idx="259">
                  <c:v>34577</c:v>
                </c:pt>
                <c:pt idx="260">
                  <c:v>34607</c:v>
                </c:pt>
                <c:pt idx="261">
                  <c:v>34638</c:v>
                </c:pt>
                <c:pt idx="262">
                  <c:v>34668</c:v>
                </c:pt>
                <c:pt idx="263">
                  <c:v>34699</c:v>
                </c:pt>
                <c:pt idx="264">
                  <c:v>34730</c:v>
                </c:pt>
                <c:pt idx="265">
                  <c:v>34758</c:v>
                </c:pt>
                <c:pt idx="266">
                  <c:v>34789</c:v>
                </c:pt>
                <c:pt idx="267">
                  <c:v>34819</c:v>
                </c:pt>
                <c:pt idx="268">
                  <c:v>34850</c:v>
                </c:pt>
                <c:pt idx="269">
                  <c:v>34880</c:v>
                </c:pt>
                <c:pt idx="270">
                  <c:v>34911</c:v>
                </c:pt>
                <c:pt idx="271">
                  <c:v>34942</c:v>
                </c:pt>
                <c:pt idx="272">
                  <c:v>34972</c:v>
                </c:pt>
                <c:pt idx="273">
                  <c:v>35003</c:v>
                </c:pt>
                <c:pt idx="274">
                  <c:v>35033</c:v>
                </c:pt>
                <c:pt idx="275">
                  <c:v>35064</c:v>
                </c:pt>
                <c:pt idx="276">
                  <c:v>35095</c:v>
                </c:pt>
                <c:pt idx="277">
                  <c:v>35124</c:v>
                </c:pt>
                <c:pt idx="278">
                  <c:v>35155</c:v>
                </c:pt>
                <c:pt idx="279">
                  <c:v>35185</c:v>
                </c:pt>
                <c:pt idx="280">
                  <c:v>35216</c:v>
                </c:pt>
                <c:pt idx="281">
                  <c:v>35246</c:v>
                </c:pt>
                <c:pt idx="282">
                  <c:v>35277</c:v>
                </c:pt>
                <c:pt idx="283">
                  <c:v>35308</c:v>
                </c:pt>
                <c:pt idx="284">
                  <c:v>35338</c:v>
                </c:pt>
                <c:pt idx="285">
                  <c:v>35369</c:v>
                </c:pt>
                <c:pt idx="286">
                  <c:v>35399</c:v>
                </c:pt>
                <c:pt idx="287">
                  <c:v>35430</c:v>
                </c:pt>
                <c:pt idx="288">
                  <c:v>35461</c:v>
                </c:pt>
                <c:pt idx="289">
                  <c:v>35489</c:v>
                </c:pt>
                <c:pt idx="290">
                  <c:v>35520</c:v>
                </c:pt>
                <c:pt idx="291">
                  <c:v>35550</c:v>
                </c:pt>
                <c:pt idx="292">
                  <c:v>35581</c:v>
                </c:pt>
                <c:pt idx="293">
                  <c:v>35611</c:v>
                </c:pt>
                <c:pt idx="294">
                  <c:v>35642</c:v>
                </c:pt>
                <c:pt idx="295">
                  <c:v>35673</c:v>
                </c:pt>
                <c:pt idx="296">
                  <c:v>35703</c:v>
                </c:pt>
                <c:pt idx="297">
                  <c:v>35734</c:v>
                </c:pt>
                <c:pt idx="298">
                  <c:v>35764</c:v>
                </c:pt>
                <c:pt idx="299">
                  <c:v>35795</c:v>
                </c:pt>
                <c:pt idx="300">
                  <c:v>35826</c:v>
                </c:pt>
                <c:pt idx="301">
                  <c:v>35854</c:v>
                </c:pt>
                <c:pt idx="302">
                  <c:v>35885</c:v>
                </c:pt>
                <c:pt idx="303">
                  <c:v>35915</c:v>
                </c:pt>
                <c:pt idx="304">
                  <c:v>35946</c:v>
                </c:pt>
                <c:pt idx="305">
                  <c:v>35976</c:v>
                </c:pt>
                <c:pt idx="306">
                  <c:v>36007</c:v>
                </c:pt>
                <c:pt idx="307">
                  <c:v>36038</c:v>
                </c:pt>
                <c:pt idx="308">
                  <c:v>36068</c:v>
                </c:pt>
                <c:pt idx="309">
                  <c:v>36099</c:v>
                </c:pt>
                <c:pt idx="310">
                  <c:v>36129</c:v>
                </c:pt>
                <c:pt idx="311">
                  <c:v>36160</c:v>
                </c:pt>
                <c:pt idx="312">
                  <c:v>36191</c:v>
                </c:pt>
                <c:pt idx="313">
                  <c:v>36219</c:v>
                </c:pt>
                <c:pt idx="314">
                  <c:v>36250</c:v>
                </c:pt>
                <c:pt idx="315">
                  <c:v>36280</c:v>
                </c:pt>
                <c:pt idx="316">
                  <c:v>36311</c:v>
                </c:pt>
                <c:pt idx="317">
                  <c:v>36341</c:v>
                </c:pt>
                <c:pt idx="318">
                  <c:v>36372</c:v>
                </c:pt>
                <c:pt idx="319">
                  <c:v>36403</c:v>
                </c:pt>
                <c:pt idx="320">
                  <c:v>36433</c:v>
                </c:pt>
                <c:pt idx="321">
                  <c:v>36464</c:v>
                </c:pt>
                <c:pt idx="322">
                  <c:v>36494</c:v>
                </c:pt>
                <c:pt idx="323">
                  <c:v>36525</c:v>
                </c:pt>
                <c:pt idx="324">
                  <c:v>36556</c:v>
                </c:pt>
                <c:pt idx="325">
                  <c:v>36585</c:v>
                </c:pt>
                <c:pt idx="326">
                  <c:v>36616</c:v>
                </c:pt>
                <c:pt idx="327">
                  <c:v>36646</c:v>
                </c:pt>
                <c:pt idx="328">
                  <c:v>36677</c:v>
                </c:pt>
                <c:pt idx="329">
                  <c:v>36707</c:v>
                </c:pt>
                <c:pt idx="330">
                  <c:v>36738</c:v>
                </c:pt>
                <c:pt idx="331">
                  <c:v>36769</c:v>
                </c:pt>
                <c:pt idx="332">
                  <c:v>36799</c:v>
                </c:pt>
                <c:pt idx="333">
                  <c:v>36830</c:v>
                </c:pt>
                <c:pt idx="334">
                  <c:v>36860</c:v>
                </c:pt>
                <c:pt idx="335">
                  <c:v>36891</c:v>
                </c:pt>
                <c:pt idx="336">
                  <c:v>36922</c:v>
                </c:pt>
                <c:pt idx="337">
                  <c:v>36950</c:v>
                </c:pt>
                <c:pt idx="338">
                  <c:v>36981</c:v>
                </c:pt>
                <c:pt idx="339">
                  <c:v>37011</c:v>
                </c:pt>
                <c:pt idx="340">
                  <c:v>37042</c:v>
                </c:pt>
                <c:pt idx="341">
                  <c:v>37072</c:v>
                </c:pt>
                <c:pt idx="342">
                  <c:v>37103</c:v>
                </c:pt>
                <c:pt idx="343">
                  <c:v>37134</c:v>
                </c:pt>
                <c:pt idx="344">
                  <c:v>37164</c:v>
                </c:pt>
                <c:pt idx="345">
                  <c:v>37195</c:v>
                </c:pt>
                <c:pt idx="346">
                  <c:v>37225</c:v>
                </c:pt>
                <c:pt idx="347">
                  <c:v>37256</c:v>
                </c:pt>
                <c:pt idx="348">
                  <c:v>37287</c:v>
                </c:pt>
                <c:pt idx="349">
                  <c:v>37315</c:v>
                </c:pt>
                <c:pt idx="350">
                  <c:v>37346</c:v>
                </c:pt>
                <c:pt idx="351">
                  <c:v>37376</c:v>
                </c:pt>
                <c:pt idx="352">
                  <c:v>37407</c:v>
                </c:pt>
                <c:pt idx="353">
                  <c:v>37437</c:v>
                </c:pt>
                <c:pt idx="354">
                  <c:v>37468</c:v>
                </c:pt>
                <c:pt idx="355">
                  <c:v>37499</c:v>
                </c:pt>
                <c:pt idx="356">
                  <c:v>37529</c:v>
                </c:pt>
                <c:pt idx="357">
                  <c:v>37560</c:v>
                </c:pt>
                <c:pt idx="358">
                  <c:v>37590</c:v>
                </c:pt>
                <c:pt idx="359">
                  <c:v>37621</c:v>
                </c:pt>
                <c:pt idx="360">
                  <c:v>37652</c:v>
                </c:pt>
                <c:pt idx="361">
                  <c:v>37680</c:v>
                </c:pt>
                <c:pt idx="362">
                  <c:v>37711</c:v>
                </c:pt>
                <c:pt idx="363">
                  <c:v>37741</c:v>
                </c:pt>
                <c:pt idx="364">
                  <c:v>37772</c:v>
                </c:pt>
                <c:pt idx="365">
                  <c:v>37802</c:v>
                </c:pt>
                <c:pt idx="366">
                  <c:v>37833</c:v>
                </c:pt>
                <c:pt idx="367">
                  <c:v>37864</c:v>
                </c:pt>
                <c:pt idx="368">
                  <c:v>37894</c:v>
                </c:pt>
                <c:pt idx="369">
                  <c:v>37925</c:v>
                </c:pt>
                <c:pt idx="370">
                  <c:v>37955</c:v>
                </c:pt>
                <c:pt idx="371">
                  <c:v>37986</c:v>
                </c:pt>
                <c:pt idx="372">
                  <c:v>38017</c:v>
                </c:pt>
                <c:pt idx="373">
                  <c:v>38046</c:v>
                </c:pt>
                <c:pt idx="374">
                  <c:v>38077</c:v>
                </c:pt>
                <c:pt idx="375">
                  <c:v>38107</c:v>
                </c:pt>
                <c:pt idx="376">
                  <c:v>38138</c:v>
                </c:pt>
                <c:pt idx="377">
                  <c:v>38168</c:v>
                </c:pt>
                <c:pt idx="378">
                  <c:v>38199</c:v>
                </c:pt>
                <c:pt idx="379">
                  <c:v>38230</c:v>
                </c:pt>
                <c:pt idx="380">
                  <c:v>38260</c:v>
                </c:pt>
                <c:pt idx="381">
                  <c:v>38291</c:v>
                </c:pt>
                <c:pt idx="382">
                  <c:v>38321</c:v>
                </c:pt>
                <c:pt idx="383">
                  <c:v>38352</c:v>
                </c:pt>
                <c:pt idx="384">
                  <c:v>38383</c:v>
                </c:pt>
                <c:pt idx="385">
                  <c:v>38411</c:v>
                </c:pt>
                <c:pt idx="386">
                  <c:v>38442</c:v>
                </c:pt>
                <c:pt idx="387">
                  <c:v>38472</c:v>
                </c:pt>
                <c:pt idx="388">
                  <c:v>38503</c:v>
                </c:pt>
                <c:pt idx="389">
                  <c:v>38533</c:v>
                </c:pt>
                <c:pt idx="390">
                  <c:v>38564</c:v>
                </c:pt>
                <c:pt idx="391">
                  <c:v>38595</c:v>
                </c:pt>
                <c:pt idx="392">
                  <c:v>38625</c:v>
                </c:pt>
                <c:pt idx="393">
                  <c:v>38656</c:v>
                </c:pt>
                <c:pt idx="394">
                  <c:v>38686</c:v>
                </c:pt>
                <c:pt idx="395">
                  <c:v>38717</c:v>
                </c:pt>
                <c:pt idx="396">
                  <c:v>38748</c:v>
                </c:pt>
                <c:pt idx="397">
                  <c:v>38776</c:v>
                </c:pt>
                <c:pt idx="398">
                  <c:v>38807</c:v>
                </c:pt>
                <c:pt idx="399">
                  <c:v>38837</c:v>
                </c:pt>
                <c:pt idx="400">
                  <c:v>38868</c:v>
                </c:pt>
                <c:pt idx="401">
                  <c:v>38898</c:v>
                </c:pt>
                <c:pt idx="402">
                  <c:v>38929</c:v>
                </c:pt>
                <c:pt idx="403">
                  <c:v>38960</c:v>
                </c:pt>
                <c:pt idx="404">
                  <c:v>38990</c:v>
                </c:pt>
                <c:pt idx="405">
                  <c:v>39021</c:v>
                </c:pt>
                <c:pt idx="406">
                  <c:v>39051</c:v>
                </c:pt>
                <c:pt idx="407">
                  <c:v>39082</c:v>
                </c:pt>
                <c:pt idx="408">
                  <c:v>39113</c:v>
                </c:pt>
                <c:pt idx="409">
                  <c:v>39141</c:v>
                </c:pt>
                <c:pt idx="410">
                  <c:v>39172</c:v>
                </c:pt>
                <c:pt idx="411">
                  <c:v>39202</c:v>
                </c:pt>
                <c:pt idx="412">
                  <c:v>39233</c:v>
                </c:pt>
                <c:pt idx="413">
                  <c:v>39263</c:v>
                </c:pt>
                <c:pt idx="414">
                  <c:v>39294</c:v>
                </c:pt>
                <c:pt idx="415">
                  <c:v>39325</c:v>
                </c:pt>
                <c:pt idx="416">
                  <c:v>39355</c:v>
                </c:pt>
                <c:pt idx="417">
                  <c:v>39386</c:v>
                </c:pt>
                <c:pt idx="418">
                  <c:v>39416</c:v>
                </c:pt>
                <c:pt idx="419">
                  <c:v>39447</c:v>
                </c:pt>
                <c:pt idx="420">
                  <c:v>39478</c:v>
                </c:pt>
                <c:pt idx="421">
                  <c:v>39507</c:v>
                </c:pt>
                <c:pt idx="422">
                  <c:v>39538</c:v>
                </c:pt>
                <c:pt idx="423">
                  <c:v>39568</c:v>
                </c:pt>
                <c:pt idx="424">
                  <c:v>39599</c:v>
                </c:pt>
                <c:pt idx="425">
                  <c:v>39629</c:v>
                </c:pt>
                <c:pt idx="426">
                  <c:v>39660</c:v>
                </c:pt>
                <c:pt idx="427">
                  <c:v>39691</c:v>
                </c:pt>
                <c:pt idx="428">
                  <c:v>39721</c:v>
                </c:pt>
                <c:pt idx="429">
                  <c:v>39752</c:v>
                </c:pt>
                <c:pt idx="430">
                  <c:v>39782</c:v>
                </c:pt>
                <c:pt idx="431">
                  <c:v>39813</c:v>
                </c:pt>
                <c:pt idx="432">
                  <c:v>39844</c:v>
                </c:pt>
                <c:pt idx="433">
                  <c:v>39872</c:v>
                </c:pt>
                <c:pt idx="434">
                  <c:v>39903</c:v>
                </c:pt>
                <c:pt idx="435">
                  <c:v>39933</c:v>
                </c:pt>
                <c:pt idx="436">
                  <c:v>39964</c:v>
                </c:pt>
                <c:pt idx="437">
                  <c:v>39994</c:v>
                </c:pt>
                <c:pt idx="438">
                  <c:v>40025</c:v>
                </c:pt>
                <c:pt idx="439">
                  <c:v>40056</c:v>
                </c:pt>
                <c:pt idx="440">
                  <c:v>40086</c:v>
                </c:pt>
                <c:pt idx="441">
                  <c:v>40117</c:v>
                </c:pt>
                <c:pt idx="442">
                  <c:v>40147</c:v>
                </c:pt>
              </c:numCache>
            </c:numRef>
          </c:cat>
          <c:val>
            <c:numRef>
              <c:f>'Rates. Final'!$R$7:$R$449</c:f>
              <c:numCache>
                <c:formatCode>General</c:formatCode>
                <c:ptCount val="443"/>
                <c:pt idx="0">
                  <c:v>7.39</c:v>
                </c:pt>
                <c:pt idx="1">
                  <c:v>7.46</c:v>
                </c:pt>
                <c:pt idx="2">
                  <c:v>7.37</c:v>
                </c:pt>
                <c:pt idx="3">
                  <c:v>7.46</c:v>
                </c:pt>
                <c:pt idx="4">
                  <c:v>7.28</c:v>
                </c:pt>
                <c:pt idx="5">
                  <c:v>7.33</c:v>
                </c:pt>
                <c:pt idx="6">
                  <c:v>7.4</c:v>
                </c:pt>
                <c:pt idx="7">
                  <c:v>7.34</c:v>
                </c:pt>
                <c:pt idx="8">
                  <c:v>7.52</c:v>
                </c:pt>
                <c:pt idx="9">
                  <c:v>7.58</c:v>
                </c:pt>
                <c:pt idx="10">
                  <c:v>7.69</c:v>
                </c:pt>
                <c:pt idx="11">
                  <c:v>7.96</c:v>
                </c:pt>
                <c:pt idx="12">
                  <c:v>8.0299999999999994</c:v>
                </c:pt>
                <c:pt idx="13">
                  <c:v>8.0399999999999991</c:v>
                </c:pt>
                <c:pt idx="14">
                  <c:v>8.15</c:v>
                </c:pt>
                <c:pt idx="15">
                  <c:v>8.35</c:v>
                </c:pt>
                <c:pt idx="16">
                  <c:v>8.4600000000000009</c:v>
                </c:pt>
                <c:pt idx="17">
                  <c:v>8.64</c:v>
                </c:pt>
                <c:pt idx="18">
                  <c:v>8.41</c:v>
                </c:pt>
                <c:pt idx="19">
                  <c:v>8.42</c:v>
                </c:pt>
                <c:pt idx="20">
                  <c:v>8.64</c:v>
                </c:pt>
                <c:pt idx="21">
                  <c:v>8.81</c:v>
                </c:pt>
                <c:pt idx="22">
                  <c:v>9.01</c:v>
                </c:pt>
                <c:pt idx="23">
                  <c:v>9.1</c:v>
                </c:pt>
                <c:pt idx="24">
                  <c:v>9.1</c:v>
                </c:pt>
                <c:pt idx="25">
                  <c:v>9.1199999999999992</c:v>
                </c:pt>
                <c:pt idx="26">
                  <c:v>9.18</c:v>
                </c:pt>
                <c:pt idx="27">
                  <c:v>9.25</c:v>
                </c:pt>
                <c:pt idx="28">
                  <c:v>8.91</c:v>
                </c:pt>
                <c:pt idx="29">
                  <c:v>8.9499999999999993</c:v>
                </c:pt>
                <c:pt idx="30">
                  <c:v>9.0299999999999994</c:v>
                </c:pt>
                <c:pt idx="31">
                  <c:v>9.33</c:v>
                </c:pt>
                <c:pt idx="32">
                  <c:v>10.3</c:v>
                </c:pt>
                <c:pt idx="33">
                  <c:v>10.65</c:v>
                </c:pt>
                <c:pt idx="34">
                  <c:v>10.39</c:v>
                </c:pt>
                <c:pt idx="35">
                  <c:v>10.8</c:v>
                </c:pt>
                <c:pt idx="36">
                  <c:v>12.41</c:v>
                </c:pt>
                <c:pt idx="37">
                  <c:v>12.75</c:v>
                </c:pt>
                <c:pt idx="38">
                  <c:v>11.47</c:v>
                </c:pt>
                <c:pt idx="39">
                  <c:v>10.18</c:v>
                </c:pt>
                <c:pt idx="40">
                  <c:v>9.7799999999999994</c:v>
                </c:pt>
                <c:pt idx="41">
                  <c:v>10.25</c:v>
                </c:pt>
                <c:pt idx="42">
                  <c:v>11.1</c:v>
                </c:pt>
                <c:pt idx="43">
                  <c:v>11.51</c:v>
                </c:pt>
                <c:pt idx="44">
                  <c:v>11.75</c:v>
                </c:pt>
                <c:pt idx="45">
                  <c:v>12.68</c:v>
                </c:pt>
                <c:pt idx="46">
                  <c:v>12.84</c:v>
                </c:pt>
                <c:pt idx="47">
                  <c:v>12.57</c:v>
                </c:pt>
                <c:pt idx="48">
                  <c:v>13.19</c:v>
                </c:pt>
                <c:pt idx="49">
                  <c:v>13.12</c:v>
                </c:pt>
                <c:pt idx="50">
                  <c:v>13.68</c:v>
                </c:pt>
                <c:pt idx="51">
                  <c:v>14.1</c:v>
                </c:pt>
                <c:pt idx="52">
                  <c:v>13.47</c:v>
                </c:pt>
                <c:pt idx="53">
                  <c:v>14.28</c:v>
                </c:pt>
                <c:pt idx="54">
                  <c:v>14.94</c:v>
                </c:pt>
                <c:pt idx="55">
                  <c:v>15.32</c:v>
                </c:pt>
                <c:pt idx="56">
                  <c:v>15.15</c:v>
                </c:pt>
                <c:pt idx="57">
                  <c:v>13.39</c:v>
                </c:pt>
                <c:pt idx="58">
                  <c:v>13.72</c:v>
                </c:pt>
                <c:pt idx="59">
                  <c:v>14.59</c:v>
                </c:pt>
                <c:pt idx="60">
                  <c:v>14.43</c:v>
                </c:pt>
                <c:pt idx="61">
                  <c:v>13.86</c:v>
                </c:pt>
                <c:pt idx="62">
                  <c:v>13.87</c:v>
                </c:pt>
                <c:pt idx="63">
                  <c:v>13.62</c:v>
                </c:pt>
                <c:pt idx="64">
                  <c:v>14.3</c:v>
                </c:pt>
                <c:pt idx="65">
                  <c:v>13.95</c:v>
                </c:pt>
                <c:pt idx="66">
                  <c:v>13.06</c:v>
                </c:pt>
                <c:pt idx="67">
                  <c:v>12.34</c:v>
                </c:pt>
                <c:pt idx="68">
                  <c:v>10.91</c:v>
                </c:pt>
                <c:pt idx="69">
                  <c:v>10.55</c:v>
                </c:pt>
                <c:pt idx="70">
                  <c:v>10.54</c:v>
                </c:pt>
                <c:pt idx="71">
                  <c:v>10.46</c:v>
                </c:pt>
                <c:pt idx="72">
                  <c:v>10.72</c:v>
                </c:pt>
                <c:pt idx="73">
                  <c:v>10.51</c:v>
                </c:pt>
                <c:pt idx="74">
                  <c:v>10.4</c:v>
                </c:pt>
                <c:pt idx="75">
                  <c:v>10.38</c:v>
                </c:pt>
                <c:pt idx="76">
                  <c:v>10.85</c:v>
                </c:pt>
                <c:pt idx="77">
                  <c:v>11.38</c:v>
                </c:pt>
                <c:pt idx="78">
                  <c:v>11.85</c:v>
                </c:pt>
                <c:pt idx="79">
                  <c:v>11.65</c:v>
                </c:pt>
                <c:pt idx="80">
                  <c:v>11.54</c:v>
                </c:pt>
                <c:pt idx="81">
                  <c:v>11.69</c:v>
                </c:pt>
                <c:pt idx="82">
                  <c:v>11.83</c:v>
                </c:pt>
                <c:pt idx="83">
                  <c:v>11.67</c:v>
                </c:pt>
                <c:pt idx="84">
                  <c:v>11.84</c:v>
                </c:pt>
                <c:pt idx="85">
                  <c:v>12.32</c:v>
                </c:pt>
                <c:pt idx="86">
                  <c:v>12.63</c:v>
                </c:pt>
                <c:pt idx="87">
                  <c:v>13.41</c:v>
                </c:pt>
                <c:pt idx="88">
                  <c:v>13.56</c:v>
                </c:pt>
                <c:pt idx="89">
                  <c:v>13.36</c:v>
                </c:pt>
                <c:pt idx="90">
                  <c:v>12.72</c:v>
                </c:pt>
                <c:pt idx="91">
                  <c:v>12.52</c:v>
                </c:pt>
                <c:pt idx="92">
                  <c:v>12.16</c:v>
                </c:pt>
                <c:pt idx="93">
                  <c:v>11.57</c:v>
                </c:pt>
                <c:pt idx="94">
                  <c:v>11.5</c:v>
                </c:pt>
                <c:pt idx="95">
                  <c:v>11.38</c:v>
                </c:pt>
                <c:pt idx="96">
                  <c:v>11.51</c:v>
                </c:pt>
                <c:pt idx="97">
                  <c:v>11.86</c:v>
                </c:pt>
                <c:pt idx="98">
                  <c:v>11.43</c:v>
                </c:pt>
                <c:pt idx="99">
                  <c:v>10.85</c:v>
                </c:pt>
                <c:pt idx="100">
                  <c:v>10.16</c:v>
                </c:pt>
                <c:pt idx="101">
                  <c:v>10.31</c:v>
                </c:pt>
                <c:pt idx="102">
                  <c:v>10.33</c:v>
                </c:pt>
                <c:pt idx="103">
                  <c:v>10.37</c:v>
                </c:pt>
                <c:pt idx="104">
                  <c:v>10.24</c:v>
                </c:pt>
                <c:pt idx="105">
                  <c:v>9.7799999999999994</c:v>
                </c:pt>
                <c:pt idx="106">
                  <c:v>9.26</c:v>
                </c:pt>
                <c:pt idx="107">
                  <c:v>9.19</c:v>
                </c:pt>
                <c:pt idx="108">
                  <c:v>8.6999999999999993</c:v>
                </c:pt>
                <c:pt idx="109">
                  <c:v>7.78</c:v>
                </c:pt>
                <c:pt idx="110">
                  <c:v>7.3</c:v>
                </c:pt>
                <c:pt idx="111">
                  <c:v>7.71</c:v>
                </c:pt>
                <c:pt idx="112">
                  <c:v>7.8</c:v>
                </c:pt>
                <c:pt idx="113">
                  <c:v>7.3</c:v>
                </c:pt>
                <c:pt idx="114">
                  <c:v>7.17</c:v>
                </c:pt>
                <c:pt idx="115">
                  <c:v>7.45</c:v>
                </c:pt>
                <c:pt idx="116">
                  <c:v>7.43</c:v>
                </c:pt>
                <c:pt idx="117">
                  <c:v>7.25</c:v>
                </c:pt>
                <c:pt idx="118">
                  <c:v>7.11</c:v>
                </c:pt>
                <c:pt idx="119">
                  <c:v>7.08</c:v>
                </c:pt>
                <c:pt idx="120">
                  <c:v>7.25</c:v>
                </c:pt>
                <c:pt idx="121">
                  <c:v>7.25</c:v>
                </c:pt>
                <c:pt idx="122">
                  <c:v>8.02</c:v>
                </c:pt>
                <c:pt idx="123">
                  <c:v>8.61</c:v>
                </c:pt>
                <c:pt idx="124">
                  <c:v>8.4</c:v>
                </c:pt>
                <c:pt idx="125">
                  <c:v>8.4499999999999993</c:v>
                </c:pt>
                <c:pt idx="126">
                  <c:v>8.76</c:v>
                </c:pt>
                <c:pt idx="127">
                  <c:v>9.42</c:v>
                </c:pt>
                <c:pt idx="128">
                  <c:v>9.52</c:v>
                </c:pt>
                <c:pt idx="129">
                  <c:v>8.86</c:v>
                </c:pt>
                <c:pt idx="130">
                  <c:v>8.99</c:v>
                </c:pt>
                <c:pt idx="131">
                  <c:v>8.67</c:v>
                </c:pt>
                <c:pt idx="132">
                  <c:v>8.2100000000000009</c:v>
                </c:pt>
                <c:pt idx="133">
                  <c:v>8.3699999999999992</c:v>
                </c:pt>
                <c:pt idx="134">
                  <c:v>8.7200000000000006</c:v>
                </c:pt>
                <c:pt idx="135">
                  <c:v>9.09</c:v>
                </c:pt>
                <c:pt idx="136">
                  <c:v>8.92</c:v>
                </c:pt>
                <c:pt idx="137">
                  <c:v>9.06</c:v>
                </c:pt>
                <c:pt idx="138">
                  <c:v>9.26</c:v>
                </c:pt>
                <c:pt idx="139">
                  <c:v>8.98</c:v>
                </c:pt>
                <c:pt idx="140">
                  <c:v>8.8000000000000007</c:v>
                </c:pt>
                <c:pt idx="141">
                  <c:v>8.9600000000000009</c:v>
                </c:pt>
                <c:pt idx="142">
                  <c:v>9.11</c:v>
                </c:pt>
                <c:pt idx="143">
                  <c:v>9.09</c:v>
                </c:pt>
                <c:pt idx="144">
                  <c:v>9.17</c:v>
                </c:pt>
                <c:pt idx="145">
                  <c:v>9.36</c:v>
                </c:pt>
                <c:pt idx="146">
                  <c:v>9.18</c:v>
                </c:pt>
                <c:pt idx="147">
                  <c:v>8.86</c:v>
                </c:pt>
                <c:pt idx="148">
                  <c:v>8.2799999999999994</c:v>
                </c:pt>
                <c:pt idx="149">
                  <c:v>8.02</c:v>
                </c:pt>
                <c:pt idx="150">
                  <c:v>8.11</c:v>
                </c:pt>
                <c:pt idx="151">
                  <c:v>8.19</c:v>
                </c:pt>
                <c:pt idx="152">
                  <c:v>8.01</c:v>
                </c:pt>
                <c:pt idx="153">
                  <c:v>7.87</c:v>
                </c:pt>
                <c:pt idx="154">
                  <c:v>7.84</c:v>
                </c:pt>
                <c:pt idx="155">
                  <c:v>8.2100000000000009</c:v>
                </c:pt>
                <c:pt idx="156">
                  <c:v>8.4700000000000006</c:v>
                </c:pt>
                <c:pt idx="157">
                  <c:v>8.59</c:v>
                </c:pt>
                <c:pt idx="158">
                  <c:v>8.7899999999999991</c:v>
                </c:pt>
                <c:pt idx="159">
                  <c:v>8.76</c:v>
                </c:pt>
                <c:pt idx="160">
                  <c:v>8.48</c:v>
                </c:pt>
                <c:pt idx="161">
                  <c:v>8.4700000000000006</c:v>
                </c:pt>
                <c:pt idx="162">
                  <c:v>8.75</c:v>
                </c:pt>
                <c:pt idx="163">
                  <c:v>8.89</c:v>
                </c:pt>
                <c:pt idx="164">
                  <c:v>8.7200000000000006</c:v>
                </c:pt>
                <c:pt idx="165">
                  <c:v>8.39</c:v>
                </c:pt>
                <c:pt idx="166">
                  <c:v>8.08</c:v>
                </c:pt>
                <c:pt idx="167">
                  <c:v>8.09</c:v>
                </c:pt>
                <c:pt idx="168">
                  <c:v>7.85</c:v>
                </c:pt>
                <c:pt idx="169">
                  <c:v>8.11</c:v>
                </c:pt>
                <c:pt idx="170">
                  <c:v>8.0399999999999991</c:v>
                </c:pt>
                <c:pt idx="171">
                  <c:v>8.07</c:v>
                </c:pt>
                <c:pt idx="172">
                  <c:v>8.2799999999999994</c:v>
                </c:pt>
                <c:pt idx="173">
                  <c:v>8.27</c:v>
                </c:pt>
                <c:pt idx="174">
                  <c:v>7.9</c:v>
                </c:pt>
                <c:pt idx="175">
                  <c:v>7.65</c:v>
                </c:pt>
                <c:pt idx="176">
                  <c:v>7.53</c:v>
                </c:pt>
                <c:pt idx="177">
                  <c:v>7.42</c:v>
                </c:pt>
                <c:pt idx="178">
                  <c:v>7.09</c:v>
                </c:pt>
                <c:pt idx="179">
                  <c:v>7.03</c:v>
                </c:pt>
                <c:pt idx="180">
                  <c:v>7.34</c:v>
                </c:pt>
                <c:pt idx="181">
                  <c:v>7.54</c:v>
                </c:pt>
                <c:pt idx="182">
                  <c:v>7.48</c:v>
                </c:pt>
                <c:pt idx="183">
                  <c:v>7.39</c:v>
                </c:pt>
                <c:pt idx="184">
                  <c:v>7.26</c:v>
                </c:pt>
                <c:pt idx="185">
                  <c:v>6.84</c:v>
                </c:pt>
                <c:pt idx="186">
                  <c:v>6.59</c:v>
                </c:pt>
                <c:pt idx="187">
                  <c:v>6.42</c:v>
                </c:pt>
                <c:pt idx="188">
                  <c:v>6.59</c:v>
                </c:pt>
                <c:pt idx="189">
                  <c:v>6.87</c:v>
                </c:pt>
                <c:pt idx="190">
                  <c:v>6.77</c:v>
                </c:pt>
                <c:pt idx="191">
                  <c:v>6.6</c:v>
                </c:pt>
                <c:pt idx="192">
                  <c:v>6.26</c:v>
                </c:pt>
                <c:pt idx="193">
                  <c:v>5.98</c:v>
                </c:pt>
                <c:pt idx="194">
                  <c:v>5.97</c:v>
                </c:pt>
                <c:pt idx="195">
                  <c:v>6.04</c:v>
                </c:pt>
                <c:pt idx="196">
                  <c:v>5.96</c:v>
                </c:pt>
                <c:pt idx="197">
                  <c:v>5.81</c:v>
                </c:pt>
                <c:pt idx="198">
                  <c:v>5.68</c:v>
                </c:pt>
                <c:pt idx="199">
                  <c:v>5.36</c:v>
                </c:pt>
                <c:pt idx="200">
                  <c:v>5.33</c:v>
                </c:pt>
                <c:pt idx="201">
                  <c:v>5.72</c:v>
                </c:pt>
                <c:pt idx="202">
                  <c:v>5.77</c:v>
                </c:pt>
                <c:pt idx="203">
                  <c:v>5.75</c:v>
                </c:pt>
                <c:pt idx="204">
                  <c:v>5.97</c:v>
                </c:pt>
                <c:pt idx="205">
                  <c:v>6.48</c:v>
                </c:pt>
                <c:pt idx="206">
                  <c:v>6.97</c:v>
                </c:pt>
                <c:pt idx="207">
                  <c:v>7.18</c:v>
                </c:pt>
                <c:pt idx="208">
                  <c:v>7.1</c:v>
                </c:pt>
                <c:pt idx="209">
                  <c:v>7.3</c:v>
                </c:pt>
                <c:pt idx="210">
                  <c:v>7.24</c:v>
                </c:pt>
                <c:pt idx="211">
                  <c:v>7.46</c:v>
                </c:pt>
                <c:pt idx="212">
                  <c:v>7.74</c:v>
                </c:pt>
                <c:pt idx="213">
                  <c:v>7.96</c:v>
                </c:pt>
                <c:pt idx="214">
                  <c:v>7.81</c:v>
                </c:pt>
                <c:pt idx="215">
                  <c:v>7.78</c:v>
                </c:pt>
                <c:pt idx="216">
                  <c:v>7.47</c:v>
                </c:pt>
                <c:pt idx="217">
                  <c:v>7.2</c:v>
                </c:pt>
                <c:pt idx="218">
                  <c:v>7.06</c:v>
                </c:pt>
                <c:pt idx="219">
                  <c:v>6.63</c:v>
                </c:pt>
                <c:pt idx="220">
                  <c:v>6.17</c:v>
                </c:pt>
                <c:pt idx="221">
                  <c:v>6.28</c:v>
                </c:pt>
                <c:pt idx="222">
                  <c:v>6.49</c:v>
                </c:pt>
                <c:pt idx="223">
                  <c:v>6.2</c:v>
                </c:pt>
                <c:pt idx="224">
                  <c:v>6.04</c:v>
                </c:pt>
                <c:pt idx="225">
                  <c:v>5.93</c:v>
                </c:pt>
                <c:pt idx="226">
                  <c:v>5.71</c:v>
                </c:pt>
                <c:pt idx="227">
                  <c:v>5.65</c:v>
                </c:pt>
                <c:pt idx="228">
                  <c:v>5.81</c:v>
                </c:pt>
                <c:pt idx="229">
                  <c:v>6.27</c:v>
                </c:pt>
                <c:pt idx="230">
                  <c:v>6.51</c:v>
                </c:pt>
                <c:pt idx="231">
                  <c:v>6.74</c:v>
                </c:pt>
                <c:pt idx="232">
                  <c:v>6.91</c:v>
                </c:pt>
                <c:pt idx="233">
                  <c:v>6.87</c:v>
                </c:pt>
                <c:pt idx="234">
                  <c:v>6.64</c:v>
                </c:pt>
                <c:pt idx="235">
                  <c:v>6.83</c:v>
                </c:pt>
                <c:pt idx="236">
                  <c:v>6.53</c:v>
                </c:pt>
                <c:pt idx="237">
                  <c:v>6.2</c:v>
                </c:pt>
                <c:pt idx="238">
                  <c:v>6.3</c:v>
                </c:pt>
                <c:pt idx="239">
                  <c:v>6.58</c:v>
                </c:pt>
                <c:pt idx="240">
                  <c:v>6.42</c:v>
                </c:pt>
                <c:pt idx="241">
                  <c:v>6.69</c:v>
                </c:pt>
                <c:pt idx="242">
                  <c:v>6.89</c:v>
                </c:pt>
                <c:pt idx="243">
                  <c:v>6.71</c:v>
                </c:pt>
                <c:pt idx="244">
                  <c:v>6.49</c:v>
                </c:pt>
                <c:pt idx="245">
                  <c:v>6.22</c:v>
                </c:pt>
                <c:pt idx="246">
                  <c:v>6.3</c:v>
                </c:pt>
                <c:pt idx="247">
                  <c:v>6.21</c:v>
                </c:pt>
                <c:pt idx="248">
                  <c:v>6.03</c:v>
                </c:pt>
                <c:pt idx="249">
                  <c:v>5.88</c:v>
                </c:pt>
                <c:pt idx="250">
                  <c:v>5.81</c:v>
                </c:pt>
                <c:pt idx="251">
                  <c:v>5.54</c:v>
                </c:pt>
                <c:pt idx="252">
                  <c:v>5.57</c:v>
                </c:pt>
                <c:pt idx="253">
                  <c:v>5.65</c:v>
                </c:pt>
                <c:pt idx="254">
                  <c:v>5.64</c:v>
                </c:pt>
                <c:pt idx="255">
                  <c:v>5.65</c:v>
                </c:pt>
                <c:pt idx="256">
                  <c:v>5.5</c:v>
                </c:pt>
                <c:pt idx="257">
                  <c:v>5.46</c:v>
                </c:pt>
                <c:pt idx="258">
                  <c:v>5.34</c:v>
                </c:pt>
                <c:pt idx="259">
                  <c:v>4.8099999999999996</c:v>
                </c:pt>
                <c:pt idx="260">
                  <c:v>4.53</c:v>
                </c:pt>
                <c:pt idx="261">
                  <c:v>4.83</c:v>
                </c:pt>
                <c:pt idx="262">
                  <c:v>4.6500000000000004</c:v>
                </c:pt>
                <c:pt idx="263">
                  <c:v>4.72</c:v>
                </c:pt>
                <c:pt idx="264">
                  <c:v>5</c:v>
                </c:pt>
                <c:pt idx="265">
                  <c:v>5.23</c:v>
                </c:pt>
                <c:pt idx="266">
                  <c:v>5.18</c:v>
                </c:pt>
                <c:pt idx="267">
                  <c:v>5.54</c:v>
                </c:pt>
                <c:pt idx="268">
                  <c:v>5.9</c:v>
                </c:pt>
                <c:pt idx="269">
                  <c:v>5.79</c:v>
                </c:pt>
                <c:pt idx="270">
                  <c:v>5.94</c:v>
                </c:pt>
                <c:pt idx="271">
                  <c:v>5.92</c:v>
                </c:pt>
                <c:pt idx="272">
                  <c:v>6.11</c:v>
                </c:pt>
                <c:pt idx="273">
                  <c:v>6.03</c:v>
                </c:pt>
                <c:pt idx="274">
                  <c:v>6.28</c:v>
                </c:pt>
                <c:pt idx="275">
                  <c:v>6.66</c:v>
                </c:pt>
                <c:pt idx="276">
                  <c:v>6.52</c:v>
                </c:pt>
                <c:pt idx="277">
                  <c:v>6.26</c:v>
                </c:pt>
                <c:pt idx="278">
                  <c:v>5.99</c:v>
                </c:pt>
                <c:pt idx="279">
                  <c:v>6.44</c:v>
                </c:pt>
                <c:pt idx="280">
                  <c:v>6.1</c:v>
                </c:pt>
                <c:pt idx="281">
                  <c:v>6.05</c:v>
                </c:pt>
                <c:pt idx="282">
                  <c:v>5.83</c:v>
                </c:pt>
                <c:pt idx="283">
                  <c:v>5.8</c:v>
                </c:pt>
                <c:pt idx="284">
                  <c:v>5.74</c:v>
                </c:pt>
                <c:pt idx="285">
                  <c:v>5.72</c:v>
                </c:pt>
                <c:pt idx="286">
                  <c:v>5.24</c:v>
                </c:pt>
                <c:pt idx="287">
                  <c:v>5.16</c:v>
                </c:pt>
                <c:pt idx="288">
                  <c:v>5.0999999999999996</c:v>
                </c:pt>
                <c:pt idx="289">
                  <c:v>4.8899999999999997</c:v>
                </c:pt>
                <c:pt idx="290">
                  <c:v>5.14</c:v>
                </c:pt>
                <c:pt idx="291">
                  <c:v>5.39</c:v>
                </c:pt>
                <c:pt idx="292">
                  <c:v>5.28</c:v>
                </c:pt>
                <c:pt idx="293">
                  <c:v>5.24</c:v>
                </c:pt>
                <c:pt idx="294">
                  <c:v>4.97</c:v>
                </c:pt>
                <c:pt idx="295">
                  <c:v>4.7300000000000004</c:v>
                </c:pt>
                <c:pt idx="296">
                  <c:v>4.57</c:v>
                </c:pt>
                <c:pt idx="297">
                  <c:v>4.6500000000000004</c:v>
                </c:pt>
                <c:pt idx="298">
                  <c:v>5.09</c:v>
                </c:pt>
                <c:pt idx="299">
                  <c:v>5.04</c:v>
                </c:pt>
                <c:pt idx="300">
                  <c:v>4.91</c:v>
                </c:pt>
                <c:pt idx="301">
                  <c:v>5.28</c:v>
                </c:pt>
                <c:pt idx="302">
                  <c:v>5.21</c:v>
                </c:pt>
                <c:pt idx="303">
                  <c:v>5.16</c:v>
                </c:pt>
                <c:pt idx="304">
                  <c:v>4.93</c:v>
                </c:pt>
                <c:pt idx="305">
                  <c:v>4.6500000000000004</c:v>
                </c:pt>
                <c:pt idx="306">
                  <c:v>4.26</c:v>
                </c:pt>
                <c:pt idx="307">
                  <c:v>3.87</c:v>
                </c:pt>
                <c:pt idx="308">
                  <c:v>3.94</c:v>
                </c:pt>
                <c:pt idx="309">
                  <c:v>4.05</c:v>
                </c:pt>
                <c:pt idx="310">
                  <c:v>4.03</c:v>
                </c:pt>
                <c:pt idx="311">
                  <c:v>4.05</c:v>
                </c:pt>
                <c:pt idx="312">
                  <c:v>3.9</c:v>
                </c:pt>
                <c:pt idx="313">
                  <c:v>3.81</c:v>
                </c:pt>
                <c:pt idx="314">
                  <c:v>3.96</c:v>
                </c:pt>
                <c:pt idx="315">
                  <c:v>3.57</c:v>
                </c:pt>
                <c:pt idx="316">
                  <c:v>3.33</c:v>
                </c:pt>
                <c:pt idx="317">
                  <c:v>3.98</c:v>
                </c:pt>
                <c:pt idx="318">
                  <c:v>4.45</c:v>
                </c:pt>
                <c:pt idx="319">
                  <c:v>4.2699999999999996</c:v>
                </c:pt>
                <c:pt idx="320">
                  <c:v>4.29</c:v>
                </c:pt>
                <c:pt idx="321">
                  <c:v>4.3</c:v>
                </c:pt>
                <c:pt idx="322">
                  <c:v>4.2699999999999996</c:v>
                </c:pt>
                <c:pt idx="323">
                  <c:v>4.1500000000000004</c:v>
                </c:pt>
                <c:pt idx="324">
                  <c:v>4.08</c:v>
                </c:pt>
                <c:pt idx="325">
                  <c:v>3.83</c:v>
                </c:pt>
                <c:pt idx="326">
                  <c:v>4.3499999999999996</c:v>
                </c:pt>
                <c:pt idx="327">
                  <c:v>4.72</c:v>
                </c:pt>
                <c:pt idx="328">
                  <c:v>4.7300000000000004</c:v>
                </c:pt>
                <c:pt idx="329">
                  <c:v>4.5</c:v>
                </c:pt>
                <c:pt idx="330">
                  <c:v>4.28</c:v>
                </c:pt>
                <c:pt idx="331">
                  <c:v>4.13</c:v>
                </c:pt>
                <c:pt idx="332">
                  <c:v>4.0999999999999996</c:v>
                </c:pt>
                <c:pt idx="333">
                  <c:v>4.1900000000000004</c:v>
                </c:pt>
                <c:pt idx="334">
                  <c:v>4.2300000000000004</c:v>
                </c:pt>
                <c:pt idx="335">
                  <c:v>4.22</c:v>
                </c:pt>
                <c:pt idx="336">
                  <c:v>4.17</c:v>
                </c:pt>
                <c:pt idx="337">
                  <c:v>4.5</c:v>
                </c:pt>
                <c:pt idx="338">
                  <c:v>4.34</c:v>
                </c:pt>
                <c:pt idx="339">
                  <c:v>4.1399999999999997</c:v>
                </c:pt>
                <c:pt idx="340">
                  <c:v>4</c:v>
                </c:pt>
                <c:pt idx="341">
                  <c:v>4.18</c:v>
                </c:pt>
                <c:pt idx="342">
                  <c:v>4.26</c:v>
                </c:pt>
                <c:pt idx="343">
                  <c:v>4.2</c:v>
                </c:pt>
                <c:pt idx="344">
                  <c:v>4.46</c:v>
                </c:pt>
                <c:pt idx="345">
                  <c:v>4.54</c:v>
                </c:pt>
                <c:pt idx="346">
                  <c:v>4.47</c:v>
                </c:pt>
                <c:pt idx="347">
                  <c:v>4.42</c:v>
                </c:pt>
                <c:pt idx="348">
                  <c:v>4.57</c:v>
                </c:pt>
                <c:pt idx="349">
                  <c:v>4.72</c:v>
                </c:pt>
                <c:pt idx="350">
                  <c:v>4.99</c:v>
                </c:pt>
                <c:pt idx="351">
                  <c:v>5.1100000000000003</c:v>
                </c:pt>
                <c:pt idx="352">
                  <c:v>5.1100000000000003</c:v>
                </c:pt>
                <c:pt idx="353">
                  <c:v>5.09</c:v>
                </c:pt>
                <c:pt idx="354">
                  <c:v>4.88</c:v>
                </c:pt>
                <c:pt idx="355">
                  <c:v>4.72</c:v>
                </c:pt>
                <c:pt idx="356">
                  <c:v>4.7300000000000004</c:v>
                </c:pt>
                <c:pt idx="357">
                  <c:v>4.5999999999999996</c:v>
                </c:pt>
                <c:pt idx="358">
                  <c:v>4.5599999999999996</c:v>
                </c:pt>
                <c:pt idx="359">
                  <c:v>4.76</c:v>
                </c:pt>
                <c:pt idx="360">
                  <c:v>4.72</c:v>
                </c:pt>
                <c:pt idx="361">
                  <c:v>4.5599999999999996</c:v>
                </c:pt>
                <c:pt idx="362">
                  <c:v>4.6900000000000004</c:v>
                </c:pt>
                <c:pt idx="363">
                  <c:v>4.75</c:v>
                </c:pt>
                <c:pt idx="364">
                  <c:v>5.0999999999999996</c:v>
                </c:pt>
                <c:pt idx="365">
                  <c:v>5</c:v>
                </c:pt>
                <c:pt idx="366">
                  <c:v>4.67</c:v>
                </c:pt>
                <c:pt idx="367">
                  <c:v>4.5199999999999996</c:v>
                </c:pt>
                <c:pt idx="368">
                  <c:v>4.53</c:v>
                </c:pt>
                <c:pt idx="369">
                  <c:v>4.1500000000000004</c:v>
                </c:pt>
                <c:pt idx="370">
                  <c:v>4.0999999999999996</c:v>
                </c:pt>
                <c:pt idx="371">
                  <c:v>3.74</c:v>
                </c:pt>
                <c:pt idx="372">
                  <c:v>3.74</c:v>
                </c:pt>
                <c:pt idx="373">
                  <c:v>3.51</c:v>
                </c:pt>
                <c:pt idx="374">
                  <c:v>3.68</c:v>
                </c:pt>
                <c:pt idx="375">
                  <c:v>3.88</c:v>
                </c:pt>
                <c:pt idx="376">
                  <c:v>4.0999999999999996</c:v>
                </c:pt>
                <c:pt idx="377">
                  <c:v>4.01</c:v>
                </c:pt>
                <c:pt idx="378">
                  <c:v>3.89</c:v>
                </c:pt>
                <c:pt idx="379">
                  <c:v>3.69</c:v>
                </c:pt>
                <c:pt idx="380">
                  <c:v>3.81</c:v>
                </c:pt>
                <c:pt idx="381">
                  <c:v>3.53</c:v>
                </c:pt>
                <c:pt idx="382">
                  <c:v>2.42</c:v>
                </c:pt>
                <c:pt idx="383">
                  <c:v>2.52</c:v>
                </c:pt>
                <c:pt idx="384">
                  <c:v>2.87</c:v>
                </c:pt>
                <c:pt idx="385">
                  <c:v>2.82</c:v>
                </c:pt>
                <c:pt idx="386">
                  <c:v>2.93</c:v>
                </c:pt>
                <c:pt idx="387">
                  <c:v>3.29</c:v>
                </c:pt>
                <c:pt idx="388">
                  <c:v>3.72</c:v>
                </c:pt>
                <c:pt idx="389">
                  <c:v>3.56</c:v>
                </c:pt>
                <c:pt idx="390">
                  <c:v>3.59</c:v>
                </c:pt>
                <c:pt idx="391">
                  <c:v>3.4</c:v>
                </c:pt>
                <c:pt idx="392">
                  <c:v>3.39</c:v>
                </c:pt>
                <c:pt idx="393">
                  <c:v>3.4</c:v>
                </c:pt>
                <c:pt idx="394">
                  <c:v>3.59</c:v>
                </c:pt>
                <c:pt idx="395">
                  <c:v>3.73</c:v>
                </c:pt>
                <c:pt idx="396">
                  <c:v>3.69</c:v>
                </c:pt>
                <c:pt idx="397">
                  <c:v>3.73</c:v>
                </c:pt>
                <c:pt idx="398">
                  <c:v>3.85</c:v>
                </c:pt>
                <c:pt idx="399">
                  <c:v>3.42</c:v>
                </c:pt>
                <c:pt idx="400">
                  <c:v>3.2</c:v>
                </c:pt>
                <c:pt idx="401">
                  <c:v>3.01</c:v>
                </c:pt>
                <c:pt idx="402">
                  <c:v>2.7</c:v>
                </c:pt>
                <c:pt idx="403">
                  <c:v>2.65</c:v>
                </c:pt>
                <c:pt idx="404">
                  <c:v>2.54</c:v>
                </c:pt>
                <c:pt idx="405">
                  <c:v>2.76</c:v>
                </c:pt>
                <c:pt idx="406">
                  <c:v>3.29</c:v>
                </c:pt>
                <c:pt idx="407">
                  <c:v>3.39</c:v>
                </c:pt>
                <c:pt idx="408">
                  <c:v>3.58</c:v>
                </c:pt>
                <c:pt idx="409">
                  <c:v>3.41</c:v>
                </c:pt>
                <c:pt idx="410">
                  <c:v>3.46</c:v>
                </c:pt>
                <c:pt idx="411">
                  <c:v>3.17</c:v>
                </c:pt>
                <c:pt idx="412">
                  <c:v>3</c:v>
                </c:pt>
                <c:pt idx="413">
                  <c:v>3</c:v>
                </c:pt>
                <c:pt idx="414">
                  <c:v>2.2999999999999998</c:v>
                </c:pt>
                <c:pt idx="415">
                  <c:v>1.98</c:v>
                </c:pt>
                <c:pt idx="416">
                  <c:v>2.15</c:v>
                </c:pt>
                <c:pt idx="417">
                  <c:v>2.0099999999999998</c:v>
                </c:pt>
                <c:pt idx="418">
                  <c:v>1.98</c:v>
                </c:pt>
                <c:pt idx="419">
                  <c:v>1.97</c:v>
                </c:pt>
                <c:pt idx="420">
                  <c:v>1.97</c:v>
                </c:pt>
                <c:pt idx="421">
                  <c:v>2.17</c:v>
                </c:pt>
                <c:pt idx="422">
                  <c:v>2.0499999999999998</c:v>
                </c:pt>
                <c:pt idx="423">
                  <c:v>1.8</c:v>
                </c:pt>
                <c:pt idx="424">
                  <c:v>1.62</c:v>
                </c:pt>
                <c:pt idx="425">
                  <c:v>1.53</c:v>
                </c:pt>
                <c:pt idx="426">
                  <c:v>1.68</c:v>
                </c:pt>
                <c:pt idx="427">
                  <c:v>1.72</c:v>
                </c:pt>
                <c:pt idx="428">
                  <c:v>1.75</c:v>
                </c:pt>
                <c:pt idx="429">
                  <c:v>1.65</c:v>
                </c:pt>
                <c:pt idx="430">
                  <c:v>1.72</c:v>
                </c:pt>
                <c:pt idx="431">
                  <c:v>1.91</c:v>
                </c:pt>
                <c:pt idx="432">
                  <c:v>1.98</c:v>
                </c:pt>
                <c:pt idx="433">
                  <c:v>1.96</c:v>
                </c:pt>
                <c:pt idx="434">
                  <c:v>1.76</c:v>
                </c:pt>
                <c:pt idx="435">
                  <c:v>1.93</c:v>
                </c:pt>
                <c:pt idx="436">
                  <c:v>2.2999999999999998</c:v>
                </c:pt>
                <c:pt idx="437">
                  <c:v>2.58</c:v>
                </c:pt>
                <c:pt idx="438">
                  <c:v>2.74</c:v>
                </c:pt>
                <c:pt idx="439">
                  <c:v>2.81</c:v>
                </c:pt>
                <c:pt idx="440">
                  <c:v>2.62</c:v>
                </c:pt>
                <c:pt idx="441">
                  <c:v>2.72</c:v>
                </c:pt>
                <c:pt idx="442">
                  <c:v>2.9</c:v>
                </c:pt>
              </c:numCache>
            </c:numRef>
          </c:val>
          <c:smooth val="0"/>
        </c:ser>
        <c:ser>
          <c:idx val="1"/>
          <c:order val="1"/>
          <c:tx>
            <c:strRef>
              <c:f>'Rates. Final'!$S$6</c:f>
              <c:strCache>
                <c:ptCount val="1"/>
                <c:pt idx="0">
                  <c:v>Inflation Rate</c:v>
                </c:pt>
              </c:strCache>
            </c:strRef>
          </c:tx>
          <c:spPr>
            <a:ln>
              <a:solidFill>
                <a:srgbClr val="FF0000"/>
              </a:solidFill>
            </a:ln>
          </c:spPr>
          <c:marker>
            <c:symbol val="none"/>
          </c:marker>
          <c:cat>
            <c:numRef>
              <c:f>'Rates. Final'!$Q$7:$Q$449</c:f>
              <c:numCache>
                <c:formatCode>m/d/yy;@</c:formatCode>
                <c:ptCount val="443"/>
                <c:pt idx="0">
                  <c:v>26695</c:v>
                </c:pt>
                <c:pt idx="1">
                  <c:v>26723</c:v>
                </c:pt>
                <c:pt idx="2">
                  <c:v>26754</c:v>
                </c:pt>
                <c:pt idx="3">
                  <c:v>26784</c:v>
                </c:pt>
                <c:pt idx="4">
                  <c:v>26815</c:v>
                </c:pt>
                <c:pt idx="5">
                  <c:v>26845</c:v>
                </c:pt>
                <c:pt idx="6">
                  <c:v>26876</c:v>
                </c:pt>
                <c:pt idx="7">
                  <c:v>26907</c:v>
                </c:pt>
                <c:pt idx="8">
                  <c:v>26937</c:v>
                </c:pt>
                <c:pt idx="9">
                  <c:v>26968</c:v>
                </c:pt>
                <c:pt idx="10">
                  <c:v>26998</c:v>
                </c:pt>
                <c:pt idx="11">
                  <c:v>27029</c:v>
                </c:pt>
                <c:pt idx="12">
                  <c:v>27060</c:v>
                </c:pt>
                <c:pt idx="13">
                  <c:v>27088</c:v>
                </c:pt>
                <c:pt idx="14">
                  <c:v>27119</c:v>
                </c:pt>
                <c:pt idx="15">
                  <c:v>27149</c:v>
                </c:pt>
                <c:pt idx="16">
                  <c:v>27180</c:v>
                </c:pt>
                <c:pt idx="17">
                  <c:v>27210</c:v>
                </c:pt>
                <c:pt idx="18">
                  <c:v>27241</c:v>
                </c:pt>
                <c:pt idx="19">
                  <c:v>27272</c:v>
                </c:pt>
                <c:pt idx="20">
                  <c:v>27302</c:v>
                </c:pt>
                <c:pt idx="21">
                  <c:v>27333</c:v>
                </c:pt>
                <c:pt idx="22">
                  <c:v>27363</c:v>
                </c:pt>
                <c:pt idx="23">
                  <c:v>27394</c:v>
                </c:pt>
                <c:pt idx="24">
                  <c:v>27425</c:v>
                </c:pt>
                <c:pt idx="25">
                  <c:v>27453</c:v>
                </c:pt>
                <c:pt idx="26">
                  <c:v>27484</c:v>
                </c:pt>
                <c:pt idx="27">
                  <c:v>27514</c:v>
                </c:pt>
                <c:pt idx="28">
                  <c:v>27545</c:v>
                </c:pt>
                <c:pt idx="29">
                  <c:v>27575</c:v>
                </c:pt>
                <c:pt idx="30">
                  <c:v>27606</c:v>
                </c:pt>
                <c:pt idx="31">
                  <c:v>27637</c:v>
                </c:pt>
                <c:pt idx="32">
                  <c:v>27667</c:v>
                </c:pt>
                <c:pt idx="33">
                  <c:v>27698</c:v>
                </c:pt>
                <c:pt idx="34">
                  <c:v>27728</c:v>
                </c:pt>
                <c:pt idx="35">
                  <c:v>27759</c:v>
                </c:pt>
                <c:pt idx="36">
                  <c:v>27790</c:v>
                </c:pt>
                <c:pt idx="37">
                  <c:v>27819</c:v>
                </c:pt>
                <c:pt idx="38">
                  <c:v>27850</c:v>
                </c:pt>
                <c:pt idx="39">
                  <c:v>27880</c:v>
                </c:pt>
                <c:pt idx="40">
                  <c:v>27911</c:v>
                </c:pt>
                <c:pt idx="41">
                  <c:v>27941</c:v>
                </c:pt>
                <c:pt idx="42">
                  <c:v>27972</c:v>
                </c:pt>
                <c:pt idx="43">
                  <c:v>28003</c:v>
                </c:pt>
                <c:pt idx="44">
                  <c:v>28033</c:v>
                </c:pt>
                <c:pt idx="45">
                  <c:v>28064</c:v>
                </c:pt>
                <c:pt idx="46">
                  <c:v>28094</c:v>
                </c:pt>
                <c:pt idx="47">
                  <c:v>28125</c:v>
                </c:pt>
                <c:pt idx="48">
                  <c:v>28156</c:v>
                </c:pt>
                <c:pt idx="49">
                  <c:v>28184</c:v>
                </c:pt>
                <c:pt idx="50">
                  <c:v>28215</c:v>
                </c:pt>
                <c:pt idx="51">
                  <c:v>28245</c:v>
                </c:pt>
                <c:pt idx="52">
                  <c:v>28276</c:v>
                </c:pt>
                <c:pt idx="53">
                  <c:v>28306</c:v>
                </c:pt>
                <c:pt idx="54">
                  <c:v>28337</c:v>
                </c:pt>
                <c:pt idx="55">
                  <c:v>28368</c:v>
                </c:pt>
                <c:pt idx="56">
                  <c:v>28398</c:v>
                </c:pt>
                <c:pt idx="57">
                  <c:v>28429</c:v>
                </c:pt>
                <c:pt idx="58">
                  <c:v>28459</c:v>
                </c:pt>
                <c:pt idx="59">
                  <c:v>28490</c:v>
                </c:pt>
                <c:pt idx="60">
                  <c:v>28521</c:v>
                </c:pt>
                <c:pt idx="61">
                  <c:v>28549</c:v>
                </c:pt>
                <c:pt idx="62">
                  <c:v>28580</c:v>
                </c:pt>
                <c:pt idx="63">
                  <c:v>28610</c:v>
                </c:pt>
                <c:pt idx="64">
                  <c:v>28641</c:v>
                </c:pt>
                <c:pt idx="65">
                  <c:v>28671</c:v>
                </c:pt>
                <c:pt idx="66">
                  <c:v>28702</c:v>
                </c:pt>
                <c:pt idx="67">
                  <c:v>28733</c:v>
                </c:pt>
                <c:pt idx="68">
                  <c:v>28763</c:v>
                </c:pt>
                <c:pt idx="69">
                  <c:v>28794</c:v>
                </c:pt>
                <c:pt idx="70">
                  <c:v>28824</c:v>
                </c:pt>
                <c:pt idx="71">
                  <c:v>28855</c:v>
                </c:pt>
                <c:pt idx="72">
                  <c:v>28886</c:v>
                </c:pt>
                <c:pt idx="73">
                  <c:v>28914</c:v>
                </c:pt>
                <c:pt idx="74">
                  <c:v>28945</c:v>
                </c:pt>
                <c:pt idx="75">
                  <c:v>28975</c:v>
                </c:pt>
                <c:pt idx="76">
                  <c:v>29006</c:v>
                </c:pt>
                <c:pt idx="77">
                  <c:v>29036</c:v>
                </c:pt>
                <c:pt idx="78">
                  <c:v>29067</c:v>
                </c:pt>
                <c:pt idx="79">
                  <c:v>29098</c:v>
                </c:pt>
                <c:pt idx="80">
                  <c:v>29128</c:v>
                </c:pt>
                <c:pt idx="81">
                  <c:v>29159</c:v>
                </c:pt>
                <c:pt idx="82">
                  <c:v>29189</c:v>
                </c:pt>
                <c:pt idx="83">
                  <c:v>29220</c:v>
                </c:pt>
                <c:pt idx="84">
                  <c:v>29251</c:v>
                </c:pt>
                <c:pt idx="85">
                  <c:v>29280</c:v>
                </c:pt>
                <c:pt idx="86">
                  <c:v>29311</c:v>
                </c:pt>
                <c:pt idx="87">
                  <c:v>29341</c:v>
                </c:pt>
                <c:pt idx="88">
                  <c:v>29372</c:v>
                </c:pt>
                <c:pt idx="89">
                  <c:v>29402</c:v>
                </c:pt>
                <c:pt idx="90">
                  <c:v>29433</c:v>
                </c:pt>
                <c:pt idx="91">
                  <c:v>29464</c:v>
                </c:pt>
                <c:pt idx="92">
                  <c:v>29494</c:v>
                </c:pt>
                <c:pt idx="93">
                  <c:v>29525</c:v>
                </c:pt>
                <c:pt idx="94">
                  <c:v>29555</c:v>
                </c:pt>
                <c:pt idx="95">
                  <c:v>29586</c:v>
                </c:pt>
                <c:pt idx="96">
                  <c:v>29617</c:v>
                </c:pt>
                <c:pt idx="97">
                  <c:v>29645</c:v>
                </c:pt>
                <c:pt idx="98">
                  <c:v>29676</c:v>
                </c:pt>
                <c:pt idx="99">
                  <c:v>29706</c:v>
                </c:pt>
                <c:pt idx="100">
                  <c:v>29737</c:v>
                </c:pt>
                <c:pt idx="101">
                  <c:v>29767</c:v>
                </c:pt>
                <c:pt idx="102">
                  <c:v>29798</c:v>
                </c:pt>
                <c:pt idx="103">
                  <c:v>29829</c:v>
                </c:pt>
                <c:pt idx="104">
                  <c:v>29859</c:v>
                </c:pt>
                <c:pt idx="105">
                  <c:v>29890</c:v>
                </c:pt>
                <c:pt idx="106">
                  <c:v>29920</c:v>
                </c:pt>
                <c:pt idx="107">
                  <c:v>29951</c:v>
                </c:pt>
                <c:pt idx="108">
                  <c:v>29982</c:v>
                </c:pt>
                <c:pt idx="109">
                  <c:v>30010</c:v>
                </c:pt>
                <c:pt idx="110">
                  <c:v>30041</c:v>
                </c:pt>
                <c:pt idx="111">
                  <c:v>30071</c:v>
                </c:pt>
                <c:pt idx="112">
                  <c:v>30102</c:v>
                </c:pt>
                <c:pt idx="113">
                  <c:v>30132</c:v>
                </c:pt>
                <c:pt idx="114">
                  <c:v>30163</c:v>
                </c:pt>
                <c:pt idx="115">
                  <c:v>30194</c:v>
                </c:pt>
                <c:pt idx="116">
                  <c:v>30224</c:v>
                </c:pt>
                <c:pt idx="117">
                  <c:v>30255</c:v>
                </c:pt>
                <c:pt idx="118">
                  <c:v>30285</c:v>
                </c:pt>
                <c:pt idx="119">
                  <c:v>30316</c:v>
                </c:pt>
                <c:pt idx="120">
                  <c:v>30347</c:v>
                </c:pt>
                <c:pt idx="121">
                  <c:v>30375</c:v>
                </c:pt>
                <c:pt idx="122">
                  <c:v>30406</c:v>
                </c:pt>
                <c:pt idx="123">
                  <c:v>30436</c:v>
                </c:pt>
                <c:pt idx="124">
                  <c:v>30467</c:v>
                </c:pt>
                <c:pt idx="125">
                  <c:v>30497</c:v>
                </c:pt>
                <c:pt idx="126">
                  <c:v>30528</c:v>
                </c:pt>
                <c:pt idx="127">
                  <c:v>30559</c:v>
                </c:pt>
                <c:pt idx="128">
                  <c:v>30589</c:v>
                </c:pt>
                <c:pt idx="129">
                  <c:v>30620</c:v>
                </c:pt>
                <c:pt idx="130">
                  <c:v>30650</c:v>
                </c:pt>
                <c:pt idx="131">
                  <c:v>30681</c:v>
                </c:pt>
                <c:pt idx="132">
                  <c:v>30712</c:v>
                </c:pt>
                <c:pt idx="133">
                  <c:v>30741</c:v>
                </c:pt>
                <c:pt idx="134">
                  <c:v>30772</c:v>
                </c:pt>
                <c:pt idx="135">
                  <c:v>30802</c:v>
                </c:pt>
                <c:pt idx="136">
                  <c:v>30833</c:v>
                </c:pt>
                <c:pt idx="137">
                  <c:v>30863</c:v>
                </c:pt>
                <c:pt idx="138">
                  <c:v>30894</c:v>
                </c:pt>
                <c:pt idx="139">
                  <c:v>30925</c:v>
                </c:pt>
                <c:pt idx="140">
                  <c:v>30955</c:v>
                </c:pt>
                <c:pt idx="141">
                  <c:v>30986</c:v>
                </c:pt>
                <c:pt idx="142">
                  <c:v>31016</c:v>
                </c:pt>
                <c:pt idx="143">
                  <c:v>31047</c:v>
                </c:pt>
                <c:pt idx="144">
                  <c:v>31078</c:v>
                </c:pt>
                <c:pt idx="145">
                  <c:v>31106</c:v>
                </c:pt>
                <c:pt idx="146">
                  <c:v>31137</c:v>
                </c:pt>
                <c:pt idx="147">
                  <c:v>31167</c:v>
                </c:pt>
                <c:pt idx="148">
                  <c:v>31198</c:v>
                </c:pt>
                <c:pt idx="149">
                  <c:v>31228</c:v>
                </c:pt>
                <c:pt idx="150">
                  <c:v>31259</c:v>
                </c:pt>
                <c:pt idx="151">
                  <c:v>31290</c:v>
                </c:pt>
                <c:pt idx="152">
                  <c:v>31320</c:v>
                </c:pt>
                <c:pt idx="153">
                  <c:v>31351</c:v>
                </c:pt>
                <c:pt idx="154">
                  <c:v>31381</c:v>
                </c:pt>
                <c:pt idx="155">
                  <c:v>31412</c:v>
                </c:pt>
                <c:pt idx="156">
                  <c:v>31443</c:v>
                </c:pt>
                <c:pt idx="157">
                  <c:v>31471</c:v>
                </c:pt>
                <c:pt idx="158">
                  <c:v>31502</c:v>
                </c:pt>
                <c:pt idx="159">
                  <c:v>31532</c:v>
                </c:pt>
                <c:pt idx="160">
                  <c:v>31563</c:v>
                </c:pt>
                <c:pt idx="161">
                  <c:v>31593</c:v>
                </c:pt>
                <c:pt idx="162">
                  <c:v>31624</c:v>
                </c:pt>
                <c:pt idx="163">
                  <c:v>31655</c:v>
                </c:pt>
                <c:pt idx="164">
                  <c:v>31685</c:v>
                </c:pt>
                <c:pt idx="165">
                  <c:v>31716</c:v>
                </c:pt>
                <c:pt idx="166">
                  <c:v>31746</c:v>
                </c:pt>
                <c:pt idx="167">
                  <c:v>31777</c:v>
                </c:pt>
                <c:pt idx="168">
                  <c:v>31808</c:v>
                </c:pt>
                <c:pt idx="169">
                  <c:v>31836</c:v>
                </c:pt>
                <c:pt idx="170">
                  <c:v>31867</c:v>
                </c:pt>
                <c:pt idx="171">
                  <c:v>31897</c:v>
                </c:pt>
                <c:pt idx="172">
                  <c:v>31928</c:v>
                </c:pt>
                <c:pt idx="173">
                  <c:v>31958</c:v>
                </c:pt>
                <c:pt idx="174">
                  <c:v>31989</c:v>
                </c:pt>
                <c:pt idx="175">
                  <c:v>32020</c:v>
                </c:pt>
                <c:pt idx="176">
                  <c:v>32050</c:v>
                </c:pt>
                <c:pt idx="177">
                  <c:v>32081</c:v>
                </c:pt>
                <c:pt idx="178">
                  <c:v>32111</c:v>
                </c:pt>
                <c:pt idx="179">
                  <c:v>32142</c:v>
                </c:pt>
                <c:pt idx="180">
                  <c:v>32173</c:v>
                </c:pt>
                <c:pt idx="181">
                  <c:v>32202</c:v>
                </c:pt>
                <c:pt idx="182">
                  <c:v>32233</c:v>
                </c:pt>
                <c:pt idx="183">
                  <c:v>32263</c:v>
                </c:pt>
                <c:pt idx="184">
                  <c:v>32294</c:v>
                </c:pt>
                <c:pt idx="185">
                  <c:v>32324</c:v>
                </c:pt>
                <c:pt idx="186">
                  <c:v>32355</c:v>
                </c:pt>
                <c:pt idx="187">
                  <c:v>32386</c:v>
                </c:pt>
                <c:pt idx="188">
                  <c:v>32416</c:v>
                </c:pt>
                <c:pt idx="189">
                  <c:v>32447</c:v>
                </c:pt>
                <c:pt idx="190">
                  <c:v>32477</c:v>
                </c:pt>
                <c:pt idx="191">
                  <c:v>32508</c:v>
                </c:pt>
                <c:pt idx="192">
                  <c:v>32539</c:v>
                </c:pt>
                <c:pt idx="193">
                  <c:v>32567</c:v>
                </c:pt>
                <c:pt idx="194">
                  <c:v>32598</c:v>
                </c:pt>
                <c:pt idx="195">
                  <c:v>32628</c:v>
                </c:pt>
                <c:pt idx="196">
                  <c:v>32659</c:v>
                </c:pt>
                <c:pt idx="197">
                  <c:v>32689</c:v>
                </c:pt>
                <c:pt idx="198">
                  <c:v>32720</c:v>
                </c:pt>
                <c:pt idx="199">
                  <c:v>32751</c:v>
                </c:pt>
                <c:pt idx="200">
                  <c:v>32781</c:v>
                </c:pt>
                <c:pt idx="201">
                  <c:v>32812</c:v>
                </c:pt>
                <c:pt idx="202">
                  <c:v>32842</c:v>
                </c:pt>
                <c:pt idx="203">
                  <c:v>32873</c:v>
                </c:pt>
                <c:pt idx="204">
                  <c:v>32904</c:v>
                </c:pt>
                <c:pt idx="205">
                  <c:v>32932</c:v>
                </c:pt>
                <c:pt idx="206">
                  <c:v>32963</c:v>
                </c:pt>
                <c:pt idx="207">
                  <c:v>32993</c:v>
                </c:pt>
                <c:pt idx="208">
                  <c:v>33024</c:v>
                </c:pt>
                <c:pt idx="209">
                  <c:v>33054</c:v>
                </c:pt>
                <c:pt idx="210">
                  <c:v>33085</c:v>
                </c:pt>
                <c:pt idx="211">
                  <c:v>33116</c:v>
                </c:pt>
                <c:pt idx="212">
                  <c:v>33146</c:v>
                </c:pt>
                <c:pt idx="213">
                  <c:v>33177</c:v>
                </c:pt>
                <c:pt idx="214">
                  <c:v>33207</c:v>
                </c:pt>
                <c:pt idx="215">
                  <c:v>33238</c:v>
                </c:pt>
                <c:pt idx="216">
                  <c:v>33269</c:v>
                </c:pt>
                <c:pt idx="217">
                  <c:v>33297</c:v>
                </c:pt>
                <c:pt idx="218">
                  <c:v>33328</c:v>
                </c:pt>
                <c:pt idx="219">
                  <c:v>33358</c:v>
                </c:pt>
                <c:pt idx="220">
                  <c:v>33389</c:v>
                </c:pt>
                <c:pt idx="221">
                  <c:v>33419</c:v>
                </c:pt>
                <c:pt idx="222">
                  <c:v>33450</c:v>
                </c:pt>
                <c:pt idx="223">
                  <c:v>33481</c:v>
                </c:pt>
                <c:pt idx="224">
                  <c:v>33511</c:v>
                </c:pt>
                <c:pt idx="225">
                  <c:v>33542</c:v>
                </c:pt>
                <c:pt idx="226">
                  <c:v>33572</c:v>
                </c:pt>
                <c:pt idx="227">
                  <c:v>33603</c:v>
                </c:pt>
                <c:pt idx="228">
                  <c:v>33634</c:v>
                </c:pt>
                <c:pt idx="229">
                  <c:v>33663</c:v>
                </c:pt>
                <c:pt idx="230">
                  <c:v>33694</c:v>
                </c:pt>
                <c:pt idx="231">
                  <c:v>33724</c:v>
                </c:pt>
                <c:pt idx="232">
                  <c:v>33755</c:v>
                </c:pt>
                <c:pt idx="233">
                  <c:v>33785</c:v>
                </c:pt>
                <c:pt idx="234">
                  <c:v>33816</c:v>
                </c:pt>
                <c:pt idx="235">
                  <c:v>33847</c:v>
                </c:pt>
                <c:pt idx="236">
                  <c:v>33877</c:v>
                </c:pt>
                <c:pt idx="237">
                  <c:v>33908</c:v>
                </c:pt>
                <c:pt idx="238">
                  <c:v>33938</c:v>
                </c:pt>
                <c:pt idx="239">
                  <c:v>33969</c:v>
                </c:pt>
                <c:pt idx="240">
                  <c:v>34000</c:v>
                </c:pt>
                <c:pt idx="241">
                  <c:v>34028</c:v>
                </c:pt>
                <c:pt idx="242">
                  <c:v>34059</c:v>
                </c:pt>
                <c:pt idx="243">
                  <c:v>34089</c:v>
                </c:pt>
                <c:pt idx="244">
                  <c:v>34120</c:v>
                </c:pt>
                <c:pt idx="245">
                  <c:v>34150</c:v>
                </c:pt>
                <c:pt idx="246">
                  <c:v>34181</c:v>
                </c:pt>
                <c:pt idx="247">
                  <c:v>34212</c:v>
                </c:pt>
                <c:pt idx="248">
                  <c:v>34242</c:v>
                </c:pt>
                <c:pt idx="249">
                  <c:v>34273</c:v>
                </c:pt>
                <c:pt idx="250">
                  <c:v>34303</c:v>
                </c:pt>
                <c:pt idx="251">
                  <c:v>34334</c:v>
                </c:pt>
                <c:pt idx="252">
                  <c:v>34365</c:v>
                </c:pt>
                <c:pt idx="253">
                  <c:v>34393</c:v>
                </c:pt>
                <c:pt idx="254">
                  <c:v>34424</c:v>
                </c:pt>
                <c:pt idx="255">
                  <c:v>34454</c:v>
                </c:pt>
                <c:pt idx="256">
                  <c:v>34485</c:v>
                </c:pt>
                <c:pt idx="257">
                  <c:v>34515</c:v>
                </c:pt>
                <c:pt idx="258">
                  <c:v>34546</c:v>
                </c:pt>
                <c:pt idx="259">
                  <c:v>34577</c:v>
                </c:pt>
                <c:pt idx="260">
                  <c:v>34607</c:v>
                </c:pt>
                <c:pt idx="261">
                  <c:v>34638</c:v>
                </c:pt>
                <c:pt idx="262">
                  <c:v>34668</c:v>
                </c:pt>
                <c:pt idx="263">
                  <c:v>34699</c:v>
                </c:pt>
                <c:pt idx="264">
                  <c:v>34730</c:v>
                </c:pt>
                <c:pt idx="265">
                  <c:v>34758</c:v>
                </c:pt>
                <c:pt idx="266">
                  <c:v>34789</c:v>
                </c:pt>
                <c:pt idx="267">
                  <c:v>34819</c:v>
                </c:pt>
                <c:pt idx="268">
                  <c:v>34850</c:v>
                </c:pt>
                <c:pt idx="269">
                  <c:v>34880</c:v>
                </c:pt>
                <c:pt idx="270">
                  <c:v>34911</c:v>
                </c:pt>
                <c:pt idx="271">
                  <c:v>34942</c:v>
                </c:pt>
                <c:pt idx="272">
                  <c:v>34972</c:v>
                </c:pt>
                <c:pt idx="273">
                  <c:v>35003</c:v>
                </c:pt>
                <c:pt idx="274">
                  <c:v>35033</c:v>
                </c:pt>
                <c:pt idx="275">
                  <c:v>35064</c:v>
                </c:pt>
                <c:pt idx="276">
                  <c:v>35095</c:v>
                </c:pt>
                <c:pt idx="277">
                  <c:v>35124</c:v>
                </c:pt>
                <c:pt idx="278">
                  <c:v>35155</c:v>
                </c:pt>
                <c:pt idx="279">
                  <c:v>35185</c:v>
                </c:pt>
                <c:pt idx="280">
                  <c:v>35216</c:v>
                </c:pt>
                <c:pt idx="281">
                  <c:v>35246</c:v>
                </c:pt>
                <c:pt idx="282">
                  <c:v>35277</c:v>
                </c:pt>
                <c:pt idx="283">
                  <c:v>35308</c:v>
                </c:pt>
                <c:pt idx="284">
                  <c:v>35338</c:v>
                </c:pt>
                <c:pt idx="285">
                  <c:v>35369</c:v>
                </c:pt>
                <c:pt idx="286">
                  <c:v>35399</c:v>
                </c:pt>
                <c:pt idx="287">
                  <c:v>35430</c:v>
                </c:pt>
                <c:pt idx="288">
                  <c:v>35461</c:v>
                </c:pt>
                <c:pt idx="289">
                  <c:v>35489</c:v>
                </c:pt>
                <c:pt idx="290">
                  <c:v>35520</c:v>
                </c:pt>
                <c:pt idx="291">
                  <c:v>35550</c:v>
                </c:pt>
                <c:pt idx="292">
                  <c:v>35581</c:v>
                </c:pt>
                <c:pt idx="293">
                  <c:v>35611</c:v>
                </c:pt>
                <c:pt idx="294">
                  <c:v>35642</c:v>
                </c:pt>
                <c:pt idx="295">
                  <c:v>35673</c:v>
                </c:pt>
                <c:pt idx="296">
                  <c:v>35703</c:v>
                </c:pt>
                <c:pt idx="297">
                  <c:v>35734</c:v>
                </c:pt>
                <c:pt idx="298">
                  <c:v>35764</c:v>
                </c:pt>
                <c:pt idx="299">
                  <c:v>35795</c:v>
                </c:pt>
                <c:pt idx="300">
                  <c:v>35826</c:v>
                </c:pt>
                <c:pt idx="301">
                  <c:v>35854</c:v>
                </c:pt>
                <c:pt idx="302">
                  <c:v>35885</c:v>
                </c:pt>
                <c:pt idx="303">
                  <c:v>35915</c:v>
                </c:pt>
                <c:pt idx="304">
                  <c:v>35946</c:v>
                </c:pt>
                <c:pt idx="305">
                  <c:v>35976</c:v>
                </c:pt>
                <c:pt idx="306">
                  <c:v>36007</c:v>
                </c:pt>
                <c:pt idx="307">
                  <c:v>36038</c:v>
                </c:pt>
                <c:pt idx="308">
                  <c:v>36068</c:v>
                </c:pt>
                <c:pt idx="309">
                  <c:v>36099</c:v>
                </c:pt>
                <c:pt idx="310">
                  <c:v>36129</c:v>
                </c:pt>
                <c:pt idx="311">
                  <c:v>36160</c:v>
                </c:pt>
                <c:pt idx="312">
                  <c:v>36191</c:v>
                </c:pt>
                <c:pt idx="313">
                  <c:v>36219</c:v>
                </c:pt>
                <c:pt idx="314">
                  <c:v>36250</c:v>
                </c:pt>
                <c:pt idx="315">
                  <c:v>36280</c:v>
                </c:pt>
                <c:pt idx="316">
                  <c:v>36311</c:v>
                </c:pt>
                <c:pt idx="317">
                  <c:v>36341</c:v>
                </c:pt>
                <c:pt idx="318">
                  <c:v>36372</c:v>
                </c:pt>
                <c:pt idx="319">
                  <c:v>36403</c:v>
                </c:pt>
                <c:pt idx="320">
                  <c:v>36433</c:v>
                </c:pt>
                <c:pt idx="321">
                  <c:v>36464</c:v>
                </c:pt>
                <c:pt idx="322">
                  <c:v>36494</c:v>
                </c:pt>
                <c:pt idx="323">
                  <c:v>36525</c:v>
                </c:pt>
                <c:pt idx="324">
                  <c:v>36556</c:v>
                </c:pt>
                <c:pt idx="325">
                  <c:v>36585</c:v>
                </c:pt>
                <c:pt idx="326">
                  <c:v>36616</c:v>
                </c:pt>
                <c:pt idx="327">
                  <c:v>36646</c:v>
                </c:pt>
                <c:pt idx="328">
                  <c:v>36677</c:v>
                </c:pt>
                <c:pt idx="329">
                  <c:v>36707</c:v>
                </c:pt>
                <c:pt idx="330">
                  <c:v>36738</c:v>
                </c:pt>
                <c:pt idx="331">
                  <c:v>36769</c:v>
                </c:pt>
                <c:pt idx="332">
                  <c:v>36799</c:v>
                </c:pt>
                <c:pt idx="333">
                  <c:v>36830</c:v>
                </c:pt>
                <c:pt idx="334">
                  <c:v>36860</c:v>
                </c:pt>
                <c:pt idx="335">
                  <c:v>36891</c:v>
                </c:pt>
                <c:pt idx="336">
                  <c:v>36922</c:v>
                </c:pt>
                <c:pt idx="337">
                  <c:v>36950</c:v>
                </c:pt>
                <c:pt idx="338">
                  <c:v>36981</c:v>
                </c:pt>
                <c:pt idx="339">
                  <c:v>37011</c:v>
                </c:pt>
                <c:pt idx="340">
                  <c:v>37042</c:v>
                </c:pt>
                <c:pt idx="341">
                  <c:v>37072</c:v>
                </c:pt>
                <c:pt idx="342">
                  <c:v>37103</c:v>
                </c:pt>
                <c:pt idx="343">
                  <c:v>37134</c:v>
                </c:pt>
                <c:pt idx="344">
                  <c:v>37164</c:v>
                </c:pt>
                <c:pt idx="345">
                  <c:v>37195</c:v>
                </c:pt>
                <c:pt idx="346">
                  <c:v>37225</c:v>
                </c:pt>
                <c:pt idx="347">
                  <c:v>37256</c:v>
                </c:pt>
                <c:pt idx="348">
                  <c:v>37287</c:v>
                </c:pt>
                <c:pt idx="349">
                  <c:v>37315</c:v>
                </c:pt>
                <c:pt idx="350">
                  <c:v>37346</c:v>
                </c:pt>
                <c:pt idx="351">
                  <c:v>37376</c:v>
                </c:pt>
                <c:pt idx="352">
                  <c:v>37407</c:v>
                </c:pt>
                <c:pt idx="353">
                  <c:v>37437</c:v>
                </c:pt>
                <c:pt idx="354">
                  <c:v>37468</c:v>
                </c:pt>
                <c:pt idx="355">
                  <c:v>37499</c:v>
                </c:pt>
                <c:pt idx="356">
                  <c:v>37529</c:v>
                </c:pt>
                <c:pt idx="357">
                  <c:v>37560</c:v>
                </c:pt>
                <c:pt idx="358">
                  <c:v>37590</c:v>
                </c:pt>
                <c:pt idx="359">
                  <c:v>37621</c:v>
                </c:pt>
                <c:pt idx="360">
                  <c:v>37652</c:v>
                </c:pt>
                <c:pt idx="361">
                  <c:v>37680</c:v>
                </c:pt>
                <c:pt idx="362">
                  <c:v>37711</c:v>
                </c:pt>
                <c:pt idx="363">
                  <c:v>37741</c:v>
                </c:pt>
                <c:pt idx="364">
                  <c:v>37772</c:v>
                </c:pt>
                <c:pt idx="365">
                  <c:v>37802</c:v>
                </c:pt>
                <c:pt idx="366">
                  <c:v>37833</c:v>
                </c:pt>
                <c:pt idx="367">
                  <c:v>37864</c:v>
                </c:pt>
                <c:pt idx="368">
                  <c:v>37894</c:v>
                </c:pt>
                <c:pt idx="369">
                  <c:v>37925</c:v>
                </c:pt>
                <c:pt idx="370">
                  <c:v>37955</c:v>
                </c:pt>
                <c:pt idx="371">
                  <c:v>37986</c:v>
                </c:pt>
                <c:pt idx="372">
                  <c:v>38017</c:v>
                </c:pt>
                <c:pt idx="373">
                  <c:v>38046</c:v>
                </c:pt>
                <c:pt idx="374">
                  <c:v>38077</c:v>
                </c:pt>
                <c:pt idx="375">
                  <c:v>38107</c:v>
                </c:pt>
                <c:pt idx="376">
                  <c:v>38138</c:v>
                </c:pt>
                <c:pt idx="377">
                  <c:v>38168</c:v>
                </c:pt>
                <c:pt idx="378">
                  <c:v>38199</c:v>
                </c:pt>
                <c:pt idx="379">
                  <c:v>38230</c:v>
                </c:pt>
                <c:pt idx="380">
                  <c:v>38260</c:v>
                </c:pt>
                <c:pt idx="381">
                  <c:v>38291</c:v>
                </c:pt>
                <c:pt idx="382">
                  <c:v>38321</c:v>
                </c:pt>
                <c:pt idx="383">
                  <c:v>38352</c:v>
                </c:pt>
                <c:pt idx="384">
                  <c:v>38383</c:v>
                </c:pt>
                <c:pt idx="385">
                  <c:v>38411</c:v>
                </c:pt>
                <c:pt idx="386">
                  <c:v>38442</c:v>
                </c:pt>
                <c:pt idx="387">
                  <c:v>38472</c:v>
                </c:pt>
                <c:pt idx="388">
                  <c:v>38503</c:v>
                </c:pt>
                <c:pt idx="389">
                  <c:v>38533</c:v>
                </c:pt>
                <c:pt idx="390">
                  <c:v>38564</c:v>
                </c:pt>
                <c:pt idx="391">
                  <c:v>38595</c:v>
                </c:pt>
                <c:pt idx="392">
                  <c:v>38625</c:v>
                </c:pt>
                <c:pt idx="393">
                  <c:v>38656</c:v>
                </c:pt>
                <c:pt idx="394">
                  <c:v>38686</c:v>
                </c:pt>
                <c:pt idx="395">
                  <c:v>38717</c:v>
                </c:pt>
                <c:pt idx="396">
                  <c:v>38748</c:v>
                </c:pt>
                <c:pt idx="397">
                  <c:v>38776</c:v>
                </c:pt>
                <c:pt idx="398">
                  <c:v>38807</c:v>
                </c:pt>
                <c:pt idx="399">
                  <c:v>38837</c:v>
                </c:pt>
                <c:pt idx="400">
                  <c:v>38868</c:v>
                </c:pt>
                <c:pt idx="401">
                  <c:v>38898</c:v>
                </c:pt>
                <c:pt idx="402">
                  <c:v>38929</c:v>
                </c:pt>
                <c:pt idx="403">
                  <c:v>38960</c:v>
                </c:pt>
                <c:pt idx="404">
                  <c:v>38990</c:v>
                </c:pt>
                <c:pt idx="405">
                  <c:v>39021</c:v>
                </c:pt>
                <c:pt idx="406">
                  <c:v>39051</c:v>
                </c:pt>
                <c:pt idx="407">
                  <c:v>39082</c:v>
                </c:pt>
                <c:pt idx="408">
                  <c:v>39113</c:v>
                </c:pt>
                <c:pt idx="409">
                  <c:v>39141</c:v>
                </c:pt>
                <c:pt idx="410">
                  <c:v>39172</c:v>
                </c:pt>
                <c:pt idx="411">
                  <c:v>39202</c:v>
                </c:pt>
                <c:pt idx="412">
                  <c:v>39233</c:v>
                </c:pt>
                <c:pt idx="413">
                  <c:v>39263</c:v>
                </c:pt>
                <c:pt idx="414">
                  <c:v>39294</c:v>
                </c:pt>
                <c:pt idx="415">
                  <c:v>39325</c:v>
                </c:pt>
                <c:pt idx="416">
                  <c:v>39355</c:v>
                </c:pt>
                <c:pt idx="417">
                  <c:v>39386</c:v>
                </c:pt>
                <c:pt idx="418">
                  <c:v>39416</c:v>
                </c:pt>
                <c:pt idx="419">
                  <c:v>39447</c:v>
                </c:pt>
                <c:pt idx="420">
                  <c:v>39478</c:v>
                </c:pt>
                <c:pt idx="421">
                  <c:v>39507</c:v>
                </c:pt>
                <c:pt idx="422">
                  <c:v>39538</c:v>
                </c:pt>
                <c:pt idx="423">
                  <c:v>39568</c:v>
                </c:pt>
                <c:pt idx="424">
                  <c:v>39599</c:v>
                </c:pt>
                <c:pt idx="425">
                  <c:v>39629</c:v>
                </c:pt>
                <c:pt idx="426">
                  <c:v>39660</c:v>
                </c:pt>
                <c:pt idx="427">
                  <c:v>39691</c:v>
                </c:pt>
                <c:pt idx="428">
                  <c:v>39721</c:v>
                </c:pt>
                <c:pt idx="429">
                  <c:v>39752</c:v>
                </c:pt>
                <c:pt idx="430">
                  <c:v>39782</c:v>
                </c:pt>
                <c:pt idx="431">
                  <c:v>39813</c:v>
                </c:pt>
                <c:pt idx="432">
                  <c:v>39844</c:v>
                </c:pt>
                <c:pt idx="433">
                  <c:v>39872</c:v>
                </c:pt>
                <c:pt idx="434">
                  <c:v>39903</c:v>
                </c:pt>
                <c:pt idx="435">
                  <c:v>39933</c:v>
                </c:pt>
                <c:pt idx="436">
                  <c:v>39964</c:v>
                </c:pt>
                <c:pt idx="437">
                  <c:v>39994</c:v>
                </c:pt>
                <c:pt idx="438">
                  <c:v>40025</c:v>
                </c:pt>
                <c:pt idx="439">
                  <c:v>40056</c:v>
                </c:pt>
                <c:pt idx="440">
                  <c:v>40086</c:v>
                </c:pt>
                <c:pt idx="441">
                  <c:v>40117</c:v>
                </c:pt>
                <c:pt idx="442">
                  <c:v>40147</c:v>
                </c:pt>
              </c:numCache>
            </c:numRef>
          </c:cat>
          <c:val>
            <c:numRef>
              <c:f>'Rates. Final'!$S$7:$S$449</c:f>
              <c:numCache>
                <c:formatCode>General</c:formatCode>
                <c:ptCount val="443"/>
                <c:pt idx="0">
                  <c:v>5.9</c:v>
                </c:pt>
                <c:pt idx="1">
                  <c:v>6.4</c:v>
                </c:pt>
                <c:pt idx="2">
                  <c:v>7</c:v>
                </c:pt>
                <c:pt idx="3">
                  <c:v>6.7</c:v>
                </c:pt>
                <c:pt idx="4">
                  <c:v>6.9</c:v>
                </c:pt>
                <c:pt idx="5">
                  <c:v>6.8</c:v>
                </c:pt>
                <c:pt idx="6">
                  <c:v>6.6</c:v>
                </c:pt>
                <c:pt idx="7">
                  <c:v>6.6</c:v>
                </c:pt>
                <c:pt idx="8">
                  <c:v>6.4</c:v>
                </c:pt>
                <c:pt idx="9">
                  <c:v>6.7</c:v>
                </c:pt>
                <c:pt idx="10">
                  <c:v>6.7</c:v>
                </c:pt>
                <c:pt idx="11">
                  <c:v>6.8</c:v>
                </c:pt>
                <c:pt idx="12">
                  <c:v>6.4</c:v>
                </c:pt>
                <c:pt idx="13">
                  <c:v>6.6</c:v>
                </c:pt>
                <c:pt idx="14">
                  <c:v>6.5</c:v>
                </c:pt>
                <c:pt idx="15">
                  <c:v>7</c:v>
                </c:pt>
                <c:pt idx="16">
                  <c:v>7.4</c:v>
                </c:pt>
                <c:pt idx="17">
                  <c:v>7.7</c:v>
                </c:pt>
                <c:pt idx="18">
                  <c:v>7.8</c:v>
                </c:pt>
                <c:pt idx="19">
                  <c:v>8.3000000000000007</c:v>
                </c:pt>
                <c:pt idx="20">
                  <c:v>8.9</c:v>
                </c:pt>
                <c:pt idx="21">
                  <c:v>8.9</c:v>
                </c:pt>
                <c:pt idx="22">
                  <c:v>9</c:v>
                </c:pt>
                <c:pt idx="23">
                  <c:v>9.3000000000000007</c:v>
                </c:pt>
                <c:pt idx="24">
                  <c:v>9.9</c:v>
                </c:pt>
                <c:pt idx="25">
                  <c:v>10.1</c:v>
                </c:pt>
                <c:pt idx="26">
                  <c:v>10.5</c:v>
                </c:pt>
                <c:pt idx="27">
                  <c:v>10.9</c:v>
                </c:pt>
                <c:pt idx="28">
                  <c:v>10.9</c:v>
                </c:pt>
                <c:pt idx="29">
                  <c:v>11.3</c:v>
                </c:pt>
                <c:pt idx="30">
                  <c:v>11.8</c:v>
                </c:pt>
                <c:pt idx="31">
                  <c:v>12.2</c:v>
                </c:pt>
                <c:pt idx="32">
                  <c:v>12.1</c:v>
                </c:pt>
                <c:pt idx="33">
                  <c:v>12.6</c:v>
                </c:pt>
                <c:pt idx="34">
                  <c:v>13.3</c:v>
                </c:pt>
                <c:pt idx="35">
                  <c:v>13.9</c:v>
                </c:pt>
                <c:pt idx="36">
                  <c:v>14.2</c:v>
                </c:pt>
                <c:pt idx="37">
                  <c:v>14.8</c:v>
                </c:pt>
                <c:pt idx="38">
                  <c:v>14.7</c:v>
                </c:pt>
                <c:pt idx="39">
                  <c:v>14.4</c:v>
                </c:pt>
                <c:pt idx="40">
                  <c:v>14.4</c:v>
                </c:pt>
                <c:pt idx="41">
                  <c:v>13.1</c:v>
                </c:pt>
                <c:pt idx="42">
                  <c:v>12.9</c:v>
                </c:pt>
                <c:pt idx="43">
                  <c:v>12.6</c:v>
                </c:pt>
                <c:pt idx="44">
                  <c:v>12.8</c:v>
                </c:pt>
                <c:pt idx="45">
                  <c:v>12.6</c:v>
                </c:pt>
                <c:pt idx="46">
                  <c:v>12.5</c:v>
                </c:pt>
                <c:pt idx="47">
                  <c:v>11.8</c:v>
                </c:pt>
                <c:pt idx="48">
                  <c:v>11.4</c:v>
                </c:pt>
                <c:pt idx="49">
                  <c:v>10.5</c:v>
                </c:pt>
                <c:pt idx="50">
                  <c:v>10</c:v>
                </c:pt>
                <c:pt idx="51">
                  <c:v>9.8000000000000007</c:v>
                </c:pt>
                <c:pt idx="52">
                  <c:v>9.6</c:v>
                </c:pt>
                <c:pt idx="53">
                  <c:v>10.8</c:v>
                </c:pt>
                <c:pt idx="54">
                  <c:v>10.8</c:v>
                </c:pt>
                <c:pt idx="55">
                  <c:v>11</c:v>
                </c:pt>
                <c:pt idx="56">
                  <c:v>10.1</c:v>
                </c:pt>
                <c:pt idx="57">
                  <c:v>9.6</c:v>
                </c:pt>
                <c:pt idx="58">
                  <c:v>8.9</c:v>
                </c:pt>
                <c:pt idx="59">
                  <c:v>8.4</c:v>
                </c:pt>
                <c:pt idx="60">
                  <c:v>7.6</c:v>
                </c:pt>
                <c:pt idx="61">
                  <c:v>6.8</c:v>
                </c:pt>
                <c:pt idx="62">
                  <c:v>6.5</c:v>
                </c:pt>
                <c:pt idx="63">
                  <c:v>6.7</c:v>
                </c:pt>
                <c:pt idx="64">
                  <c:v>7.1</c:v>
                </c:pt>
                <c:pt idx="65">
                  <c:v>6.4</c:v>
                </c:pt>
                <c:pt idx="66">
                  <c:v>5.9</c:v>
                </c:pt>
                <c:pt idx="67">
                  <c:v>5</c:v>
                </c:pt>
                <c:pt idx="68">
                  <c:v>5.0999999999999996</c:v>
                </c:pt>
                <c:pt idx="69">
                  <c:v>4.5999999999999996</c:v>
                </c:pt>
                <c:pt idx="70">
                  <c:v>3.8</c:v>
                </c:pt>
                <c:pt idx="71">
                  <c:v>3.7</c:v>
                </c:pt>
                <c:pt idx="72">
                  <c:v>3.5</c:v>
                </c:pt>
                <c:pt idx="73">
                  <c:v>3.6</c:v>
                </c:pt>
                <c:pt idx="74">
                  <c:v>3.9</c:v>
                </c:pt>
                <c:pt idx="75">
                  <c:v>3.5</c:v>
                </c:pt>
                <c:pt idx="76">
                  <c:v>2.6</c:v>
                </c:pt>
                <c:pt idx="77">
                  <c:v>2.5</c:v>
                </c:pt>
                <c:pt idx="78">
                  <c:v>2.6</c:v>
                </c:pt>
                <c:pt idx="79">
                  <c:v>2.9</c:v>
                </c:pt>
                <c:pt idx="80">
                  <c:v>2.9</c:v>
                </c:pt>
                <c:pt idx="81">
                  <c:v>3.3</c:v>
                </c:pt>
                <c:pt idx="82">
                  <c:v>3.8</c:v>
                </c:pt>
                <c:pt idx="83">
                  <c:v>4.2</c:v>
                </c:pt>
                <c:pt idx="84">
                  <c:v>4.5999999999999996</c:v>
                </c:pt>
                <c:pt idx="85">
                  <c:v>4.8</c:v>
                </c:pt>
                <c:pt idx="86">
                  <c:v>4.5999999999999996</c:v>
                </c:pt>
                <c:pt idx="87">
                  <c:v>4.2</c:v>
                </c:pt>
                <c:pt idx="88">
                  <c:v>4.2</c:v>
                </c:pt>
                <c:pt idx="89">
                  <c:v>4.2</c:v>
                </c:pt>
                <c:pt idx="90">
                  <c:v>4.3</c:v>
                </c:pt>
                <c:pt idx="91">
                  <c:v>4.3</c:v>
                </c:pt>
                <c:pt idx="92">
                  <c:v>4.3</c:v>
                </c:pt>
                <c:pt idx="93">
                  <c:v>4.0999999999999996</c:v>
                </c:pt>
                <c:pt idx="94">
                  <c:v>3.9</c:v>
                </c:pt>
                <c:pt idx="95">
                  <c:v>3.5</c:v>
                </c:pt>
                <c:pt idx="96">
                  <c:v>3.5</c:v>
                </c:pt>
                <c:pt idx="97">
                  <c:v>3.7</c:v>
                </c:pt>
                <c:pt idx="98">
                  <c:v>3.7</c:v>
                </c:pt>
                <c:pt idx="99">
                  <c:v>3.8</c:v>
                </c:pt>
                <c:pt idx="100">
                  <c:v>3.8</c:v>
                </c:pt>
                <c:pt idx="101">
                  <c:v>3.6</c:v>
                </c:pt>
                <c:pt idx="102">
                  <c:v>3.3</c:v>
                </c:pt>
                <c:pt idx="103">
                  <c:v>3.1</c:v>
                </c:pt>
                <c:pt idx="104">
                  <c:v>3.2</c:v>
                </c:pt>
                <c:pt idx="105">
                  <c:v>3.5</c:v>
                </c:pt>
                <c:pt idx="106">
                  <c:v>3.8</c:v>
                </c:pt>
                <c:pt idx="107">
                  <c:v>3.9</c:v>
                </c:pt>
                <c:pt idx="108">
                  <c:v>3.1</c:v>
                </c:pt>
                <c:pt idx="109">
                  <c:v>2.2999999999999998</c:v>
                </c:pt>
                <c:pt idx="110">
                  <c:v>1.6</c:v>
                </c:pt>
                <c:pt idx="111">
                  <c:v>1.5</c:v>
                </c:pt>
                <c:pt idx="112">
                  <c:v>1.8</c:v>
                </c:pt>
                <c:pt idx="113">
                  <c:v>1.6</c:v>
                </c:pt>
                <c:pt idx="114">
                  <c:v>1.6</c:v>
                </c:pt>
                <c:pt idx="115">
                  <c:v>1.8</c:v>
                </c:pt>
                <c:pt idx="116">
                  <c:v>1.5</c:v>
                </c:pt>
                <c:pt idx="117">
                  <c:v>1.3</c:v>
                </c:pt>
                <c:pt idx="118">
                  <c:v>1.1000000000000001</c:v>
                </c:pt>
                <c:pt idx="119">
                  <c:v>1.5</c:v>
                </c:pt>
                <c:pt idx="120">
                  <c:v>2.1</c:v>
                </c:pt>
                <c:pt idx="121">
                  <c:v>3</c:v>
                </c:pt>
                <c:pt idx="122">
                  <c:v>3.8</c:v>
                </c:pt>
                <c:pt idx="123">
                  <c:v>3.9</c:v>
                </c:pt>
                <c:pt idx="124">
                  <c:v>3.7</c:v>
                </c:pt>
                <c:pt idx="125">
                  <c:v>3.9</c:v>
                </c:pt>
                <c:pt idx="126">
                  <c:v>4.3</c:v>
                </c:pt>
                <c:pt idx="127">
                  <c:v>4.4000000000000004</c:v>
                </c:pt>
                <c:pt idx="128">
                  <c:v>4.5</c:v>
                </c:pt>
                <c:pt idx="129">
                  <c:v>4.5</c:v>
                </c:pt>
                <c:pt idx="130">
                  <c:v>4.4000000000000004</c:v>
                </c:pt>
                <c:pt idx="131">
                  <c:v>4</c:v>
                </c:pt>
                <c:pt idx="132">
                  <c:v>3.9</c:v>
                </c:pt>
                <c:pt idx="133">
                  <c:v>3.9</c:v>
                </c:pt>
                <c:pt idx="134">
                  <c:v>3.9</c:v>
                </c:pt>
                <c:pt idx="135">
                  <c:v>3.9</c:v>
                </c:pt>
                <c:pt idx="136">
                  <c:v>4</c:v>
                </c:pt>
                <c:pt idx="137">
                  <c:v>4.0999999999999996</c:v>
                </c:pt>
                <c:pt idx="138">
                  <c:v>4</c:v>
                </c:pt>
                <c:pt idx="139">
                  <c:v>4.2</c:v>
                </c:pt>
                <c:pt idx="140">
                  <c:v>4.2</c:v>
                </c:pt>
                <c:pt idx="141">
                  <c:v>4.2</c:v>
                </c:pt>
                <c:pt idx="142">
                  <c:v>4.4000000000000004</c:v>
                </c:pt>
                <c:pt idx="143">
                  <c:v>4.7</c:v>
                </c:pt>
                <c:pt idx="144">
                  <c:v>4.8</c:v>
                </c:pt>
                <c:pt idx="145">
                  <c:v>5</c:v>
                </c:pt>
                <c:pt idx="146">
                  <c:v>5.0999999999999996</c:v>
                </c:pt>
                <c:pt idx="147">
                  <c:v>5.4</c:v>
                </c:pt>
                <c:pt idx="148">
                  <c:v>5.2</c:v>
                </c:pt>
                <c:pt idx="149">
                  <c:v>5</c:v>
                </c:pt>
                <c:pt idx="150">
                  <c:v>4.7</c:v>
                </c:pt>
                <c:pt idx="151">
                  <c:v>4.3</c:v>
                </c:pt>
                <c:pt idx="152">
                  <c:v>4.5</c:v>
                </c:pt>
                <c:pt idx="153">
                  <c:v>4.7</c:v>
                </c:pt>
                <c:pt idx="154">
                  <c:v>4.5999999999999996</c:v>
                </c:pt>
                <c:pt idx="155">
                  <c:v>5.2</c:v>
                </c:pt>
                <c:pt idx="156">
                  <c:v>5.3</c:v>
                </c:pt>
                <c:pt idx="157">
                  <c:v>5.2</c:v>
                </c:pt>
                <c:pt idx="158">
                  <c:v>4.7</c:v>
                </c:pt>
                <c:pt idx="159">
                  <c:v>4.4000000000000004</c:v>
                </c:pt>
                <c:pt idx="160">
                  <c:v>4.7</c:v>
                </c:pt>
                <c:pt idx="161">
                  <c:v>4.8</c:v>
                </c:pt>
                <c:pt idx="162">
                  <c:v>5.6</c:v>
                </c:pt>
                <c:pt idx="163">
                  <c:v>6.2</c:v>
                </c:pt>
                <c:pt idx="164">
                  <c:v>6.3</c:v>
                </c:pt>
                <c:pt idx="165">
                  <c:v>6.3</c:v>
                </c:pt>
                <c:pt idx="166">
                  <c:v>6.1</c:v>
                </c:pt>
                <c:pt idx="167">
                  <c:v>5.7</c:v>
                </c:pt>
                <c:pt idx="168">
                  <c:v>5.3</c:v>
                </c:pt>
                <c:pt idx="169">
                  <c:v>4.9000000000000004</c:v>
                </c:pt>
                <c:pt idx="170">
                  <c:v>4.9000000000000004</c:v>
                </c:pt>
                <c:pt idx="171">
                  <c:v>5</c:v>
                </c:pt>
                <c:pt idx="172">
                  <c:v>4.7</c:v>
                </c:pt>
                <c:pt idx="173">
                  <c:v>4.4000000000000004</c:v>
                </c:pt>
                <c:pt idx="174">
                  <c:v>3.8</c:v>
                </c:pt>
                <c:pt idx="175">
                  <c:v>3.4</c:v>
                </c:pt>
                <c:pt idx="176">
                  <c:v>2.9</c:v>
                </c:pt>
                <c:pt idx="177">
                  <c:v>3</c:v>
                </c:pt>
                <c:pt idx="178">
                  <c:v>3.1</c:v>
                </c:pt>
                <c:pt idx="179">
                  <c:v>2.6</c:v>
                </c:pt>
                <c:pt idx="180">
                  <c:v>2.8</c:v>
                </c:pt>
                <c:pt idx="181">
                  <c:v>3.2</c:v>
                </c:pt>
                <c:pt idx="182">
                  <c:v>3.2</c:v>
                </c:pt>
                <c:pt idx="183">
                  <c:v>3</c:v>
                </c:pt>
                <c:pt idx="184">
                  <c:v>3.1</c:v>
                </c:pt>
                <c:pt idx="185">
                  <c:v>3.2</c:v>
                </c:pt>
                <c:pt idx="186">
                  <c:v>3.1</c:v>
                </c:pt>
                <c:pt idx="187">
                  <c:v>3</c:v>
                </c:pt>
                <c:pt idx="188">
                  <c:v>3.2</c:v>
                </c:pt>
                <c:pt idx="189">
                  <c:v>3</c:v>
                </c:pt>
                <c:pt idx="190">
                  <c:v>2.9</c:v>
                </c:pt>
                <c:pt idx="191">
                  <c:v>3.3</c:v>
                </c:pt>
                <c:pt idx="192">
                  <c:v>3.2</c:v>
                </c:pt>
                <c:pt idx="193">
                  <c:v>3.1</c:v>
                </c:pt>
                <c:pt idx="194">
                  <c:v>3.2</c:v>
                </c:pt>
                <c:pt idx="195">
                  <c:v>3.2</c:v>
                </c:pt>
                <c:pt idx="196">
                  <c:v>3</c:v>
                </c:pt>
                <c:pt idx="197">
                  <c:v>2.8</c:v>
                </c:pt>
                <c:pt idx="198">
                  <c:v>2.8</c:v>
                </c:pt>
                <c:pt idx="199">
                  <c:v>2.7</c:v>
                </c:pt>
                <c:pt idx="200">
                  <c:v>2.8</c:v>
                </c:pt>
                <c:pt idx="201">
                  <c:v>2.7</c:v>
                </c:pt>
                <c:pt idx="202">
                  <c:v>2.7</c:v>
                </c:pt>
                <c:pt idx="203">
                  <c:v>2.5</c:v>
                </c:pt>
                <c:pt idx="204">
                  <c:v>2.5</c:v>
                </c:pt>
                <c:pt idx="205">
                  <c:v>2.5</c:v>
                </c:pt>
                <c:pt idx="206">
                  <c:v>2.4</c:v>
                </c:pt>
                <c:pt idx="207">
                  <c:v>2.2999999999999998</c:v>
                </c:pt>
                <c:pt idx="208">
                  <c:v>2.5</c:v>
                </c:pt>
                <c:pt idx="209">
                  <c:v>2.8</c:v>
                </c:pt>
                <c:pt idx="210">
                  <c:v>2.9</c:v>
                </c:pt>
                <c:pt idx="211">
                  <c:v>3</c:v>
                </c:pt>
                <c:pt idx="212">
                  <c:v>2.6</c:v>
                </c:pt>
                <c:pt idx="213">
                  <c:v>2.7</c:v>
                </c:pt>
                <c:pt idx="214">
                  <c:v>2.7</c:v>
                </c:pt>
                <c:pt idx="215">
                  <c:v>2.8</c:v>
                </c:pt>
                <c:pt idx="216">
                  <c:v>2.9</c:v>
                </c:pt>
                <c:pt idx="217">
                  <c:v>2.9</c:v>
                </c:pt>
                <c:pt idx="218">
                  <c:v>3.1</c:v>
                </c:pt>
                <c:pt idx="219">
                  <c:v>3.2</c:v>
                </c:pt>
                <c:pt idx="220">
                  <c:v>3</c:v>
                </c:pt>
                <c:pt idx="221">
                  <c:v>2.8</c:v>
                </c:pt>
                <c:pt idx="222">
                  <c:v>2.6</c:v>
                </c:pt>
                <c:pt idx="223">
                  <c:v>2.5</c:v>
                </c:pt>
                <c:pt idx="224">
                  <c:v>2.8</c:v>
                </c:pt>
                <c:pt idx="225">
                  <c:v>2.6</c:v>
                </c:pt>
                <c:pt idx="226">
                  <c:v>2.5</c:v>
                </c:pt>
                <c:pt idx="227">
                  <c:v>2.7</c:v>
                </c:pt>
                <c:pt idx="228">
                  <c:v>2.7</c:v>
                </c:pt>
                <c:pt idx="229">
                  <c:v>2.8</c:v>
                </c:pt>
                <c:pt idx="230">
                  <c:v>2.9</c:v>
                </c:pt>
                <c:pt idx="231">
                  <c:v>2.9</c:v>
                </c:pt>
                <c:pt idx="232">
                  <c:v>2.8</c:v>
                </c:pt>
                <c:pt idx="233">
                  <c:v>3</c:v>
                </c:pt>
                <c:pt idx="234">
                  <c:v>2.9</c:v>
                </c:pt>
                <c:pt idx="235">
                  <c:v>3</c:v>
                </c:pt>
                <c:pt idx="236">
                  <c:v>3</c:v>
                </c:pt>
                <c:pt idx="237">
                  <c:v>3.3</c:v>
                </c:pt>
                <c:pt idx="238">
                  <c:v>3.3</c:v>
                </c:pt>
                <c:pt idx="239">
                  <c:v>3</c:v>
                </c:pt>
                <c:pt idx="240">
                  <c:v>3</c:v>
                </c:pt>
                <c:pt idx="241">
                  <c:v>2.8</c:v>
                </c:pt>
                <c:pt idx="242">
                  <c:v>2.5</c:v>
                </c:pt>
                <c:pt idx="243">
                  <c:v>2.2000000000000002</c:v>
                </c:pt>
                <c:pt idx="244">
                  <c:v>2.2999999999999998</c:v>
                </c:pt>
                <c:pt idx="245">
                  <c:v>2.2000000000000002</c:v>
                </c:pt>
                <c:pt idx="246">
                  <c:v>2.2000000000000002</c:v>
                </c:pt>
                <c:pt idx="247">
                  <c:v>2.2000000000000002</c:v>
                </c:pt>
                <c:pt idx="248">
                  <c:v>2.1</c:v>
                </c:pt>
                <c:pt idx="249">
                  <c:v>1.8</c:v>
                </c:pt>
                <c:pt idx="250">
                  <c:v>1.7</c:v>
                </c:pt>
                <c:pt idx="251">
                  <c:v>1.6</c:v>
                </c:pt>
                <c:pt idx="252">
                  <c:v>1.4</c:v>
                </c:pt>
                <c:pt idx="253">
                  <c:v>1.4</c:v>
                </c:pt>
                <c:pt idx="254">
                  <c:v>1.4</c:v>
                </c:pt>
                <c:pt idx="255">
                  <c:v>1.7</c:v>
                </c:pt>
                <c:pt idx="256">
                  <c:v>1.7</c:v>
                </c:pt>
                <c:pt idx="257">
                  <c:v>1.7</c:v>
                </c:pt>
                <c:pt idx="258">
                  <c:v>1.6</c:v>
                </c:pt>
                <c:pt idx="259">
                  <c:v>1.5</c:v>
                </c:pt>
                <c:pt idx="260">
                  <c:v>1.5</c:v>
                </c:pt>
                <c:pt idx="261">
                  <c:v>1.5</c:v>
                </c:pt>
                <c:pt idx="262">
                  <c:v>1.6</c:v>
                </c:pt>
                <c:pt idx="263">
                  <c:v>1.7</c:v>
                </c:pt>
                <c:pt idx="264">
                  <c:v>1.6</c:v>
                </c:pt>
                <c:pt idx="265">
                  <c:v>1.7</c:v>
                </c:pt>
                <c:pt idx="266">
                  <c:v>2.2999999999999998</c:v>
                </c:pt>
                <c:pt idx="267">
                  <c:v>2.1</c:v>
                </c:pt>
                <c:pt idx="268">
                  <c:v>2</c:v>
                </c:pt>
                <c:pt idx="269">
                  <c:v>2.1</c:v>
                </c:pt>
                <c:pt idx="270">
                  <c:v>2.2999999999999998</c:v>
                </c:pt>
                <c:pt idx="271">
                  <c:v>2.6</c:v>
                </c:pt>
                <c:pt idx="272">
                  <c:v>2.6</c:v>
                </c:pt>
                <c:pt idx="273">
                  <c:v>2.6</c:v>
                </c:pt>
                <c:pt idx="274">
                  <c:v>2.7</c:v>
                </c:pt>
                <c:pt idx="275">
                  <c:v>2.7</c:v>
                </c:pt>
                <c:pt idx="276">
                  <c:v>3.2</c:v>
                </c:pt>
                <c:pt idx="277">
                  <c:v>3.8</c:v>
                </c:pt>
                <c:pt idx="278">
                  <c:v>3.1</c:v>
                </c:pt>
                <c:pt idx="279">
                  <c:v>3.2</c:v>
                </c:pt>
                <c:pt idx="280">
                  <c:v>3.7</c:v>
                </c:pt>
                <c:pt idx="281">
                  <c:v>3.7</c:v>
                </c:pt>
                <c:pt idx="282">
                  <c:v>3.4</c:v>
                </c:pt>
                <c:pt idx="283">
                  <c:v>3.5</c:v>
                </c:pt>
                <c:pt idx="284">
                  <c:v>3.4</c:v>
                </c:pt>
                <c:pt idx="285">
                  <c:v>3.4</c:v>
                </c:pt>
                <c:pt idx="286">
                  <c:v>3.4</c:v>
                </c:pt>
                <c:pt idx="287">
                  <c:v>3.7</c:v>
                </c:pt>
                <c:pt idx="288">
                  <c:v>3.5</c:v>
                </c:pt>
                <c:pt idx="289">
                  <c:v>2.9</c:v>
                </c:pt>
                <c:pt idx="290">
                  <c:v>3.3</c:v>
                </c:pt>
                <c:pt idx="291">
                  <c:v>3.6</c:v>
                </c:pt>
                <c:pt idx="292">
                  <c:v>3.2</c:v>
                </c:pt>
                <c:pt idx="293">
                  <c:v>2.7</c:v>
                </c:pt>
                <c:pt idx="294">
                  <c:v>2.7</c:v>
                </c:pt>
                <c:pt idx="295">
                  <c:v>2.6</c:v>
                </c:pt>
                <c:pt idx="296">
                  <c:v>2.1</c:v>
                </c:pt>
                <c:pt idx="297">
                  <c:v>1.9</c:v>
                </c:pt>
                <c:pt idx="298">
                  <c:v>1.6</c:v>
                </c:pt>
                <c:pt idx="299">
                  <c:v>1.1000000000000001</c:v>
                </c:pt>
                <c:pt idx="300">
                  <c:v>1.1000000000000001</c:v>
                </c:pt>
                <c:pt idx="301">
                  <c:v>1.5</c:v>
                </c:pt>
                <c:pt idx="302">
                  <c:v>1.6</c:v>
                </c:pt>
                <c:pt idx="303">
                  <c:v>1.2</c:v>
                </c:pt>
                <c:pt idx="304">
                  <c:v>1.1000000000000001</c:v>
                </c:pt>
                <c:pt idx="305">
                  <c:v>1.5</c:v>
                </c:pt>
                <c:pt idx="306">
                  <c:v>1.8</c:v>
                </c:pt>
                <c:pt idx="307">
                  <c:v>1.5</c:v>
                </c:pt>
                <c:pt idx="308">
                  <c:v>2</c:v>
                </c:pt>
                <c:pt idx="309">
                  <c:v>2.2000000000000002</c:v>
                </c:pt>
                <c:pt idx="310">
                  <c:v>2.4</c:v>
                </c:pt>
                <c:pt idx="311">
                  <c:v>2.6</c:v>
                </c:pt>
                <c:pt idx="312">
                  <c:v>3</c:v>
                </c:pt>
                <c:pt idx="313">
                  <c:v>3</c:v>
                </c:pt>
                <c:pt idx="314">
                  <c:v>2.2000000000000002</c:v>
                </c:pt>
                <c:pt idx="315">
                  <c:v>2.1</c:v>
                </c:pt>
                <c:pt idx="316">
                  <c:v>2.1</c:v>
                </c:pt>
                <c:pt idx="317">
                  <c:v>2.1</c:v>
                </c:pt>
                <c:pt idx="318">
                  <c:v>2.2000000000000002</c:v>
                </c:pt>
                <c:pt idx="319">
                  <c:v>2.2999999999999998</c:v>
                </c:pt>
                <c:pt idx="320">
                  <c:v>2</c:v>
                </c:pt>
                <c:pt idx="321">
                  <c:v>1.8</c:v>
                </c:pt>
                <c:pt idx="322">
                  <c:v>1.9</c:v>
                </c:pt>
                <c:pt idx="323">
                  <c:v>1.9</c:v>
                </c:pt>
                <c:pt idx="324">
                  <c:v>1.7</c:v>
                </c:pt>
                <c:pt idx="325">
                  <c:v>1.7</c:v>
                </c:pt>
                <c:pt idx="326">
                  <c:v>2.2999999999999998</c:v>
                </c:pt>
                <c:pt idx="327">
                  <c:v>3.1</c:v>
                </c:pt>
                <c:pt idx="328">
                  <c:v>3.3</c:v>
                </c:pt>
                <c:pt idx="329">
                  <c:v>3</c:v>
                </c:pt>
                <c:pt idx="330">
                  <c:v>2.7</c:v>
                </c:pt>
                <c:pt idx="331">
                  <c:v>2.5</c:v>
                </c:pt>
                <c:pt idx="332">
                  <c:v>3.2</c:v>
                </c:pt>
                <c:pt idx="333">
                  <c:v>3.5</c:v>
                </c:pt>
                <c:pt idx="334">
                  <c:v>3.3</c:v>
                </c:pt>
                <c:pt idx="335">
                  <c:v>3</c:v>
                </c:pt>
                <c:pt idx="336">
                  <c:v>3</c:v>
                </c:pt>
                <c:pt idx="337">
                  <c:v>3.1</c:v>
                </c:pt>
                <c:pt idx="338">
                  <c:v>3.5</c:v>
                </c:pt>
                <c:pt idx="339">
                  <c:v>2.8</c:v>
                </c:pt>
                <c:pt idx="340">
                  <c:v>2.5</c:v>
                </c:pt>
                <c:pt idx="341">
                  <c:v>3.2</c:v>
                </c:pt>
                <c:pt idx="342">
                  <c:v>3.6</c:v>
                </c:pt>
                <c:pt idx="343">
                  <c:v>4.7</c:v>
                </c:pt>
                <c:pt idx="344">
                  <c:v>4.3</c:v>
                </c:pt>
                <c:pt idx="345">
                  <c:v>3.5</c:v>
                </c:pt>
                <c:pt idx="346">
                  <c:v>3.4</c:v>
                </c:pt>
                <c:pt idx="347">
                  <c:v>4</c:v>
                </c:pt>
                <c:pt idx="348">
                  <c:v>3.6</c:v>
                </c:pt>
                <c:pt idx="349">
                  <c:v>3.4</c:v>
                </c:pt>
                <c:pt idx="350">
                  <c:v>3.5</c:v>
                </c:pt>
                <c:pt idx="351">
                  <c:v>4.2</c:v>
                </c:pt>
                <c:pt idx="352">
                  <c:v>4.3</c:v>
                </c:pt>
                <c:pt idx="353">
                  <c:v>4.0999999999999996</c:v>
                </c:pt>
                <c:pt idx="354">
                  <c:v>3.8</c:v>
                </c:pt>
                <c:pt idx="355">
                  <c:v>2.1</c:v>
                </c:pt>
                <c:pt idx="356">
                  <c:v>1.3</c:v>
                </c:pt>
                <c:pt idx="357">
                  <c:v>2</c:v>
                </c:pt>
                <c:pt idx="358">
                  <c:v>2.5</c:v>
                </c:pt>
                <c:pt idx="359">
                  <c:v>4</c:v>
                </c:pt>
                <c:pt idx="360">
                  <c:v>3.6</c:v>
                </c:pt>
                <c:pt idx="361">
                  <c:v>3.4</c:v>
                </c:pt>
                <c:pt idx="362">
                  <c:v>3.5</c:v>
                </c:pt>
                <c:pt idx="363">
                  <c:v>4.2</c:v>
                </c:pt>
                <c:pt idx="364">
                  <c:v>4.3</c:v>
                </c:pt>
                <c:pt idx="365">
                  <c:v>4.0999999999999996</c:v>
                </c:pt>
                <c:pt idx="366">
                  <c:v>3.8</c:v>
                </c:pt>
                <c:pt idx="367">
                  <c:v>2.1</c:v>
                </c:pt>
                <c:pt idx="368">
                  <c:v>1.3</c:v>
                </c:pt>
                <c:pt idx="369">
                  <c:v>2</c:v>
                </c:pt>
                <c:pt idx="370">
                  <c:v>2.5</c:v>
                </c:pt>
                <c:pt idx="371">
                  <c:v>4</c:v>
                </c:pt>
                <c:pt idx="372">
                  <c:v>3.6</c:v>
                </c:pt>
                <c:pt idx="373">
                  <c:v>3.4</c:v>
                </c:pt>
                <c:pt idx="374">
                  <c:v>3.5</c:v>
                </c:pt>
                <c:pt idx="375">
                  <c:v>4.2</c:v>
                </c:pt>
                <c:pt idx="376">
                  <c:v>4.3</c:v>
                </c:pt>
                <c:pt idx="377">
                  <c:v>4.0999999999999996</c:v>
                </c:pt>
                <c:pt idx="378">
                  <c:v>3.8</c:v>
                </c:pt>
                <c:pt idx="379">
                  <c:v>2.1</c:v>
                </c:pt>
                <c:pt idx="380">
                  <c:v>1.3</c:v>
                </c:pt>
                <c:pt idx="381">
                  <c:v>2</c:v>
                </c:pt>
                <c:pt idx="382">
                  <c:v>2.5</c:v>
                </c:pt>
                <c:pt idx="383">
                  <c:v>0</c:v>
                </c:pt>
                <c:pt idx="384">
                  <c:v>0.2</c:v>
                </c:pt>
                <c:pt idx="385">
                  <c:v>-0.4</c:v>
                </c:pt>
                <c:pt idx="386">
                  <c:v>-0.7</c:v>
                </c:pt>
                <c:pt idx="387">
                  <c:v>-1.3</c:v>
                </c:pt>
                <c:pt idx="388">
                  <c:v>-1.4</c:v>
                </c:pt>
                <c:pt idx="389">
                  <c:v>-2.1</c:v>
                </c:pt>
                <c:pt idx="390">
                  <c:v>-1.5</c:v>
                </c:pt>
                <c:pt idx="391">
                  <c:v>-1.3</c:v>
                </c:pt>
                <c:pt idx="392">
                  <c:v>-0.2</c:v>
                </c:pt>
                <c:pt idx="393">
                  <c:v>1.8</c:v>
                </c:pt>
                <c:pt idx="394">
                  <c:v>2.7</c:v>
                </c:pt>
                <c:pt idx="395">
                  <c:v>2.6</c:v>
                </c:pt>
                <c:pt idx="396">
                  <c:v>2.1</c:v>
                </c:pt>
                <c:pt idx="397">
                  <c:v>2.2999999999999998</c:v>
                </c:pt>
                <c:pt idx="398">
                  <c:v>2.2000000000000002</c:v>
                </c:pt>
                <c:pt idx="399">
                  <c:v>2</c:v>
                </c:pt>
                <c:pt idx="400">
                  <c:v>1.1000000000000001</c:v>
                </c:pt>
                <c:pt idx="401">
                  <c:v>1.2</c:v>
                </c:pt>
                <c:pt idx="402">
                  <c:v>1.1000000000000001</c:v>
                </c:pt>
                <c:pt idx="403">
                  <c:v>1.1000000000000001</c:v>
                </c:pt>
                <c:pt idx="404">
                  <c:v>1.2</c:v>
                </c:pt>
                <c:pt idx="405">
                  <c:v>1.1000000000000001</c:v>
                </c:pt>
                <c:pt idx="406">
                  <c:v>1.5</c:v>
                </c:pt>
                <c:pt idx="407">
                  <c:v>1.6</c:v>
                </c:pt>
                <c:pt idx="408">
                  <c:v>2.1</c:v>
                </c:pt>
                <c:pt idx="409">
                  <c:v>2.7</c:v>
                </c:pt>
                <c:pt idx="410">
                  <c:v>3.2</c:v>
                </c:pt>
                <c:pt idx="411">
                  <c:v>3.6</c:v>
                </c:pt>
                <c:pt idx="412">
                  <c:v>3.6</c:v>
                </c:pt>
                <c:pt idx="413">
                  <c:v>3.6</c:v>
                </c:pt>
                <c:pt idx="414">
                  <c:v>3.8</c:v>
                </c:pt>
                <c:pt idx="415">
                  <c:v>3.9</c:v>
                </c:pt>
                <c:pt idx="416">
                  <c:v>3.5</c:v>
                </c:pt>
                <c:pt idx="417">
                  <c:v>3.4</c:v>
                </c:pt>
                <c:pt idx="418">
                  <c:v>3</c:v>
                </c:pt>
                <c:pt idx="419">
                  <c:v>2.9</c:v>
                </c:pt>
                <c:pt idx="420">
                  <c:v>2.9</c:v>
                </c:pt>
                <c:pt idx="421">
                  <c:v>2.7</c:v>
                </c:pt>
                <c:pt idx="422">
                  <c:v>2.2999999999999998</c:v>
                </c:pt>
                <c:pt idx="423">
                  <c:v>1.7</c:v>
                </c:pt>
                <c:pt idx="424">
                  <c:v>1.7</c:v>
                </c:pt>
                <c:pt idx="425">
                  <c:v>1.4</c:v>
                </c:pt>
                <c:pt idx="426">
                  <c:v>1.7</c:v>
                </c:pt>
                <c:pt idx="427">
                  <c:v>2</c:v>
                </c:pt>
                <c:pt idx="428">
                  <c:v>2.2000000000000002</c:v>
                </c:pt>
                <c:pt idx="429">
                  <c:v>1.8</c:v>
                </c:pt>
                <c:pt idx="430">
                  <c:v>1.7</c:v>
                </c:pt>
                <c:pt idx="431">
                  <c:v>1.6</c:v>
                </c:pt>
                <c:pt idx="432">
                  <c:v>2</c:v>
                </c:pt>
                <c:pt idx="433">
                  <c:v>1.5</c:v>
                </c:pt>
                <c:pt idx="434">
                  <c:v>1.1000000000000001</c:v>
                </c:pt>
                <c:pt idx="435">
                  <c:v>1.4</c:v>
                </c:pt>
                <c:pt idx="436">
                  <c:v>1.8</c:v>
                </c:pt>
                <c:pt idx="437">
                  <c:v>2</c:v>
                </c:pt>
                <c:pt idx="438">
                  <c:v>1.5</c:v>
                </c:pt>
                <c:pt idx="439">
                  <c:v>1.2</c:v>
                </c:pt>
                <c:pt idx="440">
                  <c:v>1</c:v>
                </c:pt>
                <c:pt idx="441">
                  <c:v>1.2</c:v>
                </c:pt>
                <c:pt idx="442">
                  <c:v>1.5</c:v>
                </c:pt>
              </c:numCache>
            </c:numRef>
          </c:val>
          <c:smooth val="0"/>
        </c:ser>
        <c:dLbls>
          <c:showLegendKey val="0"/>
          <c:showVal val="0"/>
          <c:showCatName val="0"/>
          <c:showSerName val="0"/>
          <c:showPercent val="0"/>
          <c:showBubbleSize val="0"/>
        </c:dLbls>
        <c:marker val="1"/>
        <c:smooth val="0"/>
        <c:axId val="109089152"/>
        <c:axId val="109090688"/>
      </c:lineChart>
      <c:dateAx>
        <c:axId val="109089152"/>
        <c:scaling>
          <c:orientation val="minMax"/>
        </c:scaling>
        <c:delete val="0"/>
        <c:axPos val="b"/>
        <c:numFmt formatCode="m/d/yy;@" sourceLinked="0"/>
        <c:majorTickMark val="out"/>
        <c:minorTickMark val="none"/>
        <c:tickLblPos val="nextTo"/>
        <c:crossAx val="109090688"/>
        <c:crosses val="autoZero"/>
        <c:auto val="1"/>
        <c:lblOffset val="100"/>
        <c:baseTimeUnit val="months"/>
      </c:dateAx>
      <c:valAx>
        <c:axId val="109090688"/>
        <c:scaling>
          <c:orientation val="minMax"/>
        </c:scaling>
        <c:delete val="0"/>
        <c:axPos val="l"/>
        <c:majorGridlines/>
        <c:numFmt formatCode="General" sourceLinked="1"/>
        <c:majorTickMark val="out"/>
        <c:minorTickMark val="none"/>
        <c:tickLblPos val="nextTo"/>
        <c:crossAx val="109089152"/>
        <c:crosses val="autoZero"/>
        <c:crossBetween val="between"/>
      </c:valAx>
      <c:spPr>
        <a:noFill/>
        <a:ln w="25255">
          <a:solidFill>
            <a:schemeClr val="tx1"/>
          </a:solidFill>
        </a:ln>
      </c:spPr>
    </c:plotArea>
    <c:legend>
      <c:legendPos val="r"/>
      <c:layout/>
      <c:overlay val="0"/>
    </c:legend>
    <c:plotVisOnly val="1"/>
    <c:dispBlanksAs val="gap"/>
    <c:showDLblsOverMax val="0"/>
  </c:chart>
  <c:spPr>
    <a:ln>
      <a:solidFill>
        <a:schemeClr val="tx1"/>
      </a:solidFill>
    </a:ln>
  </c:spPr>
  <c:externalData r:id="rId1">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3.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4.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587896-C66D-4476-9E27-150DBBEB1031}" type="datetimeFigureOut">
              <a:rPr lang="en-US" smtClean="0"/>
              <a:t>8/20/2014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FFE777-EA73-44A7-B161-8916178647CC}" type="slidenum">
              <a:rPr lang="en-US" smtClean="0"/>
              <a:t>‹#›</a:t>
            </a:fld>
            <a:endParaRPr lang="en-US"/>
          </a:p>
        </p:txBody>
      </p:sp>
    </p:spTree>
    <p:extLst>
      <p:ext uri="{BB962C8B-B14F-4D97-AF65-F5344CB8AC3E}">
        <p14:creationId xmlns:p14="http://schemas.microsoft.com/office/powerpoint/2010/main" val="1773210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ahoma" panose="020B0604030504040204" pitchFamily="34" charset="0"/>
                <a:ea typeface="ＭＳ Ｐゴシック" panose="020B0600070205080204" pitchFamily="34" charset="-128"/>
              </a:defRPr>
            </a:lvl1pPr>
            <a:lvl2pPr marL="36268025" indent="-35829875">
              <a:defRPr sz="1600">
                <a:solidFill>
                  <a:schemeClr val="tx1"/>
                </a:solidFill>
                <a:latin typeface="Tahoma" panose="020B0604030504040204" pitchFamily="34" charset="0"/>
                <a:ea typeface="ＭＳ Ｐゴシック" panose="020B0600070205080204" pitchFamily="34" charset="-128"/>
              </a:defRPr>
            </a:lvl2pPr>
            <a:lvl3pPr marL="1090613" indent="-215900">
              <a:defRPr sz="1600">
                <a:solidFill>
                  <a:schemeClr val="tx1"/>
                </a:solidFill>
                <a:latin typeface="Tahoma" panose="020B0604030504040204" pitchFamily="34" charset="0"/>
                <a:ea typeface="ＭＳ Ｐゴシック" panose="020B0600070205080204" pitchFamily="34" charset="-128"/>
              </a:defRPr>
            </a:lvl3pPr>
            <a:lvl4pPr marL="1527175" indent="-215900">
              <a:defRPr sz="1600">
                <a:solidFill>
                  <a:schemeClr val="tx1"/>
                </a:solidFill>
                <a:latin typeface="Tahoma" panose="020B0604030504040204" pitchFamily="34" charset="0"/>
                <a:ea typeface="ＭＳ Ｐゴシック" panose="020B0600070205080204" pitchFamily="34" charset="-128"/>
              </a:defRPr>
            </a:lvl4pPr>
            <a:lvl5pPr marL="1965325" indent="-215900">
              <a:defRPr sz="1600">
                <a:solidFill>
                  <a:schemeClr val="tx1"/>
                </a:solidFill>
                <a:latin typeface="Tahoma" panose="020B0604030504040204" pitchFamily="34" charset="0"/>
                <a:ea typeface="ＭＳ Ｐゴシック" panose="020B0600070205080204" pitchFamily="34" charset="-128"/>
              </a:defRPr>
            </a:lvl5pPr>
            <a:lvl6pPr marL="2422525" indent="-215900" eaLnBrk="0" fontAlgn="base" hangingPunct="0">
              <a:spcBef>
                <a:spcPct val="0"/>
              </a:spcBef>
              <a:spcAft>
                <a:spcPct val="0"/>
              </a:spcAft>
              <a:defRPr sz="1600">
                <a:solidFill>
                  <a:schemeClr val="tx1"/>
                </a:solidFill>
                <a:latin typeface="Tahoma" panose="020B0604030504040204" pitchFamily="34" charset="0"/>
                <a:ea typeface="ＭＳ Ｐゴシック" panose="020B0600070205080204" pitchFamily="34" charset="-128"/>
              </a:defRPr>
            </a:lvl6pPr>
            <a:lvl7pPr marL="2879725" indent="-215900" eaLnBrk="0" fontAlgn="base" hangingPunct="0">
              <a:spcBef>
                <a:spcPct val="0"/>
              </a:spcBef>
              <a:spcAft>
                <a:spcPct val="0"/>
              </a:spcAft>
              <a:defRPr sz="1600">
                <a:solidFill>
                  <a:schemeClr val="tx1"/>
                </a:solidFill>
                <a:latin typeface="Tahoma" panose="020B0604030504040204" pitchFamily="34" charset="0"/>
                <a:ea typeface="ＭＳ Ｐゴシック" panose="020B0600070205080204" pitchFamily="34" charset="-128"/>
              </a:defRPr>
            </a:lvl7pPr>
            <a:lvl8pPr marL="3336925" indent="-215900" eaLnBrk="0" fontAlgn="base" hangingPunct="0">
              <a:spcBef>
                <a:spcPct val="0"/>
              </a:spcBef>
              <a:spcAft>
                <a:spcPct val="0"/>
              </a:spcAft>
              <a:defRPr sz="1600">
                <a:solidFill>
                  <a:schemeClr val="tx1"/>
                </a:solidFill>
                <a:latin typeface="Tahoma" panose="020B0604030504040204" pitchFamily="34" charset="0"/>
                <a:ea typeface="ＭＳ Ｐゴシック" panose="020B0600070205080204" pitchFamily="34" charset="-128"/>
              </a:defRPr>
            </a:lvl8pPr>
            <a:lvl9pPr marL="3794125" indent="-215900" eaLnBrk="0" fontAlgn="base" hangingPunct="0">
              <a:spcBef>
                <a:spcPct val="0"/>
              </a:spcBef>
              <a:spcAft>
                <a:spcPct val="0"/>
              </a:spcAft>
              <a:defRPr sz="1600">
                <a:solidFill>
                  <a:schemeClr val="tx1"/>
                </a:solidFill>
                <a:latin typeface="Tahoma" panose="020B0604030504040204" pitchFamily="34" charset="0"/>
                <a:ea typeface="ＭＳ Ｐゴシック" panose="020B0600070205080204" pitchFamily="34" charset="-128"/>
              </a:defRPr>
            </a:lvl9pPr>
          </a:lstStyle>
          <a:p>
            <a:fld id="{8624A03C-08AB-4287-90F9-360CDE0C221F}" type="slidenum">
              <a:rPr lang="en-US" altLang="en-US" sz="1200">
                <a:latin typeface="Arial" panose="020B0604020202020204" pitchFamily="34" charset="0"/>
              </a:rPr>
              <a:pPr/>
              <a:t>1</a:t>
            </a:fld>
            <a:endParaRPr lang="en-US" altLang="en-US" sz="1200">
              <a:latin typeface="Arial" panose="020B0604020202020204" pitchFamily="34"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08248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1797ED5D-0539-4CEB-8CF3-19CD4FF2DF96}" type="slidenum">
              <a:rPr lang="en-US" altLang="en-US" sz="1200">
                <a:latin typeface="Arial" panose="020B0604020202020204" pitchFamily="34" charset="0"/>
              </a:rPr>
              <a:pPr/>
              <a:t>11</a:t>
            </a:fld>
            <a:endParaRPr lang="en-US" altLang="en-US" sz="1200">
              <a:latin typeface="Arial" panose="020B0604020202020204" pitchFamily="34" charset="0"/>
            </a:endParaRPr>
          </a:p>
        </p:txBody>
      </p:sp>
    </p:spTree>
    <p:extLst>
      <p:ext uri="{BB962C8B-B14F-4D97-AF65-F5344CB8AC3E}">
        <p14:creationId xmlns:p14="http://schemas.microsoft.com/office/powerpoint/2010/main" val="115857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F439DDC3-BFF1-47EB-920D-57164AEF1880}" type="slidenum">
              <a:rPr lang="en-US" altLang="en-US" sz="1200">
                <a:latin typeface="Arial" panose="020B0604020202020204" pitchFamily="34" charset="0"/>
              </a:rPr>
              <a:pPr/>
              <a:t>14</a:t>
            </a:fld>
            <a:endParaRPr lang="en-US" altLang="en-US" sz="1200">
              <a:latin typeface="Arial" panose="020B0604020202020204" pitchFamily="34" charset="0"/>
            </a:endParaRPr>
          </a:p>
        </p:txBody>
      </p:sp>
    </p:spTree>
    <p:extLst>
      <p:ext uri="{BB962C8B-B14F-4D97-AF65-F5344CB8AC3E}">
        <p14:creationId xmlns:p14="http://schemas.microsoft.com/office/powerpoint/2010/main" val="2362063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1384DC77-D65F-4B72-849F-0B83D08B38FD}" type="slidenum">
              <a:rPr lang="en-US" altLang="en-US" sz="1200">
                <a:latin typeface="Arial" panose="020B0604020202020204" pitchFamily="34" charset="0"/>
              </a:rPr>
              <a:pPr/>
              <a:t>25</a:t>
            </a:fld>
            <a:endParaRPr lang="en-US" altLang="en-US" sz="1200">
              <a:latin typeface="Arial" panose="020B0604020202020204" pitchFamily="34" charset="0"/>
            </a:endParaRPr>
          </a:p>
        </p:txBody>
      </p:sp>
    </p:spTree>
    <p:extLst>
      <p:ext uri="{BB962C8B-B14F-4D97-AF65-F5344CB8AC3E}">
        <p14:creationId xmlns:p14="http://schemas.microsoft.com/office/powerpoint/2010/main" val="200737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7FDF19-621A-482D-B34B-FF1F95B985E4}" type="datetimeFigureOut">
              <a:rPr lang="en-US" smtClean="0"/>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BC2A4-138A-4EB5-9BEC-98B0774304E2}" type="slidenum">
              <a:rPr lang="en-US" smtClean="0"/>
              <a:t>‹#›</a:t>
            </a:fld>
            <a:endParaRPr lang="en-US"/>
          </a:p>
        </p:txBody>
      </p:sp>
    </p:spTree>
    <p:extLst>
      <p:ext uri="{BB962C8B-B14F-4D97-AF65-F5344CB8AC3E}">
        <p14:creationId xmlns:p14="http://schemas.microsoft.com/office/powerpoint/2010/main" val="27965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7FDF19-621A-482D-B34B-FF1F95B985E4}" type="datetimeFigureOut">
              <a:rPr lang="en-US" smtClean="0"/>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BC2A4-138A-4EB5-9BEC-98B0774304E2}" type="slidenum">
              <a:rPr lang="en-US" smtClean="0"/>
              <a:t>‹#›</a:t>
            </a:fld>
            <a:endParaRPr lang="en-US"/>
          </a:p>
        </p:txBody>
      </p:sp>
    </p:spTree>
    <p:extLst>
      <p:ext uri="{BB962C8B-B14F-4D97-AF65-F5344CB8AC3E}">
        <p14:creationId xmlns:p14="http://schemas.microsoft.com/office/powerpoint/2010/main" val="1163618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7FDF19-621A-482D-B34B-FF1F95B985E4}" type="datetimeFigureOut">
              <a:rPr lang="en-US" smtClean="0"/>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BC2A4-138A-4EB5-9BEC-98B0774304E2}" type="slidenum">
              <a:rPr lang="en-US" smtClean="0"/>
              <a:t>‹#›</a:t>
            </a:fld>
            <a:endParaRPr lang="en-US"/>
          </a:p>
        </p:txBody>
      </p:sp>
    </p:spTree>
    <p:extLst>
      <p:ext uri="{BB962C8B-B14F-4D97-AF65-F5344CB8AC3E}">
        <p14:creationId xmlns:p14="http://schemas.microsoft.com/office/powerpoint/2010/main" val="4095139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7FDF19-621A-482D-B34B-FF1F95B985E4}" type="datetimeFigureOut">
              <a:rPr lang="en-US" smtClean="0"/>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BC2A4-138A-4EB5-9BEC-98B0774304E2}" type="slidenum">
              <a:rPr lang="en-US" smtClean="0"/>
              <a:t>‹#›</a:t>
            </a:fld>
            <a:endParaRPr lang="en-US"/>
          </a:p>
        </p:txBody>
      </p:sp>
    </p:spTree>
    <p:extLst>
      <p:ext uri="{BB962C8B-B14F-4D97-AF65-F5344CB8AC3E}">
        <p14:creationId xmlns:p14="http://schemas.microsoft.com/office/powerpoint/2010/main" val="3274068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7FDF19-621A-482D-B34B-FF1F95B985E4}" type="datetimeFigureOut">
              <a:rPr lang="en-US" smtClean="0"/>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BC2A4-138A-4EB5-9BEC-98B0774304E2}" type="slidenum">
              <a:rPr lang="en-US" smtClean="0"/>
              <a:t>‹#›</a:t>
            </a:fld>
            <a:endParaRPr lang="en-US"/>
          </a:p>
        </p:txBody>
      </p:sp>
    </p:spTree>
    <p:extLst>
      <p:ext uri="{BB962C8B-B14F-4D97-AF65-F5344CB8AC3E}">
        <p14:creationId xmlns:p14="http://schemas.microsoft.com/office/powerpoint/2010/main" val="2804067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7FDF19-621A-482D-B34B-FF1F95B985E4}" type="datetimeFigureOut">
              <a:rPr lang="en-US" smtClean="0"/>
              <a:t>8/20/2014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8BC2A4-138A-4EB5-9BEC-98B0774304E2}" type="slidenum">
              <a:rPr lang="en-US" smtClean="0"/>
              <a:t>‹#›</a:t>
            </a:fld>
            <a:endParaRPr lang="en-US"/>
          </a:p>
        </p:txBody>
      </p:sp>
    </p:spTree>
    <p:extLst>
      <p:ext uri="{BB962C8B-B14F-4D97-AF65-F5344CB8AC3E}">
        <p14:creationId xmlns:p14="http://schemas.microsoft.com/office/powerpoint/2010/main" val="819396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7FDF19-621A-482D-B34B-FF1F95B985E4}" type="datetimeFigureOut">
              <a:rPr lang="en-US" smtClean="0"/>
              <a:t>8/20/2014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8BC2A4-138A-4EB5-9BEC-98B0774304E2}" type="slidenum">
              <a:rPr lang="en-US" smtClean="0"/>
              <a:t>‹#›</a:t>
            </a:fld>
            <a:endParaRPr lang="en-US"/>
          </a:p>
        </p:txBody>
      </p:sp>
    </p:spTree>
    <p:extLst>
      <p:ext uri="{BB962C8B-B14F-4D97-AF65-F5344CB8AC3E}">
        <p14:creationId xmlns:p14="http://schemas.microsoft.com/office/powerpoint/2010/main" val="274165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7FDF19-621A-482D-B34B-FF1F95B985E4}" type="datetimeFigureOut">
              <a:rPr lang="en-US" smtClean="0"/>
              <a:t>8/20/2014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8BC2A4-138A-4EB5-9BEC-98B0774304E2}" type="slidenum">
              <a:rPr lang="en-US" smtClean="0"/>
              <a:t>‹#›</a:t>
            </a:fld>
            <a:endParaRPr lang="en-US"/>
          </a:p>
        </p:txBody>
      </p:sp>
    </p:spTree>
    <p:extLst>
      <p:ext uri="{BB962C8B-B14F-4D97-AF65-F5344CB8AC3E}">
        <p14:creationId xmlns:p14="http://schemas.microsoft.com/office/powerpoint/2010/main" val="3944849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7FDF19-621A-482D-B34B-FF1F95B985E4}" type="datetimeFigureOut">
              <a:rPr lang="en-US" smtClean="0"/>
              <a:t>8/20/2014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8BC2A4-138A-4EB5-9BEC-98B0774304E2}" type="slidenum">
              <a:rPr lang="en-US" smtClean="0"/>
              <a:t>‹#›</a:t>
            </a:fld>
            <a:endParaRPr lang="en-US"/>
          </a:p>
        </p:txBody>
      </p:sp>
    </p:spTree>
    <p:extLst>
      <p:ext uri="{BB962C8B-B14F-4D97-AF65-F5344CB8AC3E}">
        <p14:creationId xmlns:p14="http://schemas.microsoft.com/office/powerpoint/2010/main" val="150415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7FDF19-621A-482D-B34B-FF1F95B985E4}" type="datetimeFigureOut">
              <a:rPr lang="en-US" smtClean="0"/>
              <a:t>8/20/2014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8BC2A4-138A-4EB5-9BEC-98B0774304E2}" type="slidenum">
              <a:rPr lang="en-US" smtClean="0"/>
              <a:t>‹#›</a:t>
            </a:fld>
            <a:endParaRPr lang="en-US"/>
          </a:p>
        </p:txBody>
      </p:sp>
    </p:spTree>
    <p:extLst>
      <p:ext uri="{BB962C8B-B14F-4D97-AF65-F5344CB8AC3E}">
        <p14:creationId xmlns:p14="http://schemas.microsoft.com/office/powerpoint/2010/main" val="1291204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7FDF19-621A-482D-B34B-FF1F95B985E4}" type="datetimeFigureOut">
              <a:rPr lang="en-US" smtClean="0"/>
              <a:t>8/20/2014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8BC2A4-138A-4EB5-9BEC-98B0774304E2}" type="slidenum">
              <a:rPr lang="en-US" smtClean="0"/>
              <a:t>‹#›</a:t>
            </a:fld>
            <a:endParaRPr lang="en-US"/>
          </a:p>
        </p:txBody>
      </p:sp>
    </p:spTree>
    <p:extLst>
      <p:ext uri="{BB962C8B-B14F-4D97-AF65-F5344CB8AC3E}">
        <p14:creationId xmlns:p14="http://schemas.microsoft.com/office/powerpoint/2010/main" val="340746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7FDF19-621A-482D-B34B-FF1F95B985E4}" type="datetimeFigureOut">
              <a:rPr lang="en-US" smtClean="0"/>
              <a:t>8/20/2014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8BC2A4-138A-4EB5-9BEC-98B0774304E2}" type="slidenum">
              <a:rPr lang="en-US" smtClean="0"/>
              <a:t>‹#›</a:t>
            </a:fld>
            <a:endParaRPr lang="en-US"/>
          </a:p>
        </p:txBody>
      </p:sp>
    </p:spTree>
    <p:extLst>
      <p:ext uri="{BB962C8B-B14F-4D97-AF65-F5344CB8AC3E}">
        <p14:creationId xmlns:p14="http://schemas.microsoft.com/office/powerpoint/2010/main" val="593647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12.bin"/><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4.bin"/><Relationship Id="rId5" Type="http://schemas.openxmlformats.org/officeDocument/2006/relationships/image" Target="../media/image10.wmf"/><Relationship Id="rId4" Type="http://schemas.openxmlformats.org/officeDocument/2006/relationships/oleObject" Target="../embeddings/oleObject13.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14.wmf"/><Relationship Id="rId13" Type="http://schemas.openxmlformats.org/officeDocument/2006/relationships/package" Target="../embeddings/Microsoft_Excel_Worksheet2.xlsx"/><Relationship Id="rId3" Type="http://schemas.openxmlformats.org/officeDocument/2006/relationships/oleObject" Target="../embeddings/oleObject15.bin"/><Relationship Id="rId7" Type="http://schemas.openxmlformats.org/officeDocument/2006/relationships/oleObject" Target="../embeddings/oleObject17.bin"/><Relationship Id="rId12" Type="http://schemas.openxmlformats.org/officeDocument/2006/relationships/image" Target="../media/image16.e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3.wmf"/><Relationship Id="rId11" Type="http://schemas.openxmlformats.org/officeDocument/2006/relationships/package" Target="../embeddings/Microsoft_Excel_Worksheet1.xlsx"/><Relationship Id="rId5" Type="http://schemas.openxmlformats.org/officeDocument/2006/relationships/oleObject" Target="../embeddings/oleObject16.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8.bin"/><Relationship Id="rId14" Type="http://schemas.openxmlformats.org/officeDocument/2006/relationships/image" Target="../media/image17.e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19.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20.bin"/><Relationship Id="rId5" Type="http://schemas.openxmlformats.org/officeDocument/2006/relationships/image" Target="../media/image18.wmf"/><Relationship Id="rId4" Type="http://schemas.openxmlformats.org/officeDocument/2006/relationships/oleObject" Target="../embeddings/oleObject19.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econintersect.com/wordpress/wp-content/uploads/2012/07/Treasury-Bonds-uncle-sam.jpg"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21.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2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23.png"/></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2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hyperlink" Target="http://www.google.com/url?sa=i&amp;rct=j&amp;q=&amp;esrc=s&amp;frm=1&amp;source=images&amp;cd=&amp;cad=rja&amp;docid=b9bMh2IdmTZZeM&amp;tbnid=NOjPNGCQu18hEM:&amp;ved=0CAUQjRw&amp;url=http://sites.csn.edu/bgutschick/acc_chapters/ACC201_ch10.html&amp;ei=gtUUU8DGA8rJkAffnoCgAQ&amp;bvm=bv.61965928,d.eW0&amp;psig=AFQjCNGT47WAVFUCfNHcOzR1Z7_l9ZNS1A&amp;ust=1393960693398732"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26.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image" Target="../media/image27.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image" Target="../media/image28.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7.xml"/><Relationship Id="rId1" Type="http://schemas.openxmlformats.org/officeDocument/2006/relationships/vmlDrawing" Target="../drawings/vmlDrawing15.vml"/><Relationship Id="rId4" Type="http://schemas.openxmlformats.org/officeDocument/2006/relationships/image" Target="../media/image28.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2.wmf"/><Relationship Id="rId5" Type="http://schemas.openxmlformats.org/officeDocument/2006/relationships/oleObject" Target="../embeddings/oleObject6.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10.bin"/><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2133600" y="2438400"/>
            <a:ext cx="4648200" cy="533400"/>
          </a:xfrm>
        </p:spPr>
        <p:txBody>
          <a:bodyPr/>
          <a:lstStyle/>
          <a:p>
            <a:pPr eaLnBrk="1" hangingPunct="1">
              <a:buFont typeface="Wingdings" panose="05000000000000000000" pitchFamily="2" charset="2"/>
              <a:buNone/>
            </a:pPr>
            <a:r>
              <a:rPr lang="en-US" altLang="en-US" sz="2400" b="1" dirty="0" smtClean="0">
                <a:latin typeface="Calibri" panose="020F0502020204030204" pitchFamily="34" charset="0"/>
                <a:ea typeface="ＭＳ Ｐゴシック" panose="020B0600070205080204" pitchFamily="34" charset="-128"/>
              </a:rPr>
              <a:t>Inflation and Bond Yields</a:t>
            </a:r>
            <a:endParaRPr lang="en-US" altLang="en-US" sz="2400" b="1" dirty="0">
              <a:latin typeface="Calibri" panose="020F0502020204030204" pitchFamily="34" charset="0"/>
              <a:ea typeface="ＭＳ Ｐゴシック" panose="020B0600070205080204" pitchFamily="34" charset="-128"/>
            </a:endParaRPr>
          </a:p>
        </p:txBody>
      </p:sp>
      <p:sp>
        <p:nvSpPr>
          <p:cNvPr id="5123"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fld id="{423EB642-16B0-49B0-A223-833F702E9CE5}" type="slidenum">
              <a:rPr lang="en-US" altLang="en-US" sz="1400"/>
              <a:pPr>
                <a:spcBef>
                  <a:spcPct val="0"/>
                </a:spcBef>
                <a:buClrTx/>
                <a:buSzTx/>
                <a:buFontTx/>
                <a:buNone/>
              </a:pPr>
              <a:t>1</a:t>
            </a:fld>
            <a:endParaRPr lang="en-US" altLang="en-US" sz="1400"/>
          </a:p>
        </p:txBody>
      </p:sp>
      <p:sp>
        <p:nvSpPr>
          <p:cNvPr id="5124" name="TextBox 2"/>
          <p:cNvSpPr txBox="1">
            <a:spLocks noChangeArrowheads="1"/>
          </p:cNvSpPr>
          <p:nvPr/>
        </p:nvSpPr>
        <p:spPr bwMode="auto">
          <a:xfrm>
            <a:off x="2133600" y="3810001"/>
            <a:ext cx="3048000" cy="830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200">
                <a:latin typeface="Calibri" panose="020F0502020204030204" pitchFamily="34" charset="0"/>
              </a:rPr>
              <a:t>Dr. Craig Ruff</a:t>
            </a:r>
          </a:p>
          <a:p>
            <a:pPr algn="ctr">
              <a:spcBef>
                <a:spcPct val="0"/>
              </a:spcBef>
              <a:buClrTx/>
              <a:buSzTx/>
              <a:buFontTx/>
              <a:buNone/>
            </a:pPr>
            <a:r>
              <a:rPr lang="en-US" altLang="en-US" sz="1200">
                <a:latin typeface="Calibri" panose="020F0502020204030204" pitchFamily="34" charset="0"/>
              </a:rPr>
              <a:t>Department of Finance</a:t>
            </a:r>
          </a:p>
          <a:p>
            <a:pPr algn="ctr">
              <a:spcBef>
                <a:spcPct val="0"/>
              </a:spcBef>
              <a:buClrTx/>
              <a:buSzTx/>
              <a:buFontTx/>
              <a:buNone/>
            </a:pPr>
            <a:r>
              <a:rPr lang="en-US" altLang="en-US" sz="1200">
                <a:latin typeface="Calibri" panose="020F0502020204030204" pitchFamily="34" charset="0"/>
              </a:rPr>
              <a:t>J. Mack Robinson College of Business</a:t>
            </a:r>
          </a:p>
          <a:p>
            <a:pPr algn="ctr">
              <a:spcBef>
                <a:spcPct val="0"/>
              </a:spcBef>
              <a:buClrTx/>
              <a:buSzTx/>
              <a:buFontTx/>
              <a:buNone/>
            </a:pPr>
            <a:r>
              <a:rPr lang="en-US" altLang="en-US" sz="1200">
                <a:latin typeface="Calibri" panose="020F0502020204030204" pitchFamily="34" charset="0"/>
              </a:rPr>
              <a:t>Georgia State University</a:t>
            </a:r>
          </a:p>
        </p:txBody>
      </p:sp>
      <p:sp>
        <p:nvSpPr>
          <p:cNvPr id="5125" name="TextBox 3"/>
          <p:cNvSpPr txBox="1">
            <a:spLocks noChangeArrowheads="1"/>
          </p:cNvSpPr>
          <p:nvPr/>
        </p:nvSpPr>
        <p:spPr bwMode="auto">
          <a:xfrm>
            <a:off x="348048" y="6505575"/>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2789645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4" name="Object 4"/>
          <p:cNvGraphicFramePr>
            <a:graphicFrameLocks noChangeAspect="1"/>
          </p:cNvGraphicFramePr>
          <p:nvPr/>
        </p:nvGraphicFramePr>
        <p:xfrm>
          <a:off x="2146301" y="5910263"/>
          <a:ext cx="1979613" cy="488950"/>
        </p:xfrm>
        <a:graphic>
          <a:graphicData uri="http://schemas.openxmlformats.org/presentationml/2006/ole">
            <mc:AlternateContent xmlns:mc="http://schemas.openxmlformats.org/markup-compatibility/2006">
              <mc:Choice xmlns:v="urn:schemas-microsoft-com:vml" Requires="v">
                <p:oleObj spid="_x0000_s4116" name="Equation" r:id="rId3" imgW="875920" imgH="215806" progId="Equation.3">
                  <p:embed/>
                </p:oleObj>
              </mc:Choice>
              <mc:Fallback>
                <p:oleObj name="Equation" r:id="rId3" imgW="875920" imgH="215806"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6301" y="5910263"/>
                        <a:ext cx="1979613" cy="4889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15" name="TextBox 3"/>
          <p:cNvSpPr txBox="1">
            <a:spLocks noChangeArrowheads="1"/>
          </p:cNvSpPr>
          <p:nvPr/>
        </p:nvSpPr>
        <p:spPr bwMode="auto">
          <a:xfrm>
            <a:off x="2120900" y="3562350"/>
            <a:ext cx="3475038" cy="369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a:latin typeface="Calibri" panose="020F0502020204030204" pitchFamily="34" charset="0"/>
              </a:rPr>
              <a:t>Accurate:</a:t>
            </a:r>
          </a:p>
        </p:txBody>
      </p:sp>
      <p:graphicFrame>
        <p:nvGraphicFramePr>
          <p:cNvPr id="13316" name="Object 16"/>
          <p:cNvGraphicFramePr>
            <a:graphicFrameLocks noChangeAspect="1"/>
          </p:cNvGraphicFramePr>
          <p:nvPr/>
        </p:nvGraphicFramePr>
        <p:xfrm>
          <a:off x="2146300" y="3932238"/>
          <a:ext cx="3424238" cy="1346200"/>
        </p:xfrm>
        <a:graphic>
          <a:graphicData uri="http://schemas.openxmlformats.org/presentationml/2006/ole">
            <mc:AlternateContent xmlns:mc="http://schemas.openxmlformats.org/markup-compatibility/2006">
              <mc:Choice xmlns:v="urn:schemas-microsoft-com:vml" Requires="v">
                <p:oleObj spid="_x0000_s4117" name="Equation" r:id="rId5" imgW="1714500" imgH="673100" progId="Equation.3">
                  <p:embed/>
                </p:oleObj>
              </mc:Choice>
              <mc:Fallback>
                <p:oleObj name="Equation" r:id="rId5" imgW="1714500" imgH="6731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46300" y="3932238"/>
                        <a:ext cx="3424238" cy="1346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17" name="TextBox 3"/>
          <p:cNvSpPr txBox="1">
            <a:spLocks noChangeArrowheads="1"/>
          </p:cNvSpPr>
          <p:nvPr/>
        </p:nvSpPr>
        <p:spPr bwMode="auto">
          <a:xfrm>
            <a:off x="2146301" y="5524500"/>
            <a:ext cx="1979613" cy="368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a:latin typeface="Calibri" panose="020F0502020204030204" pitchFamily="34" charset="0"/>
              </a:rPr>
              <a:t>Approximation:</a:t>
            </a:r>
          </a:p>
        </p:txBody>
      </p:sp>
      <p:sp>
        <p:nvSpPr>
          <p:cNvPr id="13318" name="Slide Number Placeholder 1"/>
          <p:cNvSpPr>
            <a:spLocks noGrp="1"/>
          </p:cNvSpPr>
          <p:nvPr>
            <p:ph type="sldNum" sz="quarter" idx="12"/>
          </p:nvPr>
        </p:nvSpPr>
        <p:spPr>
          <a:xfrm>
            <a:off x="8242300" y="570865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6AA0BBF8-3EFD-45BD-849F-5ED12AF7193F}" type="slidenum">
              <a:rPr lang="en-US" altLang="en-US" sz="1000">
                <a:latin typeface="Arial" panose="020B0604020202020204" pitchFamily="34" charset="0"/>
              </a:rPr>
              <a:pPr/>
              <a:t>10</a:t>
            </a:fld>
            <a:endParaRPr lang="en-US" altLang="en-US" sz="1000">
              <a:latin typeface="Arial" panose="020B0604020202020204" pitchFamily="34" charset="0"/>
            </a:endParaRPr>
          </a:p>
        </p:txBody>
      </p:sp>
      <p:sp>
        <p:nvSpPr>
          <p:cNvPr id="13319" name="TextBox 14"/>
          <p:cNvSpPr txBox="1">
            <a:spLocks noChangeArrowheads="1"/>
          </p:cNvSpPr>
          <p:nvPr/>
        </p:nvSpPr>
        <p:spPr bwMode="auto">
          <a:xfrm>
            <a:off x="1828800" y="1143000"/>
            <a:ext cx="4419600" cy="400050"/>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latin typeface="Calibri" panose="020F0502020204030204" pitchFamily="34" charset="0"/>
              </a:rPr>
              <a:t>Fisher Equation</a:t>
            </a:r>
          </a:p>
        </p:txBody>
      </p:sp>
      <p:sp>
        <p:nvSpPr>
          <p:cNvPr id="13320" name="TextBox 1"/>
          <p:cNvSpPr txBox="1">
            <a:spLocks noChangeArrowheads="1"/>
          </p:cNvSpPr>
          <p:nvPr/>
        </p:nvSpPr>
        <p:spPr bwMode="auto">
          <a:xfrm>
            <a:off x="1828800" y="1865313"/>
            <a:ext cx="8534400" cy="1477962"/>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a:latin typeface="Calibri" panose="020F0502020204030204" pitchFamily="34" charset="0"/>
              </a:rPr>
              <a:t>At this stage, you might be wondering… As this is finance, there surely must be some formulas to describe this analysis?  Yes, the </a:t>
            </a:r>
            <a:r>
              <a:rPr lang="en-US" altLang="en-US" sz="1800" b="1">
                <a:latin typeface="Calibri" panose="020F0502020204030204" pitchFamily="34" charset="0"/>
              </a:rPr>
              <a:t>Fisher Equation </a:t>
            </a:r>
            <a:r>
              <a:rPr lang="en-US" altLang="en-US" sz="1800">
                <a:latin typeface="Calibri" panose="020F0502020204030204" pitchFamily="34" charset="0"/>
              </a:rPr>
              <a:t>describes the relationship between nominal rates, real rates, and inflation.  In practice, there are really two versions of this relationship: the accurate equation and the approximate equation.  The letter ‘i’ in the equations stands for the inflation rate.</a:t>
            </a:r>
          </a:p>
        </p:txBody>
      </p:sp>
      <p:sp>
        <p:nvSpPr>
          <p:cNvPr id="13321" name="TextBox 1"/>
          <p:cNvSpPr txBox="1">
            <a:spLocks noChangeArrowheads="1"/>
          </p:cNvSpPr>
          <p:nvPr/>
        </p:nvSpPr>
        <p:spPr bwMode="auto">
          <a:xfrm>
            <a:off x="5846763" y="4478338"/>
            <a:ext cx="1600200" cy="1600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r>
              <a:rPr lang="en-US" altLang="en-US" sz="1400">
                <a:latin typeface="Calibri" panose="020F0502020204030204" pitchFamily="34" charset="0"/>
              </a:rPr>
              <a:t>These two equations are algebraically equivalent.  I find the second one easier to work with.</a:t>
            </a:r>
          </a:p>
        </p:txBody>
      </p:sp>
      <p:sp>
        <p:nvSpPr>
          <p:cNvPr id="13322" name="TextBox 2"/>
          <p:cNvSpPr txBox="1">
            <a:spLocks noChangeArrowheads="1"/>
          </p:cNvSpPr>
          <p:nvPr/>
        </p:nvSpPr>
        <p:spPr bwMode="auto">
          <a:xfrm>
            <a:off x="7696200" y="3546475"/>
            <a:ext cx="1828800" cy="1600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r>
              <a:rPr lang="en-US" altLang="en-US" sz="1400">
                <a:latin typeface="Calibri" panose="020F0502020204030204" pitchFamily="34" charset="0"/>
              </a:rPr>
              <a:t>In the upper equation, the (r*i) term at the end  may look a bit odd.  That piece reflects the effect of inflation on the real return.   </a:t>
            </a:r>
          </a:p>
        </p:txBody>
      </p:sp>
      <p:cxnSp>
        <p:nvCxnSpPr>
          <p:cNvPr id="13323" name="Straight Arrow Connector 4"/>
          <p:cNvCxnSpPr>
            <a:cxnSpLocks noChangeShapeType="1"/>
          </p:cNvCxnSpPr>
          <p:nvPr/>
        </p:nvCxnSpPr>
        <p:spPr bwMode="auto">
          <a:xfrm flipH="1">
            <a:off x="5570539" y="4876800"/>
            <a:ext cx="276225" cy="7620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3324" name="Straight Arrow Connector 9"/>
          <p:cNvCxnSpPr>
            <a:cxnSpLocks noChangeShapeType="1"/>
          </p:cNvCxnSpPr>
          <p:nvPr/>
        </p:nvCxnSpPr>
        <p:spPr bwMode="auto">
          <a:xfrm flipH="1" flipV="1">
            <a:off x="5029201" y="4232276"/>
            <a:ext cx="817563" cy="644525"/>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3325" name="Straight Arrow Connector 11"/>
          <p:cNvCxnSpPr>
            <a:cxnSpLocks noChangeShapeType="1"/>
          </p:cNvCxnSpPr>
          <p:nvPr/>
        </p:nvCxnSpPr>
        <p:spPr bwMode="auto">
          <a:xfrm flipH="1">
            <a:off x="5029200" y="3657600"/>
            <a:ext cx="2667000" cy="38100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4" name="TextBox 3"/>
          <p:cNvSpPr txBox="1">
            <a:spLocks noChangeArrowheads="1"/>
          </p:cNvSpPr>
          <p:nvPr/>
        </p:nvSpPr>
        <p:spPr bwMode="auto">
          <a:xfrm>
            <a:off x="348048" y="6505575"/>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18362849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Object 2"/>
          <p:cNvGraphicFramePr>
            <a:graphicFrameLocks noChangeAspect="1"/>
          </p:cNvGraphicFramePr>
          <p:nvPr/>
        </p:nvGraphicFramePr>
        <p:xfrm>
          <a:off x="2133600" y="3124200"/>
          <a:ext cx="6502400" cy="838200"/>
        </p:xfrm>
        <a:graphic>
          <a:graphicData uri="http://schemas.openxmlformats.org/presentationml/2006/ole">
            <mc:AlternateContent xmlns:mc="http://schemas.openxmlformats.org/markup-compatibility/2006">
              <mc:Choice xmlns:v="urn:schemas-microsoft-com:vml" Requires="v">
                <p:oleObj spid="_x0000_s5140" name="Equation" r:id="rId4" imgW="3251200" imgH="419100" progId="Equation.3">
                  <p:embed/>
                </p:oleObj>
              </mc:Choice>
              <mc:Fallback>
                <p:oleObj name="Equation" r:id="rId4" imgW="3251200" imgH="4191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3124200"/>
                        <a:ext cx="6502400" cy="838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39" name="Object 3"/>
          <p:cNvGraphicFramePr>
            <a:graphicFrameLocks noChangeAspect="1"/>
          </p:cNvGraphicFramePr>
          <p:nvPr/>
        </p:nvGraphicFramePr>
        <p:xfrm>
          <a:off x="3081338" y="4800600"/>
          <a:ext cx="4298950" cy="431800"/>
        </p:xfrm>
        <a:graphic>
          <a:graphicData uri="http://schemas.openxmlformats.org/presentationml/2006/ole">
            <mc:AlternateContent xmlns:mc="http://schemas.openxmlformats.org/markup-compatibility/2006">
              <mc:Choice xmlns:v="urn:schemas-microsoft-com:vml" Requires="v">
                <p:oleObj spid="_x0000_s5141" name="Equation" r:id="rId6" imgW="2133600" imgH="215900" progId="Equation.3">
                  <p:embed/>
                </p:oleObj>
              </mc:Choice>
              <mc:Fallback>
                <p:oleObj name="Equation" r:id="rId6" imgW="2133600" imgH="2159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81338" y="4800600"/>
                        <a:ext cx="4298950"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40" name="TextBox 1"/>
          <p:cNvSpPr txBox="1">
            <a:spLocks noChangeArrowheads="1"/>
          </p:cNvSpPr>
          <p:nvPr/>
        </p:nvSpPr>
        <p:spPr bwMode="auto">
          <a:xfrm>
            <a:off x="1676400" y="1828801"/>
            <a:ext cx="8686800" cy="6461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a:latin typeface="Calibri" panose="020F0502020204030204" pitchFamily="34" charset="0"/>
              </a:rPr>
              <a:t>To find Jane’s real return using the Fisher Equation(s), we need to algebraically rearrange the formulas on the previous slide to solve for ‘r’.  After a little algebra, we have…</a:t>
            </a:r>
          </a:p>
        </p:txBody>
      </p:sp>
      <p:sp>
        <p:nvSpPr>
          <p:cNvPr id="14341" name="TextBox 3"/>
          <p:cNvSpPr txBox="1">
            <a:spLocks noChangeArrowheads="1"/>
          </p:cNvSpPr>
          <p:nvPr/>
        </p:nvSpPr>
        <p:spPr bwMode="auto">
          <a:xfrm>
            <a:off x="3081338" y="4424363"/>
            <a:ext cx="4298950" cy="368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a:latin typeface="Calibri" panose="020F0502020204030204" pitchFamily="34" charset="0"/>
              </a:rPr>
              <a:t>Approximation:</a:t>
            </a:r>
          </a:p>
        </p:txBody>
      </p:sp>
      <p:sp>
        <p:nvSpPr>
          <p:cNvPr id="14342" name="TextBox 3"/>
          <p:cNvSpPr txBox="1">
            <a:spLocks noChangeArrowheads="1"/>
          </p:cNvSpPr>
          <p:nvPr/>
        </p:nvSpPr>
        <p:spPr bwMode="auto">
          <a:xfrm>
            <a:off x="2133600" y="2754314"/>
            <a:ext cx="6502400" cy="369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a:latin typeface="Calibri" panose="020F0502020204030204" pitchFamily="34" charset="0"/>
              </a:rPr>
              <a:t>Accurate:</a:t>
            </a:r>
          </a:p>
        </p:txBody>
      </p:sp>
      <p:sp>
        <p:nvSpPr>
          <p:cNvPr id="14343" name="Slide Number Placeholder 1"/>
          <p:cNvSpPr>
            <a:spLocks noGrp="1"/>
          </p:cNvSpPr>
          <p:nvPr>
            <p:ph type="sldNum" sz="quarter" idx="12"/>
          </p:nvPr>
        </p:nvSpPr>
        <p:spPr>
          <a:xfrm>
            <a:off x="8480425" y="6113463"/>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2DE95481-F33F-4BE6-9F43-8E3A774269BF}" type="slidenum">
              <a:rPr lang="en-US" altLang="en-US" sz="1000">
                <a:latin typeface="Arial" panose="020B0604020202020204" pitchFamily="34" charset="0"/>
              </a:rPr>
              <a:pPr/>
              <a:t>11</a:t>
            </a:fld>
            <a:endParaRPr lang="en-US" altLang="en-US" sz="1000">
              <a:latin typeface="Arial" panose="020B0604020202020204" pitchFamily="34" charset="0"/>
            </a:endParaRPr>
          </a:p>
        </p:txBody>
      </p:sp>
      <p:sp>
        <p:nvSpPr>
          <p:cNvPr id="14344" name="TextBox 14"/>
          <p:cNvSpPr txBox="1">
            <a:spLocks noChangeArrowheads="1"/>
          </p:cNvSpPr>
          <p:nvPr/>
        </p:nvSpPr>
        <p:spPr bwMode="auto">
          <a:xfrm>
            <a:off x="1828800" y="1143000"/>
            <a:ext cx="4419600" cy="400050"/>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latin typeface="Calibri" panose="020F0502020204030204" pitchFamily="34" charset="0"/>
              </a:rPr>
              <a:t>Fisher Equation</a:t>
            </a:r>
          </a:p>
        </p:txBody>
      </p:sp>
      <p:sp>
        <p:nvSpPr>
          <p:cNvPr id="9" name="TextBox 3"/>
          <p:cNvSpPr txBox="1">
            <a:spLocks noChangeArrowheads="1"/>
          </p:cNvSpPr>
          <p:nvPr/>
        </p:nvSpPr>
        <p:spPr bwMode="auto">
          <a:xfrm>
            <a:off x="348048" y="6505575"/>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5549036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1981200" y="2057400"/>
            <a:ext cx="7467600" cy="3416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r>
              <a:rPr lang="en-US" altLang="en-US" sz="1800">
                <a:latin typeface="Calibri" panose="020F0502020204030204" pitchFamily="34" charset="0"/>
              </a:rPr>
              <a:t>To sum up, Jane earned a nominal return of 14% on her money.  </a:t>
            </a:r>
          </a:p>
          <a:p>
            <a:endParaRPr lang="en-US" altLang="en-US" sz="1800">
              <a:latin typeface="Calibri" panose="020F0502020204030204" pitchFamily="34" charset="0"/>
            </a:endParaRPr>
          </a:p>
          <a:p>
            <a:r>
              <a:rPr lang="en-US" altLang="en-US" sz="1800">
                <a:latin typeface="Calibri" panose="020F0502020204030204" pitchFamily="34" charset="0"/>
              </a:rPr>
              <a:t>Frankly, that number should not mean much to Jane (other than the taxes she may have to pay on the interest she earns).  </a:t>
            </a:r>
          </a:p>
          <a:p>
            <a:endParaRPr lang="en-US" altLang="en-US" sz="1800">
              <a:latin typeface="Calibri" panose="020F0502020204030204" pitchFamily="34" charset="0"/>
            </a:endParaRPr>
          </a:p>
          <a:p>
            <a:r>
              <a:rPr lang="en-US" altLang="en-US" sz="1800">
                <a:latin typeface="Calibri" panose="020F0502020204030204" pitchFamily="34" charset="0"/>
              </a:rPr>
              <a:t>What really matters is the real return she earned on her money: the return she earned after accounting for the effects of inflation.</a:t>
            </a:r>
          </a:p>
          <a:p>
            <a:endParaRPr lang="en-US" altLang="en-US" sz="1800">
              <a:latin typeface="Calibri" panose="020F0502020204030204" pitchFamily="34" charset="0"/>
            </a:endParaRPr>
          </a:p>
          <a:p>
            <a:r>
              <a:rPr lang="en-US" altLang="en-US" sz="1800">
                <a:latin typeface="Calibri" panose="020F0502020204030204" pitchFamily="34" charset="0"/>
              </a:rPr>
              <a:t>Another way to think of this is that Jane effectively deposited 1000 boxes of cereal in the bank at the start of 1980.  At the end of the year, Jane had 1004.4053 boxes of cereal.  That is a return on less the ½ of 1%.</a:t>
            </a:r>
          </a:p>
          <a:p>
            <a:r>
              <a:rPr lang="en-US" altLang="en-US" sz="1800">
                <a:latin typeface="Calibri" panose="020F0502020204030204" pitchFamily="34" charset="0"/>
              </a:rPr>
              <a:t> </a:t>
            </a:r>
          </a:p>
        </p:txBody>
      </p:sp>
      <p:sp>
        <p:nvSpPr>
          <p:cNvPr id="16387" name="TextBox 14"/>
          <p:cNvSpPr txBox="1">
            <a:spLocks noChangeArrowheads="1"/>
          </p:cNvSpPr>
          <p:nvPr/>
        </p:nvSpPr>
        <p:spPr bwMode="auto">
          <a:xfrm>
            <a:off x="1828800" y="1143000"/>
            <a:ext cx="4419600" cy="400050"/>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latin typeface="Calibri" panose="020F0502020204030204" pitchFamily="34" charset="0"/>
              </a:rPr>
              <a:t>Fisher Equation</a:t>
            </a:r>
          </a:p>
        </p:txBody>
      </p:sp>
      <p:sp>
        <p:nvSpPr>
          <p:cNvPr id="4" name="TextBox 3"/>
          <p:cNvSpPr txBox="1">
            <a:spLocks noChangeArrowheads="1"/>
          </p:cNvSpPr>
          <p:nvPr/>
        </p:nvSpPr>
        <p:spPr bwMode="auto">
          <a:xfrm>
            <a:off x="348048" y="6505575"/>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1270812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10" name="Object 2"/>
          <p:cNvGraphicFramePr>
            <a:graphicFrameLocks noChangeAspect="1"/>
          </p:cNvGraphicFramePr>
          <p:nvPr/>
        </p:nvGraphicFramePr>
        <p:xfrm>
          <a:off x="4492625" y="4432300"/>
          <a:ext cx="2160588" cy="495300"/>
        </p:xfrm>
        <a:graphic>
          <a:graphicData uri="http://schemas.openxmlformats.org/presentationml/2006/ole">
            <mc:AlternateContent xmlns:mc="http://schemas.openxmlformats.org/markup-compatibility/2006">
              <mc:Choice xmlns:v="urn:schemas-microsoft-com:vml" Requires="v">
                <p:oleObj spid="_x0000_s6200" name="Equation" r:id="rId3" imgW="1828800" imgH="419100" progId="Equation.3">
                  <p:embed/>
                </p:oleObj>
              </mc:Choice>
              <mc:Fallback>
                <p:oleObj name="Equation" r:id="rId3" imgW="1828800" imgH="419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2625" y="4432300"/>
                        <a:ext cx="2160588" cy="4953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411" name="Object 3"/>
          <p:cNvGraphicFramePr>
            <a:graphicFrameLocks noChangeAspect="1"/>
          </p:cNvGraphicFramePr>
          <p:nvPr/>
        </p:nvGraphicFramePr>
        <p:xfrm>
          <a:off x="4492625" y="5335588"/>
          <a:ext cx="2820988" cy="495300"/>
        </p:xfrm>
        <a:graphic>
          <a:graphicData uri="http://schemas.openxmlformats.org/presentationml/2006/ole">
            <mc:AlternateContent xmlns:mc="http://schemas.openxmlformats.org/markup-compatibility/2006">
              <mc:Choice xmlns:v="urn:schemas-microsoft-com:vml" Requires="v">
                <p:oleObj spid="_x0000_s6201" name="Equation" r:id="rId5" imgW="2387600" imgH="419100" progId="Equation.3">
                  <p:embed/>
                </p:oleObj>
              </mc:Choice>
              <mc:Fallback>
                <p:oleObj name="Equation" r:id="rId5" imgW="2387600" imgH="4191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2625" y="5335588"/>
                        <a:ext cx="2820988" cy="4953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7412" name="Straight Arrow Connector 5"/>
          <p:cNvCxnSpPr>
            <a:cxnSpLocks noChangeShapeType="1"/>
          </p:cNvCxnSpPr>
          <p:nvPr/>
        </p:nvCxnSpPr>
        <p:spPr bwMode="auto">
          <a:xfrm flipH="1">
            <a:off x="3806825" y="4508500"/>
            <a:ext cx="685800" cy="3048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413" name="Straight Arrow Connector 9"/>
          <p:cNvCxnSpPr>
            <a:cxnSpLocks noChangeShapeType="1"/>
          </p:cNvCxnSpPr>
          <p:nvPr/>
        </p:nvCxnSpPr>
        <p:spPr bwMode="auto">
          <a:xfrm flipH="1" flipV="1">
            <a:off x="3654425" y="5335588"/>
            <a:ext cx="838200" cy="1524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graphicFrame>
        <p:nvGraphicFramePr>
          <p:cNvPr id="17414" name="Object 11"/>
          <p:cNvGraphicFramePr>
            <a:graphicFrameLocks noChangeAspect="1"/>
          </p:cNvGraphicFramePr>
          <p:nvPr/>
        </p:nvGraphicFramePr>
        <p:xfrm>
          <a:off x="7038976" y="2965451"/>
          <a:ext cx="1770063" cy="479425"/>
        </p:xfrm>
        <a:graphic>
          <a:graphicData uri="http://schemas.openxmlformats.org/presentationml/2006/ole">
            <mc:AlternateContent xmlns:mc="http://schemas.openxmlformats.org/markup-compatibility/2006">
              <mc:Choice xmlns:v="urn:schemas-microsoft-com:vml" Requires="v">
                <p:oleObj spid="_x0000_s6202" name="Equation" r:id="rId7" imgW="1497950" imgH="406224" progId="Equation.3">
                  <p:embed/>
                </p:oleObj>
              </mc:Choice>
              <mc:Fallback>
                <p:oleObj name="Equation" r:id="rId7" imgW="1497950" imgH="406224"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38976" y="2965451"/>
                        <a:ext cx="1770063" cy="479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415" name="Object 12"/>
          <p:cNvGraphicFramePr>
            <a:graphicFrameLocks noChangeAspect="1"/>
          </p:cNvGraphicFramePr>
          <p:nvPr/>
        </p:nvGraphicFramePr>
        <p:xfrm>
          <a:off x="6905626" y="3879851"/>
          <a:ext cx="2189163" cy="479425"/>
        </p:xfrm>
        <a:graphic>
          <a:graphicData uri="http://schemas.openxmlformats.org/presentationml/2006/ole">
            <mc:AlternateContent xmlns:mc="http://schemas.openxmlformats.org/markup-compatibility/2006">
              <mc:Choice xmlns:v="urn:schemas-microsoft-com:vml" Requires="v">
                <p:oleObj spid="_x0000_s6203" name="Equation" r:id="rId9" imgW="1853396" imgH="406224" progId="Equation.3">
                  <p:embed/>
                </p:oleObj>
              </mc:Choice>
              <mc:Fallback>
                <p:oleObj name="Equation" r:id="rId9" imgW="1853396" imgH="406224"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905626" y="3879851"/>
                        <a:ext cx="2189163" cy="479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7416" name="Straight Arrow Connector 14"/>
          <p:cNvCxnSpPr>
            <a:cxnSpLocks noChangeShapeType="1"/>
          </p:cNvCxnSpPr>
          <p:nvPr/>
        </p:nvCxnSpPr>
        <p:spPr bwMode="auto">
          <a:xfrm flipH="1" flipV="1">
            <a:off x="5943601" y="4024314"/>
            <a:ext cx="942975" cy="16033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417" name="Straight Arrow Connector 16"/>
          <p:cNvCxnSpPr>
            <a:cxnSpLocks noChangeShapeType="1"/>
          </p:cNvCxnSpPr>
          <p:nvPr/>
        </p:nvCxnSpPr>
        <p:spPr bwMode="auto">
          <a:xfrm flipH="1">
            <a:off x="6019800" y="3205164"/>
            <a:ext cx="990600" cy="52863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7418" name="TextBox 2"/>
          <p:cNvSpPr txBox="1">
            <a:spLocks noChangeArrowheads="1"/>
          </p:cNvSpPr>
          <p:nvPr/>
        </p:nvSpPr>
        <p:spPr bwMode="auto">
          <a:xfrm>
            <a:off x="1674813" y="1874839"/>
            <a:ext cx="8458200" cy="9223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r>
              <a:rPr lang="en-US" altLang="en-US" sz="1800">
                <a:latin typeface="Calibri" panose="020F0502020204030204" pitchFamily="34" charset="0"/>
              </a:rPr>
              <a:t>At the start of the year, you invest $10,000.  Over the course of a year, you earned a 10% rate of return on your investments.  However, over the course of the year, prices generally increased 2% (that is, inflation was running at a rate of 2%.)</a:t>
            </a:r>
          </a:p>
        </p:txBody>
      </p:sp>
      <p:graphicFrame>
        <p:nvGraphicFramePr>
          <p:cNvPr id="17419" name="Object 6"/>
          <p:cNvGraphicFramePr>
            <a:graphicFrameLocks noChangeAspect="1"/>
          </p:cNvGraphicFramePr>
          <p:nvPr/>
        </p:nvGraphicFramePr>
        <p:xfrm>
          <a:off x="1676400" y="3055938"/>
          <a:ext cx="4686300" cy="1085850"/>
        </p:xfrm>
        <a:graphic>
          <a:graphicData uri="http://schemas.openxmlformats.org/presentationml/2006/ole">
            <mc:AlternateContent xmlns:mc="http://schemas.openxmlformats.org/markup-compatibility/2006">
              <mc:Choice xmlns:v="urn:schemas-microsoft-com:vml" Requires="v">
                <p:oleObj spid="_x0000_s6204" name="Worksheet" r:id="rId11" imgW="4686300" imgH="1085884" progId="Excel.Sheet.12">
                  <p:embed/>
                </p:oleObj>
              </mc:Choice>
              <mc:Fallback>
                <p:oleObj name="Worksheet" r:id="rId11" imgW="4686300" imgH="1085884" progId="Excel.Sheet.12">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76400" y="3055938"/>
                        <a:ext cx="4686300"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20" name="Object 7"/>
          <p:cNvGraphicFramePr>
            <a:graphicFrameLocks noChangeAspect="1"/>
          </p:cNvGraphicFramePr>
          <p:nvPr/>
        </p:nvGraphicFramePr>
        <p:xfrm>
          <a:off x="1708151" y="4572000"/>
          <a:ext cx="2581275" cy="895350"/>
        </p:xfrm>
        <a:graphic>
          <a:graphicData uri="http://schemas.openxmlformats.org/presentationml/2006/ole">
            <mc:AlternateContent xmlns:mc="http://schemas.openxmlformats.org/markup-compatibility/2006">
              <mc:Choice xmlns:v="urn:schemas-microsoft-com:vml" Requires="v">
                <p:oleObj spid="_x0000_s6205" name="Worksheet" r:id="rId13" imgW="2581351" imgH="895272" progId="Excel.Sheet.12">
                  <p:embed/>
                </p:oleObj>
              </mc:Choice>
              <mc:Fallback>
                <p:oleObj name="Worksheet" r:id="rId13" imgW="2581351" imgH="895272" progId="Excel.Sheet.12">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08151" y="4572000"/>
                        <a:ext cx="2581275"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21" name="TextBox 13"/>
          <p:cNvSpPr txBox="1">
            <a:spLocks noChangeArrowheads="1"/>
          </p:cNvSpPr>
          <p:nvPr/>
        </p:nvSpPr>
        <p:spPr bwMode="auto">
          <a:xfrm>
            <a:off x="1752600" y="5924550"/>
            <a:ext cx="8534400"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r>
              <a:rPr lang="en-US" altLang="en-US" sz="1800">
                <a:latin typeface="Calibri" panose="020F0502020204030204" pitchFamily="34" charset="0"/>
              </a:rPr>
              <a:t>Here, the nominal return was 10% and the real return was 7.84%.  The approximate real return would simply be 10%-2% = 8%. </a:t>
            </a:r>
          </a:p>
        </p:txBody>
      </p:sp>
      <p:sp>
        <p:nvSpPr>
          <p:cNvPr id="17422" name="TextBox 14"/>
          <p:cNvSpPr txBox="1">
            <a:spLocks noChangeArrowheads="1"/>
          </p:cNvSpPr>
          <p:nvPr/>
        </p:nvSpPr>
        <p:spPr bwMode="auto">
          <a:xfrm>
            <a:off x="1828800" y="1143000"/>
            <a:ext cx="4419600" cy="400050"/>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latin typeface="Calibri" panose="020F0502020204030204" pitchFamily="34" charset="0"/>
              </a:rPr>
              <a:t>Another Fisher Equation Example….</a:t>
            </a:r>
          </a:p>
        </p:txBody>
      </p:sp>
      <p:sp>
        <p:nvSpPr>
          <p:cNvPr id="15" name="TextBox 3"/>
          <p:cNvSpPr txBox="1">
            <a:spLocks noChangeArrowheads="1"/>
          </p:cNvSpPr>
          <p:nvPr/>
        </p:nvSpPr>
        <p:spPr bwMode="auto">
          <a:xfrm>
            <a:off x="348048" y="6505575"/>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3070349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barn(inVertical)">
                                      <p:cBhvr>
                                        <p:cTn id="7" dur="500"/>
                                        <p:tgtEl>
                                          <p:spTgt spid="17410"/>
                                        </p:tgtEl>
                                      </p:cBhvr>
                                    </p:animEffect>
                                  </p:childTnLst>
                                </p:cTn>
                              </p:par>
                              <p:par>
                                <p:cTn id="8" presetID="16" presetClass="entr" presetSubtype="21" fill="hold" nodeType="withEffect">
                                  <p:stCondLst>
                                    <p:cond delay="0"/>
                                  </p:stCondLst>
                                  <p:childTnLst>
                                    <p:set>
                                      <p:cBhvr>
                                        <p:cTn id="9" dur="1" fill="hold">
                                          <p:stCondLst>
                                            <p:cond delay="0"/>
                                          </p:stCondLst>
                                        </p:cTn>
                                        <p:tgtEl>
                                          <p:spTgt spid="17411"/>
                                        </p:tgtEl>
                                        <p:attrNameLst>
                                          <p:attrName>style.visibility</p:attrName>
                                        </p:attrNameLst>
                                      </p:cBhvr>
                                      <p:to>
                                        <p:strVal val="visible"/>
                                      </p:to>
                                    </p:set>
                                    <p:animEffect transition="in" filter="barn(inVertical)">
                                      <p:cBhvr>
                                        <p:cTn id="10" dur="500"/>
                                        <p:tgtEl>
                                          <p:spTgt spid="17411"/>
                                        </p:tgtEl>
                                      </p:cBhvr>
                                    </p:animEffect>
                                  </p:childTnLst>
                                </p:cTn>
                              </p:par>
                              <p:par>
                                <p:cTn id="11" presetID="16" presetClass="entr" presetSubtype="21" fill="hold" nodeType="withEffect">
                                  <p:stCondLst>
                                    <p:cond delay="0"/>
                                  </p:stCondLst>
                                  <p:childTnLst>
                                    <p:set>
                                      <p:cBhvr>
                                        <p:cTn id="12" dur="1" fill="hold">
                                          <p:stCondLst>
                                            <p:cond delay="0"/>
                                          </p:stCondLst>
                                        </p:cTn>
                                        <p:tgtEl>
                                          <p:spTgt spid="17412"/>
                                        </p:tgtEl>
                                        <p:attrNameLst>
                                          <p:attrName>style.visibility</p:attrName>
                                        </p:attrNameLst>
                                      </p:cBhvr>
                                      <p:to>
                                        <p:strVal val="visible"/>
                                      </p:to>
                                    </p:set>
                                    <p:animEffect transition="in" filter="barn(inVertical)">
                                      <p:cBhvr>
                                        <p:cTn id="13" dur="500"/>
                                        <p:tgtEl>
                                          <p:spTgt spid="17412"/>
                                        </p:tgtEl>
                                      </p:cBhvr>
                                    </p:animEffect>
                                  </p:childTnLst>
                                </p:cTn>
                              </p:par>
                              <p:par>
                                <p:cTn id="14" presetID="16" presetClass="entr" presetSubtype="21" fill="hold" nodeType="withEffect">
                                  <p:stCondLst>
                                    <p:cond delay="0"/>
                                  </p:stCondLst>
                                  <p:childTnLst>
                                    <p:set>
                                      <p:cBhvr>
                                        <p:cTn id="15" dur="1" fill="hold">
                                          <p:stCondLst>
                                            <p:cond delay="0"/>
                                          </p:stCondLst>
                                        </p:cTn>
                                        <p:tgtEl>
                                          <p:spTgt spid="17413"/>
                                        </p:tgtEl>
                                        <p:attrNameLst>
                                          <p:attrName>style.visibility</p:attrName>
                                        </p:attrNameLst>
                                      </p:cBhvr>
                                      <p:to>
                                        <p:strVal val="visible"/>
                                      </p:to>
                                    </p:set>
                                    <p:animEffect transition="in" filter="barn(inVertical)">
                                      <p:cBhvr>
                                        <p:cTn id="16" dur="500"/>
                                        <p:tgtEl>
                                          <p:spTgt spid="17413"/>
                                        </p:tgtEl>
                                      </p:cBhvr>
                                    </p:animEffect>
                                  </p:childTnLst>
                                </p:cTn>
                              </p:par>
                              <p:par>
                                <p:cTn id="17" presetID="16" presetClass="entr" presetSubtype="21" fill="hold" nodeType="withEffect">
                                  <p:stCondLst>
                                    <p:cond delay="0"/>
                                  </p:stCondLst>
                                  <p:childTnLst>
                                    <p:set>
                                      <p:cBhvr>
                                        <p:cTn id="18" dur="1" fill="hold">
                                          <p:stCondLst>
                                            <p:cond delay="0"/>
                                          </p:stCondLst>
                                        </p:cTn>
                                        <p:tgtEl>
                                          <p:spTgt spid="17414"/>
                                        </p:tgtEl>
                                        <p:attrNameLst>
                                          <p:attrName>style.visibility</p:attrName>
                                        </p:attrNameLst>
                                      </p:cBhvr>
                                      <p:to>
                                        <p:strVal val="visible"/>
                                      </p:to>
                                    </p:set>
                                    <p:animEffect transition="in" filter="barn(inVertical)">
                                      <p:cBhvr>
                                        <p:cTn id="19" dur="500"/>
                                        <p:tgtEl>
                                          <p:spTgt spid="17414"/>
                                        </p:tgtEl>
                                      </p:cBhvr>
                                    </p:animEffect>
                                  </p:childTnLst>
                                </p:cTn>
                              </p:par>
                              <p:par>
                                <p:cTn id="20" presetID="16" presetClass="entr" presetSubtype="21" fill="hold" nodeType="withEffect">
                                  <p:stCondLst>
                                    <p:cond delay="0"/>
                                  </p:stCondLst>
                                  <p:childTnLst>
                                    <p:set>
                                      <p:cBhvr>
                                        <p:cTn id="21" dur="1" fill="hold">
                                          <p:stCondLst>
                                            <p:cond delay="0"/>
                                          </p:stCondLst>
                                        </p:cTn>
                                        <p:tgtEl>
                                          <p:spTgt spid="17415"/>
                                        </p:tgtEl>
                                        <p:attrNameLst>
                                          <p:attrName>style.visibility</p:attrName>
                                        </p:attrNameLst>
                                      </p:cBhvr>
                                      <p:to>
                                        <p:strVal val="visible"/>
                                      </p:to>
                                    </p:set>
                                    <p:animEffect transition="in" filter="barn(inVertical)">
                                      <p:cBhvr>
                                        <p:cTn id="22" dur="500"/>
                                        <p:tgtEl>
                                          <p:spTgt spid="17415"/>
                                        </p:tgtEl>
                                      </p:cBhvr>
                                    </p:animEffect>
                                  </p:childTnLst>
                                </p:cTn>
                              </p:par>
                              <p:par>
                                <p:cTn id="23" presetID="16" presetClass="entr" presetSubtype="21" fill="hold" nodeType="withEffect">
                                  <p:stCondLst>
                                    <p:cond delay="0"/>
                                  </p:stCondLst>
                                  <p:childTnLst>
                                    <p:set>
                                      <p:cBhvr>
                                        <p:cTn id="24" dur="1" fill="hold">
                                          <p:stCondLst>
                                            <p:cond delay="0"/>
                                          </p:stCondLst>
                                        </p:cTn>
                                        <p:tgtEl>
                                          <p:spTgt spid="17416"/>
                                        </p:tgtEl>
                                        <p:attrNameLst>
                                          <p:attrName>style.visibility</p:attrName>
                                        </p:attrNameLst>
                                      </p:cBhvr>
                                      <p:to>
                                        <p:strVal val="visible"/>
                                      </p:to>
                                    </p:set>
                                    <p:animEffect transition="in" filter="barn(inVertical)">
                                      <p:cBhvr>
                                        <p:cTn id="25" dur="500"/>
                                        <p:tgtEl>
                                          <p:spTgt spid="17416"/>
                                        </p:tgtEl>
                                      </p:cBhvr>
                                    </p:animEffect>
                                  </p:childTnLst>
                                </p:cTn>
                              </p:par>
                              <p:par>
                                <p:cTn id="26" presetID="16" presetClass="entr" presetSubtype="21" fill="hold" nodeType="withEffect">
                                  <p:stCondLst>
                                    <p:cond delay="0"/>
                                  </p:stCondLst>
                                  <p:childTnLst>
                                    <p:set>
                                      <p:cBhvr>
                                        <p:cTn id="27" dur="1" fill="hold">
                                          <p:stCondLst>
                                            <p:cond delay="0"/>
                                          </p:stCondLst>
                                        </p:cTn>
                                        <p:tgtEl>
                                          <p:spTgt spid="17417"/>
                                        </p:tgtEl>
                                        <p:attrNameLst>
                                          <p:attrName>style.visibility</p:attrName>
                                        </p:attrNameLst>
                                      </p:cBhvr>
                                      <p:to>
                                        <p:strVal val="visible"/>
                                      </p:to>
                                    </p:set>
                                    <p:animEffect transition="in" filter="barn(inVertical)">
                                      <p:cBhvr>
                                        <p:cTn id="28" dur="500"/>
                                        <p:tgtEl>
                                          <p:spTgt spid="17417"/>
                                        </p:tgtEl>
                                      </p:cBhvr>
                                    </p:animEffect>
                                  </p:childTnLst>
                                </p:cTn>
                              </p:par>
                              <p:par>
                                <p:cTn id="29" presetID="16" presetClass="entr" presetSubtype="21" fill="hold" nodeType="withEffect">
                                  <p:stCondLst>
                                    <p:cond delay="0"/>
                                  </p:stCondLst>
                                  <p:childTnLst>
                                    <p:set>
                                      <p:cBhvr>
                                        <p:cTn id="30" dur="1" fill="hold">
                                          <p:stCondLst>
                                            <p:cond delay="0"/>
                                          </p:stCondLst>
                                        </p:cTn>
                                        <p:tgtEl>
                                          <p:spTgt spid="17419"/>
                                        </p:tgtEl>
                                        <p:attrNameLst>
                                          <p:attrName>style.visibility</p:attrName>
                                        </p:attrNameLst>
                                      </p:cBhvr>
                                      <p:to>
                                        <p:strVal val="visible"/>
                                      </p:to>
                                    </p:set>
                                    <p:animEffect transition="in" filter="barn(inVertical)">
                                      <p:cBhvr>
                                        <p:cTn id="31" dur="500"/>
                                        <p:tgtEl>
                                          <p:spTgt spid="17419"/>
                                        </p:tgtEl>
                                      </p:cBhvr>
                                    </p:animEffect>
                                  </p:childTnLst>
                                </p:cTn>
                              </p:par>
                              <p:par>
                                <p:cTn id="32" presetID="16" presetClass="entr" presetSubtype="21" fill="hold" nodeType="withEffect">
                                  <p:stCondLst>
                                    <p:cond delay="0"/>
                                  </p:stCondLst>
                                  <p:childTnLst>
                                    <p:set>
                                      <p:cBhvr>
                                        <p:cTn id="33" dur="1" fill="hold">
                                          <p:stCondLst>
                                            <p:cond delay="0"/>
                                          </p:stCondLst>
                                        </p:cTn>
                                        <p:tgtEl>
                                          <p:spTgt spid="17420"/>
                                        </p:tgtEl>
                                        <p:attrNameLst>
                                          <p:attrName>style.visibility</p:attrName>
                                        </p:attrNameLst>
                                      </p:cBhvr>
                                      <p:to>
                                        <p:strVal val="visible"/>
                                      </p:to>
                                    </p:set>
                                    <p:animEffect transition="in" filter="barn(inVertical)">
                                      <p:cBhvr>
                                        <p:cTn id="34" dur="500"/>
                                        <p:tgtEl>
                                          <p:spTgt spid="17420"/>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17421"/>
                                        </p:tgtEl>
                                        <p:attrNameLst>
                                          <p:attrName>style.visibility</p:attrName>
                                        </p:attrNameLst>
                                      </p:cBhvr>
                                      <p:to>
                                        <p:strVal val="visible"/>
                                      </p:to>
                                    </p:set>
                                    <p:animEffect transition="in" filter="barn(inVertical)">
                                      <p:cBhvr>
                                        <p:cTn id="37" dur="500"/>
                                        <p:tgtEl>
                                          <p:spTgt spid="174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2"/>
          <p:cNvGraphicFramePr>
            <a:graphicFrameLocks noChangeAspect="1"/>
          </p:cNvGraphicFramePr>
          <p:nvPr/>
        </p:nvGraphicFramePr>
        <p:xfrm>
          <a:off x="2286000" y="3359150"/>
          <a:ext cx="6197600" cy="838200"/>
        </p:xfrm>
        <a:graphic>
          <a:graphicData uri="http://schemas.openxmlformats.org/presentationml/2006/ole">
            <mc:AlternateContent xmlns:mc="http://schemas.openxmlformats.org/markup-compatibility/2006">
              <mc:Choice xmlns:v="urn:schemas-microsoft-com:vml" Requires="v">
                <p:oleObj spid="_x0000_s7188" name="Equation" r:id="rId4" imgW="3098800" imgH="419100" progId="Equation.3">
                  <p:embed/>
                </p:oleObj>
              </mc:Choice>
              <mc:Fallback>
                <p:oleObj name="Equation" r:id="rId4" imgW="3098800" imgH="4191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3359150"/>
                        <a:ext cx="6197600" cy="838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435" name="Object 3"/>
          <p:cNvGraphicFramePr>
            <a:graphicFrameLocks noChangeAspect="1"/>
          </p:cNvGraphicFramePr>
          <p:nvPr/>
        </p:nvGraphicFramePr>
        <p:xfrm>
          <a:off x="3276600" y="4886325"/>
          <a:ext cx="3937000" cy="457200"/>
        </p:xfrm>
        <a:graphic>
          <a:graphicData uri="http://schemas.openxmlformats.org/presentationml/2006/ole">
            <mc:AlternateContent xmlns:mc="http://schemas.openxmlformats.org/markup-compatibility/2006">
              <mc:Choice xmlns:v="urn:schemas-microsoft-com:vml" Requires="v">
                <p:oleObj spid="_x0000_s7189" name="Equation" r:id="rId6" imgW="1968500" imgH="228600" progId="Equation.3">
                  <p:embed/>
                </p:oleObj>
              </mc:Choice>
              <mc:Fallback>
                <p:oleObj name="Equation" r:id="rId6" imgW="1968500" imgH="2286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6600" y="4886325"/>
                        <a:ext cx="3937000" cy="457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36" name="TextBox 3"/>
          <p:cNvSpPr txBox="1">
            <a:spLocks noChangeArrowheads="1"/>
          </p:cNvSpPr>
          <p:nvPr/>
        </p:nvSpPr>
        <p:spPr bwMode="auto">
          <a:xfrm>
            <a:off x="3276600" y="4518025"/>
            <a:ext cx="3937000" cy="368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a:latin typeface="Calibri" panose="020F0502020204030204" pitchFamily="34" charset="0"/>
              </a:rPr>
              <a:t>Approximation</a:t>
            </a:r>
          </a:p>
        </p:txBody>
      </p:sp>
      <p:sp>
        <p:nvSpPr>
          <p:cNvPr id="18437" name="TextBox 1"/>
          <p:cNvSpPr txBox="1">
            <a:spLocks noChangeArrowheads="1"/>
          </p:cNvSpPr>
          <p:nvPr/>
        </p:nvSpPr>
        <p:spPr bwMode="auto">
          <a:xfrm>
            <a:off x="1671638" y="1839914"/>
            <a:ext cx="8686800" cy="92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a:latin typeface="Calibri" panose="020F0502020204030204" pitchFamily="34" charset="0"/>
              </a:rPr>
              <a:t>As another example: Suppose that last year I earned a nominal return of 5% on my investments.  However, inflation was 2%.  What was my real return last year?  That is, what was my cereal return? Rearranging: </a:t>
            </a:r>
          </a:p>
        </p:txBody>
      </p:sp>
      <p:sp>
        <p:nvSpPr>
          <p:cNvPr id="18438" name="TextBox 3"/>
          <p:cNvSpPr txBox="1">
            <a:spLocks noChangeArrowheads="1"/>
          </p:cNvSpPr>
          <p:nvPr/>
        </p:nvSpPr>
        <p:spPr bwMode="auto">
          <a:xfrm>
            <a:off x="2286000" y="2963864"/>
            <a:ext cx="6197600" cy="369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a:latin typeface="Calibri" panose="020F0502020204030204" pitchFamily="34" charset="0"/>
              </a:rPr>
              <a:t>Accurate</a:t>
            </a:r>
          </a:p>
        </p:txBody>
      </p:sp>
      <p:sp>
        <p:nvSpPr>
          <p:cNvPr id="18439"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9B7C3164-7A6C-496D-AB15-950374DD7782}" type="slidenum">
              <a:rPr lang="en-US" altLang="en-US" sz="1800">
                <a:latin typeface="Calibri" panose="020F0502020204030204" pitchFamily="34" charset="0"/>
              </a:rPr>
              <a:pPr/>
              <a:t>14</a:t>
            </a:fld>
            <a:endParaRPr lang="en-US" altLang="en-US" sz="1800">
              <a:latin typeface="Calibri" panose="020F0502020204030204" pitchFamily="34" charset="0"/>
            </a:endParaRPr>
          </a:p>
        </p:txBody>
      </p:sp>
      <p:sp>
        <p:nvSpPr>
          <p:cNvPr id="18440" name="TextBox 14"/>
          <p:cNvSpPr txBox="1">
            <a:spLocks noChangeArrowheads="1"/>
          </p:cNvSpPr>
          <p:nvPr/>
        </p:nvSpPr>
        <p:spPr bwMode="auto">
          <a:xfrm>
            <a:off x="1828800" y="1143000"/>
            <a:ext cx="4419600" cy="400050"/>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latin typeface="Calibri" panose="020F0502020204030204" pitchFamily="34" charset="0"/>
              </a:rPr>
              <a:t>And another Fisher Equation Example….</a:t>
            </a:r>
          </a:p>
        </p:txBody>
      </p:sp>
      <p:sp>
        <p:nvSpPr>
          <p:cNvPr id="18441" name="TextBox 2"/>
          <p:cNvSpPr txBox="1">
            <a:spLocks noChangeArrowheads="1"/>
          </p:cNvSpPr>
          <p:nvPr/>
        </p:nvSpPr>
        <p:spPr bwMode="auto">
          <a:xfrm>
            <a:off x="1670050" y="5565776"/>
            <a:ext cx="8688388" cy="6461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a:latin typeface="Calibri" panose="020F0502020204030204" pitchFamily="34" charset="0"/>
              </a:rPr>
              <a:t>In this example, we would say that the nominal return was 5%.  However, after adjusting for inflation, the real return was about 3%.</a:t>
            </a:r>
          </a:p>
        </p:txBody>
      </p:sp>
      <p:sp>
        <p:nvSpPr>
          <p:cNvPr id="10" name="TextBox 3"/>
          <p:cNvSpPr txBox="1">
            <a:spLocks noChangeArrowheads="1"/>
          </p:cNvSpPr>
          <p:nvPr/>
        </p:nvSpPr>
        <p:spPr bwMode="auto">
          <a:xfrm>
            <a:off x="348048" y="6505575"/>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362985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circle(in)">
                                      <p:cBhvr>
                                        <p:cTn id="7" dur="2000"/>
                                        <p:tgtEl>
                                          <p:spTgt spid="18434"/>
                                        </p:tgtEl>
                                      </p:cBhvr>
                                    </p:animEffect>
                                  </p:childTnLst>
                                </p:cTn>
                              </p:par>
                              <p:par>
                                <p:cTn id="8" presetID="6" presetClass="entr" presetSubtype="16" fill="hold" nodeType="withEffect">
                                  <p:stCondLst>
                                    <p:cond delay="0"/>
                                  </p:stCondLst>
                                  <p:childTnLst>
                                    <p:set>
                                      <p:cBhvr>
                                        <p:cTn id="9" dur="1" fill="hold">
                                          <p:stCondLst>
                                            <p:cond delay="0"/>
                                          </p:stCondLst>
                                        </p:cTn>
                                        <p:tgtEl>
                                          <p:spTgt spid="18435"/>
                                        </p:tgtEl>
                                        <p:attrNameLst>
                                          <p:attrName>style.visibility</p:attrName>
                                        </p:attrNameLst>
                                      </p:cBhvr>
                                      <p:to>
                                        <p:strVal val="visible"/>
                                      </p:to>
                                    </p:set>
                                    <p:animEffect transition="in" filter="circle(in)">
                                      <p:cBhvr>
                                        <p:cTn id="10" dur="2000"/>
                                        <p:tgtEl>
                                          <p:spTgt spid="18435"/>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18436"/>
                                        </p:tgtEl>
                                        <p:attrNameLst>
                                          <p:attrName>style.visibility</p:attrName>
                                        </p:attrNameLst>
                                      </p:cBhvr>
                                      <p:to>
                                        <p:strVal val="visible"/>
                                      </p:to>
                                    </p:set>
                                    <p:animEffect transition="in" filter="circle(in)">
                                      <p:cBhvr>
                                        <p:cTn id="13" dur="2000"/>
                                        <p:tgtEl>
                                          <p:spTgt spid="18436"/>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18438"/>
                                        </p:tgtEl>
                                        <p:attrNameLst>
                                          <p:attrName>style.visibility</p:attrName>
                                        </p:attrNameLst>
                                      </p:cBhvr>
                                      <p:to>
                                        <p:strVal val="visible"/>
                                      </p:to>
                                    </p:set>
                                    <p:animEffect transition="in" filter="circle(in)">
                                      <p:cBhvr>
                                        <p:cTn id="16" dur="2000"/>
                                        <p:tgtEl>
                                          <p:spTgt spid="18438"/>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18441"/>
                                        </p:tgtEl>
                                        <p:attrNameLst>
                                          <p:attrName>style.visibility</p:attrName>
                                        </p:attrNameLst>
                                      </p:cBhvr>
                                      <p:to>
                                        <p:strVal val="visible"/>
                                      </p:to>
                                    </p:set>
                                    <p:animEffect transition="in" filter="circle(in)">
                                      <p:cBhvr>
                                        <p:cTn id="19" dur="2000"/>
                                        <p:tgtEl>
                                          <p:spTgt spid="184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animBg="1"/>
      <p:bldP spid="18438" grpId="0" animBg="1"/>
      <p:bldP spid="1844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14"/>
          <p:cNvSpPr txBox="1">
            <a:spLocks noChangeArrowheads="1"/>
          </p:cNvSpPr>
          <p:nvPr/>
        </p:nvSpPr>
        <p:spPr bwMode="auto">
          <a:xfrm>
            <a:off x="1828800" y="1143000"/>
            <a:ext cx="6019800" cy="400050"/>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latin typeface="Calibri" panose="020F0502020204030204" pitchFamily="34" charset="0"/>
              </a:rPr>
              <a:t>Summary Points: Nominal vs. </a:t>
            </a:r>
            <a:r>
              <a:rPr lang="en-US" altLang="en-US" dirty="0" smtClean="0">
                <a:latin typeface="Calibri" panose="020F0502020204030204" pitchFamily="34" charset="0"/>
              </a:rPr>
              <a:t>Real </a:t>
            </a:r>
            <a:r>
              <a:rPr lang="en-US" altLang="en-US" dirty="0">
                <a:latin typeface="Calibri" panose="020F0502020204030204" pitchFamily="34" charset="0"/>
              </a:rPr>
              <a:t>Rates of Interest</a:t>
            </a:r>
          </a:p>
        </p:txBody>
      </p:sp>
      <p:sp>
        <p:nvSpPr>
          <p:cNvPr id="20483" name="TextBox 2"/>
          <p:cNvSpPr txBox="1">
            <a:spLocks noChangeArrowheads="1"/>
          </p:cNvSpPr>
          <p:nvPr/>
        </p:nvSpPr>
        <p:spPr bwMode="auto">
          <a:xfrm>
            <a:off x="1905000" y="2209800"/>
            <a:ext cx="8153400" cy="24463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u="sng">
                <a:latin typeface="Calibri" panose="020F0502020204030204" pitchFamily="34" charset="0"/>
              </a:rPr>
              <a:t>Did Jane really earn a 14% return?</a:t>
            </a:r>
          </a:p>
          <a:p>
            <a:pPr>
              <a:spcBef>
                <a:spcPct val="50000"/>
              </a:spcBef>
            </a:pPr>
            <a:r>
              <a:rPr lang="en-US" altLang="en-US" sz="1800">
                <a:latin typeface="Calibri" panose="020F0502020204030204" pitchFamily="34" charset="0"/>
              </a:rPr>
              <a:t>Yes and no (but mostly no).</a:t>
            </a:r>
          </a:p>
          <a:p>
            <a:pPr>
              <a:spcBef>
                <a:spcPct val="50000"/>
              </a:spcBef>
            </a:pPr>
            <a:r>
              <a:rPr lang="en-US" altLang="en-US" sz="1800">
                <a:latin typeface="Calibri" panose="020F0502020204030204" pitchFamily="34" charset="0"/>
              </a:rPr>
              <a:t>Yes, Jane earned a nominal return of 14%.  Her money grew at the rate of 14% over the course of the year.</a:t>
            </a:r>
          </a:p>
          <a:p>
            <a:pPr>
              <a:spcBef>
                <a:spcPct val="50000"/>
              </a:spcBef>
            </a:pPr>
            <a:r>
              <a:rPr lang="en-US" altLang="en-US" sz="1800">
                <a:latin typeface="Calibri" panose="020F0502020204030204" pitchFamily="34" charset="0"/>
              </a:rPr>
              <a:t>However, after adjusting for inflation, her real return was only about .44%.  Arguably, it is the real return that ultimately matters to Jane, as the real return reflects how many boxes of cereal she can actually consume.</a:t>
            </a:r>
          </a:p>
        </p:txBody>
      </p:sp>
      <p:sp>
        <p:nvSpPr>
          <p:cNvPr id="4" name="TextBox 3"/>
          <p:cNvSpPr txBox="1">
            <a:spLocks noChangeArrowheads="1"/>
          </p:cNvSpPr>
          <p:nvPr/>
        </p:nvSpPr>
        <p:spPr bwMode="auto">
          <a:xfrm>
            <a:off x="348048" y="6505575"/>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40568368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2"/>
          <p:cNvSpPr txBox="1">
            <a:spLocks noChangeArrowheads="1"/>
          </p:cNvSpPr>
          <p:nvPr/>
        </p:nvSpPr>
        <p:spPr bwMode="auto">
          <a:xfrm>
            <a:off x="1693863" y="2717800"/>
            <a:ext cx="8610600" cy="36464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400" u="sng">
                <a:latin typeface="Calibri" panose="020F0502020204030204" pitchFamily="34" charset="0"/>
              </a:rPr>
              <a:t>Did Jane make a safe investment at the start of 1980?</a:t>
            </a:r>
          </a:p>
          <a:p>
            <a:pPr>
              <a:spcBef>
                <a:spcPct val="50000"/>
              </a:spcBef>
            </a:pPr>
            <a:r>
              <a:rPr lang="en-US" altLang="en-US" sz="1400">
                <a:latin typeface="Calibri" panose="020F0502020204030204" pitchFamily="34" charset="0"/>
              </a:rPr>
              <a:t>Yes and no.</a:t>
            </a:r>
          </a:p>
          <a:p>
            <a:pPr>
              <a:spcBef>
                <a:spcPct val="50000"/>
              </a:spcBef>
            </a:pPr>
            <a:r>
              <a:rPr lang="en-US" altLang="en-US" sz="1400">
                <a:latin typeface="Calibri" panose="020F0502020204030204" pitchFamily="34" charset="0"/>
              </a:rPr>
              <a:t>Jane’s investment was insured by the Federal Deposit Insurance Corporation (FDIC), which is fully backed up by the U.S. Government.  The point is that, absent some catastrophic collapse of civilization</a:t>
            </a:r>
            <a:r>
              <a:rPr lang="en-US" altLang="en-US" sz="1400" b="1">
                <a:latin typeface="Calibri" panose="020F0502020204030204" pitchFamily="34" charset="0"/>
              </a:rPr>
              <a:t>*</a:t>
            </a:r>
            <a:r>
              <a:rPr lang="en-US" altLang="en-US" sz="1400">
                <a:latin typeface="Calibri" panose="020F0502020204030204" pitchFamily="34" charset="0"/>
              </a:rPr>
              <a:t>, Jane is essentially guaranteed to receive her $1,140 in one year.   </a:t>
            </a:r>
          </a:p>
          <a:p>
            <a:pPr>
              <a:spcBef>
                <a:spcPct val="50000"/>
              </a:spcBef>
            </a:pPr>
            <a:r>
              <a:rPr lang="en-US" altLang="en-US" sz="1400">
                <a:latin typeface="Calibri" panose="020F0502020204030204" pitchFamily="34" charset="0"/>
              </a:rPr>
              <a:t>But, at the start of the year, the inflation rate for the coming year was unknown.  So, while Jane may know at the start of the year that she will have $1,140 dollars at the end of the year, she runs the risk of not knowing what those dollars will actually buy at the end of the year.  </a:t>
            </a:r>
          </a:p>
          <a:p>
            <a:pPr>
              <a:spcBef>
                <a:spcPct val="50000"/>
              </a:spcBef>
            </a:pPr>
            <a:r>
              <a:rPr lang="en-US" altLang="en-US" sz="1400">
                <a:latin typeface="Calibri" panose="020F0502020204030204" pitchFamily="34" charset="0"/>
              </a:rPr>
              <a:t>That is, at the start of the year she knows the nominal rate, but she does not know the more important real return.  Had inflation in 1980, turned out to be 5%, Jane would have had a fabulous 9% (approximately) real return. But had inflation in 1980, turned out to be 25%, Jane would have had a not-so-fabulous return of around negative 11%.   </a:t>
            </a:r>
          </a:p>
          <a:p>
            <a:pPr>
              <a:spcBef>
                <a:spcPct val="50000"/>
              </a:spcBef>
            </a:pPr>
            <a:r>
              <a:rPr lang="en-US" altLang="en-US" sz="1400">
                <a:latin typeface="Calibri" panose="020F0502020204030204" pitchFamily="34" charset="0"/>
              </a:rPr>
              <a:t>(As a counter to this potential risk, ,most CDs allow the depositor to pay a penalty fee and withdrawal his or her money early.  If inflation had sufficiently taken off during the year, Jane could have paid the penalty, withdrawn her money early, and reinvested it elsewhere.  This would have mitigated the risk to her real return.)</a:t>
            </a:r>
          </a:p>
        </p:txBody>
      </p:sp>
      <p:sp>
        <p:nvSpPr>
          <p:cNvPr id="21507" name="Rectangle 3"/>
          <p:cNvSpPr>
            <a:spLocks noChangeArrowheads="1"/>
          </p:cNvSpPr>
          <p:nvPr/>
        </p:nvSpPr>
        <p:spPr bwMode="auto">
          <a:xfrm>
            <a:off x="7315200" y="1524001"/>
            <a:ext cx="3124200" cy="1662113"/>
          </a:xfrm>
          <a:prstGeom prst="rect">
            <a:avLst/>
          </a:prstGeom>
          <a:solidFill>
            <a:srgbClr val="002060">
              <a:alpha val="10196"/>
            </a:srgbClr>
          </a:solidFill>
          <a:ln w="9525">
            <a:solidFill>
              <a:srgbClr val="002060"/>
            </a:solidFill>
            <a:miter lim="800000"/>
            <a:headEnd/>
            <a:tailEnd/>
          </a:ln>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200">
                <a:solidFill>
                  <a:srgbClr val="000000"/>
                </a:solidFill>
                <a:latin typeface="Calibri" panose="020F0502020204030204" pitchFamily="34" charset="0"/>
              </a:rPr>
              <a:t>“The Federal Deposit Insurance Corporation (FDIC) is an independent agency of the United States government that protects the funds depositors place in banks and savings associations. FDIC insurance is backed by the full faith and credit of the United States government.”</a:t>
            </a:r>
          </a:p>
          <a:p>
            <a:pPr>
              <a:spcBef>
                <a:spcPct val="50000"/>
              </a:spcBef>
            </a:pPr>
            <a:r>
              <a:rPr lang="en-US" altLang="en-US" sz="1200">
                <a:solidFill>
                  <a:srgbClr val="0000CC"/>
                </a:solidFill>
                <a:latin typeface="Calibri" panose="020F0502020204030204" pitchFamily="34" charset="0"/>
              </a:rPr>
              <a:t>http://www.fdic.gov/deposit/deposits/</a:t>
            </a:r>
          </a:p>
        </p:txBody>
      </p:sp>
      <p:cxnSp>
        <p:nvCxnSpPr>
          <p:cNvPr id="21508" name="Straight Arrow Connector 5"/>
          <p:cNvCxnSpPr>
            <a:cxnSpLocks noChangeShapeType="1"/>
          </p:cNvCxnSpPr>
          <p:nvPr/>
        </p:nvCxnSpPr>
        <p:spPr bwMode="auto">
          <a:xfrm flipV="1">
            <a:off x="8229600" y="3186114"/>
            <a:ext cx="76200" cy="319087"/>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1509" name="Rectangle 6"/>
          <p:cNvSpPr>
            <a:spLocks noChangeArrowheads="1"/>
          </p:cNvSpPr>
          <p:nvPr/>
        </p:nvSpPr>
        <p:spPr bwMode="auto">
          <a:xfrm>
            <a:off x="1693864" y="6364289"/>
            <a:ext cx="80152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400" b="1">
                <a:latin typeface="Calibri" panose="020F0502020204030204" pitchFamily="34" charset="0"/>
              </a:rPr>
              <a:t>*</a:t>
            </a:r>
            <a:r>
              <a:rPr lang="en-US" altLang="en-US" sz="1400">
                <a:latin typeface="Calibri" panose="020F0502020204030204" pitchFamily="34" charset="0"/>
              </a:rPr>
              <a:t> http://www.forbes.com/sites/beltway/2013/10/08/actually-the-united-states-has-defaulted-before</a:t>
            </a:r>
            <a:r>
              <a:rPr lang="en-US" altLang="en-US" sz="1400"/>
              <a:t>/</a:t>
            </a:r>
          </a:p>
        </p:txBody>
      </p:sp>
      <p:sp>
        <p:nvSpPr>
          <p:cNvPr id="21510" name="TextBox 14"/>
          <p:cNvSpPr txBox="1">
            <a:spLocks noChangeArrowheads="1"/>
          </p:cNvSpPr>
          <p:nvPr/>
        </p:nvSpPr>
        <p:spPr bwMode="auto">
          <a:xfrm>
            <a:off x="1905000" y="933450"/>
            <a:ext cx="6324600" cy="400050"/>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latin typeface="Calibri" panose="020F0502020204030204" pitchFamily="34" charset="0"/>
              </a:rPr>
              <a:t>Summary Points: Nominal vs. </a:t>
            </a:r>
            <a:r>
              <a:rPr lang="en-US" altLang="en-US" dirty="0" smtClean="0">
                <a:latin typeface="Calibri" panose="020F0502020204030204" pitchFamily="34" charset="0"/>
              </a:rPr>
              <a:t>Real </a:t>
            </a:r>
            <a:r>
              <a:rPr lang="en-US" altLang="en-US" dirty="0">
                <a:latin typeface="Calibri" panose="020F0502020204030204" pitchFamily="34" charset="0"/>
              </a:rPr>
              <a:t>Rates of Interest</a:t>
            </a:r>
          </a:p>
        </p:txBody>
      </p:sp>
      <p:sp>
        <p:nvSpPr>
          <p:cNvPr id="7" name="TextBox 3"/>
          <p:cNvSpPr txBox="1">
            <a:spLocks noChangeArrowheads="1"/>
          </p:cNvSpPr>
          <p:nvPr/>
        </p:nvSpPr>
        <p:spPr bwMode="auto">
          <a:xfrm>
            <a:off x="348048" y="6505575"/>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34636058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Treasury-Bonds-uncle-samSMALL">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1" y="1905000"/>
            <a:ext cx="2925763"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TextBox 1"/>
          <p:cNvSpPr txBox="1">
            <a:spLocks noChangeArrowheads="1"/>
          </p:cNvSpPr>
          <p:nvPr/>
        </p:nvSpPr>
        <p:spPr bwMode="auto">
          <a:xfrm>
            <a:off x="2057400" y="1073150"/>
            <a:ext cx="4343400" cy="368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r>
              <a:rPr lang="en-US" altLang="en-US" sz="1800">
                <a:latin typeface="Calibri" panose="020F0502020204030204" pitchFamily="34" charset="0"/>
              </a:rPr>
              <a:t>Determinants of Bond Yields</a:t>
            </a:r>
          </a:p>
        </p:txBody>
      </p:sp>
      <p:sp>
        <p:nvSpPr>
          <p:cNvPr id="22532" name="TextBox 2"/>
          <p:cNvSpPr txBox="1">
            <a:spLocks noChangeArrowheads="1"/>
          </p:cNvSpPr>
          <p:nvPr/>
        </p:nvSpPr>
        <p:spPr bwMode="auto">
          <a:xfrm>
            <a:off x="1676400" y="2043113"/>
            <a:ext cx="4876800" cy="28622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r>
              <a:rPr lang="en-US" altLang="en-US" sz="1800">
                <a:latin typeface="Calibri" panose="020F0502020204030204" pitchFamily="34" charset="0"/>
              </a:rPr>
              <a:t>Having explored the role that inflation plays in distinguishing between the nominal versus real returns earned by an investor, we now turn to a very basic explanation of what determines bond yields in the marketplace.</a:t>
            </a:r>
          </a:p>
          <a:p>
            <a:endParaRPr lang="en-US" altLang="en-US" sz="1800">
              <a:latin typeface="Calibri" panose="020F0502020204030204" pitchFamily="34" charset="0"/>
            </a:endParaRPr>
          </a:p>
          <a:p>
            <a:r>
              <a:rPr lang="en-US" altLang="en-US" sz="1800">
                <a:latin typeface="Calibri" panose="020F0502020204030204" pitchFamily="34" charset="0"/>
              </a:rPr>
              <a:t>Start with a </a:t>
            </a:r>
            <a:r>
              <a:rPr lang="en-US" altLang="en-US" sz="1800" b="1">
                <a:latin typeface="Calibri" panose="020F0502020204030204" pitchFamily="34" charset="0"/>
              </a:rPr>
              <a:t>U.S. Treasury bond</a:t>
            </a:r>
            <a:r>
              <a:rPr lang="en-US" altLang="en-US" sz="1800">
                <a:latin typeface="Calibri" panose="020F0502020204030204" pitchFamily="34" charset="0"/>
              </a:rPr>
              <a:t>.  Practically speaking, there is no default risk associated with a U.S. Treasury bond.  An investor in a U.S. Treasury will receive what he or she is promised….   </a:t>
            </a:r>
          </a:p>
        </p:txBody>
      </p:sp>
      <p:sp>
        <p:nvSpPr>
          <p:cNvPr id="5" name="TextBox 3"/>
          <p:cNvSpPr txBox="1">
            <a:spLocks noChangeArrowheads="1"/>
          </p:cNvSpPr>
          <p:nvPr/>
        </p:nvSpPr>
        <p:spPr bwMode="auto">
          <a:xfrm>
            <a:off x="348048" y="6505575"/>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30973052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16"/>
          <p:cNvSpPr txBox="1">
            <a:spLocks noChangeArrowheads="1"/>
          </p:cNvSpPr>
          <p:nvPr/>
        </p:nvSpPr>
        <p:spPr bwMode="auto">
          <a:xfrm>
            <a:off x="1676401" y="4373563"/>
            <a:ext cx="8609013" cy="13398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a:latin typeface="Calibri" panose="020F0502020204030204" pitchFamily="34" charset="0"/>
              </a:rPr>
              <a:t>As an example, suppose investors want to earn a real (inflation-adjusted, default-free) return of 3% and investors expect inflation to be 2%, then the nominal return (YTM) on the bond that investors would  want is approximately</a:t>
            </a:r>
          </a:p>
          <a:p>
            <a:pPr>
              <a:spcBef>
                <a:spcPct val="50000"/>
              </a:spcBef>
            </a:pPr>
            <a:endParaRPr lang="en-US" altLang="en-US" sz="1800">
              <a:latin typeface="Calibri" panose="020F0502020204030204" pitchFamily="34" charset="0"/>
            </a:endParaRPr>
          </a:p>
        </p:txBody>
      </p:sp>
      <p:graphicFrame>
        <p:nvGraphicFramePr>
          <p:cNvPr id="23555" name="Object 2"/>
          <p:cNvGraphicFramePr>
            <a:graphicFrameLocks noChangeAspect="1"/>
          </p:cNvGraphicFramePr>
          <p:nvPr/>
        </p:nvGraphicFramePr>
        <p:xfrm>
          <a:off x="1762125" y="5232400"/>
          <a:ext cx="5664200" cy="431800"/>
        </p:xfrm>
        <a:graphic>
          <a:graphicData uri="http://schemas.openxmlformats.org/presentationml/2006/ole">
            <mc:AlternateContent xmlns:mc="http://schemas.openxmlformats.org/markup-compatibility/2006">
              <mc:Choice xmlns:v="urn:schemas-microsoft-com:vml" Requires="v">
                <p:oleObj spid="_x0000_s8204" name="Equation" r:id="rId3" imgW="2832100" imgH="215900" progId="Equation.3">
                  <p:embed/>
                </p:oleObj>
              </mc:Choice>
              <mc:Fallback>
                <p:oleObj name="Equation" r:id="rId3" imgW="2832100" imgH="215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2125" y="5232400"/>
                        <a:ext cx="56642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556" name="TextBox 22"/>
          <p:cNvSpPr txBox="1">
            <a:spLocks noChangeArrowheads="1"/>
          </p:cNvSpPr>
          <p:nvPr/>
        </p:nvSpPr>
        <p:spPr bwMode="auto">
          <a:xfrm>
            <a:off x="1676401" y="5713413"/>
            <a:ext cx="8609013" cy="6461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a:latin typeface="Calibri" panose="020F0502020204030204" pitchFamily="34" charset="0"/>
              </a:rPr>
              <a:t>The point is that if inflation does indeed turn out to be 2%, investors will end up earning a real return very close to the originally-desired 3%.</a:t>
            </a:r>
          </a:p>
        </p:txBody>
      </p:sp>
      <p:sp>
        <p:nvSpPr>
          <p:cNvPr id="23557" name="Slide Number Placeholder 1"/>
          <p:cNvSpPr>
            <a:spLocks noGrp="1"/>
          </p:cNvSpPr>
          <p:nvPr>
            <p:ph type="sldNum" sz="quarter" idx="12"/>
          </p:nvPr>
        </p:nvSpPr>
        <p:spPr>
          <a:xfrm>
            <a:off x="8356600" y="6408738"/>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D53DD782-8B55-4047-A2E5-F3DCDA5D4D72}" type="slidenum">
              <a:rPr lang="en-US" altLang="en-US" sz="1800">
                <a:latin typeface="Calibri" panose="020F0502020204030204" pitchFamily="34" charset="0"/>
              </a:rPr>
              <a:pPr/>
              <a:t>18</a:t>
            </a:fld>
            <a:endParaRPr lang="en-US" altLang="en-US" sz="1800">
              <a:latin typeface="Calibri" panose="020F0502020204030204" pitchFamily="34" charset="0"/>
            </a:endParaRPr>
          </a:p>
        </p:txBody>
      </p:sp>
      <p:sp>
        <p:nvSpPr>
          <p:cNvPr id="23558" name="TextBox 14"/>
          <p:cNvSpPr txBox="1">
            <a:spLocks noChangeArrowheads="1"/>
          </p:cNvSpPr>
          <p:nvPr/>
        </p:nvSpPr>
        <p:spPr bwMode="auto">
          <a:xfrm>
            <a:off x="2209800" y="990600"/>
            <a:ext cx="5715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t>Interest Rates </a:t>
            </a:r>
          </a:p>
        </p:txBody>
      </p:sp>
      <p:sp>
        <p:nvSpPr>
          <p:cNvPr id="23559" name="Rectangle 7"/>
          <p:cNvSpPr>
            <a:spLocks noChangeArrowheads="1"/>
          </p:cNvSpPr>
          <p:nvPr/>
        </p:nvSpPr>
        <p:spPr bwMode="auto">
          <a:xfrm>
            <a:off x="1676401" y="1776413"/>
            <a:ext cx="8609013" cy="25844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r>
              <a:rPr lang="en-US" altLang="en-US" sz="1800" dirty="0">
                <a:latin typeface="Calibri" panose="020F0502020204030204" pitchFamily="34" charset="0"/>
              </a:rPr>
              <a:t>One way to think of the world is that bond investors first think in terms of the real (inflation-adjusted) return that they want to earn on this default-free U.S. Treasury bond and then add on a premium for expected inflation to find the Treasury bond’s nominal return (the bond’s YTM).  </a:t>
            </a:r>
          </a:p>
          <a:p>
            <a:endParaRPr lang="en-US" altLang="en-US" sz="1800" dirty="0">
              <a:latin typeface="Calibri" panose="020F0502020204030204" pitchFamily="34" charset="0"/>
            </a:endParaRPr>
          </a:p>
          <a:p>
            <a:r>
              <a:rPr lang="en-US" altLang="en-US" sz="1800" dirty="0">
                <a:latin typeface="Calibri" panose="020F0502020204030204" pitchFamily="34" charset="0"/>
              </a:rPr>
              <a:t>To see the relationships, we can again turn to the Fisher Equation.  Note that instead of using the inflation that actually occurred, we are using the inflation that the market expects.  Also, we will use the approximate version as that makes the story a bit easier to tell.  </a:t>
            </a:r>
          </a:p>
        </p:txBody>
      </p:sp>
      <p:sp>
        <p:nvSpPr>
          <p:cNvPr id="8" name="TextBox 3"/>
          <p:cNvSpPr txBox="1">
            <a:spLocks noChangeArrowheads="1"/>
          </p:cNvSpPr>
          <p:nvPr/>
        </p:nvSpPr>
        <p:spPr bwMode="auto">
          <a:xfrm>
            <a:off x="348048" y="6505575"/>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1214869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555"/>
                                        </p:tgtEl>
                                        <p:attrNameLst>
                                          <p:attrName>style.visibility</p:attrName>
                                        </p:attrNameLst>
                                      </p:cBhvr>
                                      <p:to>
                                        <p:strVal val="visible"/>
                                      </p:to>
                                    </p:set>
                                    <p:anim calcmode="lin" valueType="num">
                                      <p:cBhvr additive="base">
                                        <p:cTn id="7" dur="500" fill="hold"/>
                                        <p:tgtEl>
                                          <p:spTgt spid="23555"/>
                                        </p:tgtEl>
                                        <p:attrNameLst>
                                          <p:attrName>ppt_x</p:attrName>
                                        </p:attrNameLst>
                                      </p:cBhvr>
                                      <p:tavLst>
                                        <p:tav tm="0">
                                          <p:val>
                                            <p:strVal val="#ppt_x"/>
                                          </p:val>
                                        </p:tav>
                                        <p:tav tm="100000">
                                          <p:val>
                                            <p:strVal val="#ppt_x"/>
                                          </p:val>
                                        </p:tav>
                                      </p:tavLst>
                                    </p:anim>
                                    <p:anim calcmode="lin" valueType="num">
                                      <p:cBhvr additive="base">
                                        <p:cTn id="8" dur="500" fill="hold"/>
                                        <p:tgtEl>
                                          <p:spTgt spid="235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C15EFF1D-94A6-45FF-8829-F51EDC320AC5}" type="slidenum">
              <a:rPr lang="en-US" altLang="en-US" sz="1000">
                <a:latin typeface="Arial" panose="020B0604020202020204" pitchFamily="34" charset="0"/>
              </a:rPr>
              <a:pPr/>
              <a:t>19</a:t>
            </a:fld>
            <a:endParaRPr lang="en-US" altLang="en-US" sz="1000">
              <a:latin typeface="Arial" panose="020B0604020202020204" pitchFamily="34" charset="0"/>
            </a:endParaRPr>
          </a:p>
        </p:txBody>
      </p:sp>
      <p:sp>
        <p:nvSpPr>
          <p:cNvPr id="24579" name="TextBox 14"/>
          <p:cNvSpPr txBox="1">
            <a:spLocks noChangeArrowheads="1"/>
          </p:cNvSpPr>
          <p:nvPr/>
        </p:nvSpPr>
        <p:spPr bwMode="auto">
          <a:xfrm>
            <a:off x="1930400" y="1066800"/>
            <a:ext cx="5715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latin typeface="Calibri" panose="020F0502020204030204" pitchFamily="34" charset="0"/>
              </a:rPr>
              <a:t>The Yield on a ‘Riskless’ U.S. Treasury Bond</a:t>
            </a:r>
          </a:p>
        </p:txBody>
      </p:sp>
      <p:sp>
        <p:nvSpPr>
          <p:cNvPr id="24580" name="TextBox 1"/>
          <p:cNvSpPr txBox="1">
            <a:spLocks noChangeArrowheads="1"/>
          </p:cNvSpPr>
          <p:nvPr/>
        </p:nvSpPr>
        <p:spPr bwMode="auto">
          <a:xfrm>
            <a:off x="1752601" y="2112964"/>
            <a:ext cx="8589963" cy="9223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a:latin typeface="Calibri" panose="020F0502020204030204" pitchFamily="34" charset="0"/>
              </a:rPr>
              <a:t>The key message is that investors fully recognize that inflation will affect the real return that they earn on a bond investment.  So, they are always ‘pricing in’ expected inflation to market yields on bonds.  </a:t>
            </a:r>
          </a:p>
        </p:txBody>
      </p:sp>
      <p:sp>
        <p:nvSpPr>
          <p:cNvPr id="24581" name="TextBox 16"/>
          <p:cNvSpPr txBox="1">
            <a:spLocks noChangeArrowheads="1"/>
          </p:cNvSpPr>
          <p:nvPr/>
        </p:nvSpPr>
        <p:spPr bwMode="auto">
          <a:xfrm>
            <a:off x="1752601" y="3200400"/>
            <a:ext cx="8589963" cy="2032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dirty="0">
                <a:latin typeface="Calibri" panose="020F0502020204030204" pitchFamily="34" charset="0"/>
              </a:rPr>
              <a:t>As another example, suppose investors want to earn a real (inflation-adjusted, default-free) return of 1% on a T-Bond and investors expect inflation to be 20%, then the nominal return (YTM) on the bond that investors would want is approximately</a:t>
            </a:r>
          </a:p>
          <a:p>
            <a:pPr>
              <a:spcBef>
                <a:spcPct val="50000"/>
              </a:spcBef>
            </a:pPr>
            <a:endParaRPr lang="en-US" altLang="en-US" sz="1800" dirty="0">
              <a:latin typeface="Calibri" panose="020F0502020204030204" pitchFamily="34" charset="0"/>
            </a:endParaRPr>
          </a:p>
          <a:p>
            <a:pPr>
              <a:spcBef>
                <a:spcPct val="50000"/>
              </a:spcBef>
            </a:pPr>
            <a:r>
              <a:rPr lang="en-US" altLang="en-US" sz="1800" dirty="0">
                <a:latin typeface="Calibri" panose="020F0502020204030204" pitchFamily="34" charset="0"/>
              </a:rPr>
              <a:t>Again, </a:t>
            </a:r>
            <a:r>
              <a:rPr lang="en-US" altLang="en-US" sz="1800" b="1" u="sng" dirty="0">
                <a:latin typeface="Calibri" panose="020F0502020204030204" pitchFamily="34" charset="0"/>
              </a:rPr>
              <a:t>if</a:t>
            </a:r>
            <a:r>
              <a:rPr lang="en-US" altLang="en-US" sz="1800" dirty="0">
                <a:latin typeface="Calibri" panose="020F0502020204030204" pitchFamily="34" charset="0"/>
              </a:rPr>
              <a:t> inflation turns out to be 20%, then investors will walk away with a real return close to 1%.</a:t>
            </a:r>
          </a:p>
        </p:txBody>
      </p:sp>
      <p:graphicFrame>
        <p:nvGraphicFramePr>
          <p:cNvPr id="24582" name="Object 2"/>
          <p:cNvGraphicFramePr>
            <a:graphicFrameLocks noChangeAspect="1"/>
          </p:cNvGraphicFramePr>
          <p:nvPr/>
        </p:nvGraphicFramePr>
        <p:xfrm>
          <a:off x="1924050" y="4116388"/>
          <a:ext cx="4775200" cy="431800"/>
        </p:xfrm>
        <a:graphic>
          <a:graphicData uri="http://schemas.openxmlformats.org/presentationml/2006/ole">
            <mc:AlternateContent xmlns:mc="http://schemas.openxmlformats.org/markup-compatibility/2006">
              <mc:Choice xmlns:v="urn:schemas-microsoft-com:vml" Requires="v">
                <p:oleObj spid="_x0000_s9228" name="Equation" r:id="rId3" imgW="2387600" imgH="215900" progId="Equation.3">
                  <p:embed/>
                </p:oleObj>
              </mc:Choice>
              <mc:Fallback>
                <p:oleObj name="Equation" r:id="rId3" imgW="2387600" imgH="215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4050" y="4116388"/>
                        <a:ext cx="47752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TextBox 3"/>
          <p:cNvSpPr txBox="1">
            <a:spLocks noChangeArrowheads="1"/>
          </p:cNvSpPr>
          <p:nvPr/>
        </p:nvSpPr>
        <p:spPr bwMode="auto">
          <a:xfrm>
            <a:off x="348048" y="6505575"/>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3941787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14"/>
          <p:cNvSpPr txBox="1">
            <a:spLocks noChangeArrowheads="1"/>
          </p:cNvSpPr>
          <p:nvPr/>
        </p:nvSpPr>
        <p:spPr bwMode="auto">
          <a:xfrm>
            <a:off x="1828800" y="1143000"/>
            <a:ext cx="2590800" cy="369888"/>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a:latin typeface="Calibri" panose="020F0502020204030204" pitchFamily="34" charset="0"/>
              </a:rPr>
              <a:t>Introduction</a:t>
            </a:r>
          </a:p>
        </p:txBody>
      </p:sp>
      <p:sp>
        <p:nvSpPr>
          <p:cNvPr id="6147" name="TextBox 2"/>
          <p:cNvSpPr txBox="1">
            <a:spLocks noChangeArrowheads="1"/>
          </p:cNvSpPr>
          <p:nvPr/>
        </p:nvSpPr>
        <p:spPr bwMode="auto">
          <a:xfrm>
            <a:off x="1828800" y="1981200"/>
            <a:ext cx="8229600" cy="24463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a:latin typeface="Calibri" panose="020F0502020204030204" pitchFamily="34" charset="0"/>
              </a:rPr>
              <a:t>In this section, we simply want to provide a very basic framework for what determines the yield on a corporate bond.</a:t>
            </a:r>
          </a:p>
          <a:p>
            <a:pPr>
              <a:spcBef>
                <a:spcPct val="50000"/>
              </a:spcBef>
            </a:pPr>
            <a:r>
              <a:rPr lang="en-US" altLang="en-US" sz="1800">
                <a:latin typeface="Calibri" panose="020F0502020204030204" pitchFamily="34" charset="0"/>
              </a:rPr>
              <a:t>This is an enormously complex and fascinating area.  Indeed, people spend their entire careers studying interest rates.</a:t>
            </a:r>
          </a:p>
          <a:p>
            <a:pPr>
              <a:spcBef>
                <a:spcPct val="50000"/>
              </a:spcBef>
            </a:pPr>
            <a:r>
              <a:rPr lang="en-US" altLang="en-US" sz="1800">
                <a:latin typeface="Calibri" panose="020F0502020204030204" pitchFamily="34" charset="0"/>
              </a:rPr>
              <a:t>Here, though, we just want to provide a bare bones story of what determines the yield on a corporation’s bonds.</a:t>
            </a:r>
          </a:p>
          <a:p>
            <a:pPr>
              <a:spcBef>
                <a:spcPct val="50000"/>
              </a:spcBef>
            </a:pPr>
            <a:r>
              <a:rPr lang="en-US" altLang="en-US" sz="1800">
                <a:latin typeface="Calibri" panose="020F0502020204030204" pitchFamily="34" charset="0"/>
              </a:rPr>
              <a:t>And the story begins with inflation…  </a:t>
            </a:r>
          </a:p>
        </p:txBody>
      </p:sp>
      <p:sp>
        <p:nvSpPr>
          <p:cNvPr id="4" name="TextBox 3"/>
          <p:cNvSpPr txBox="1">
            <a:spLocks noChangeArrowheads="1"/>
          </p:cNvSpPr>
          <p:nvPr/>
        </p:nvSpPr>
        <p:spPr bwMode="auto">
          <a:xfrm>
            <a:off x="0" y="6518748"/>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13816020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5DD46F16-EA19-4CA1-85CC-D0D6A0C1F41C}" type="slidenum">
              <a:rPr lang="en-US" altLang="en-US" sz="1000">
                <a:latin typeface="Arial" panose="020B0604020202020204" pitchFamily="34" charset="0"/>
              </a:rPr>
              <a:pPr/>
              <a:t>20</a:t>
            </a:fld>
            <a:endParaRPr lang="en-US" altLang="en-US" sz="1000">
              <a:latin typeface="Arial" panose="020B0604020202020204" pitchFamily="34" charset="0"/>
            </a:endParaRPr>
          </a:p>
        </p:txBody>
      </p:sp>
      <p:sp>
        <p:nvSpPr>
          <p:cNvPr id="25603" name="TextBox 14"/>
          <p:cNvSpPr txBox="1">
            <a:spLocks noChangeArrowheads="1"/>
          </p:cNvSpPr>
          <p:nvPr/>
        </p:nvSpPr>
        <p:spPr bwMode="auto">
          <a:xfrm>
            <a:off x="1930400" y="1066800"/>
            <a:ext cx="5715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latin typeface="Calibri" panose="020F0502020204030204" pitchFamily="34" charset="0"/>
              </a:rPr>
              <a:t>The Yield on a ‘Riskless’ U.S. Treasury Bond</a:t>
            </a:r>
          </a:p>
        </p:txBody>
      </p:sp>
      <p:sp>
        <p:nvSpPr>
          <p:cNvPr id="22534" name="TextBox 1"/>
          <p:cNvSpPr txBox="1">
            <a:spLocks noChangeArrowheads="1"/>
          </p:cNvSpPr>
          <p:nvPr/>
        </p:nvSpPr>
        <p:spPr bwMode="auto">
          <a:xfrm>
            <a:off x="1752601" y="1905001"/>
            <a:ext cx="8589963" cy="21701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lgn="ctr">
              <a:spcBef>
                <a:spcPct val="50000"/>
              </a:spcBef>
              <a:defRPr sz="2000">
                <a:solidFill>
                  <a:schemeClr val="tx1"/>
                </a:solidFill>
                <a:latin typeface="Times New Roman" panose="02020603050405020304" pitchFamily="18" charset="0"/>
                <a:ea typeface="ＭＳ Ｐゴシック" panose="020B0600070205080204" pitchFamily="34" charset="-128"/>
              </a:defRPr>
            </a:lvl1pPr>
            <a:lvl2pPr marL="742950" indent="-285750" algn="ctr">
              <a:spcBef>
                <a:spcPct val="50000"/>
              </a:spcBef>
              <a:defRPr sz="2000">
                <a:solidFill>
                  <a:schemeClr val="tx1"/>
                </a:solidFill>
                <a:latin typeface="Times New Roman" panose="02020603050405020304" pitchFamily="18" charset="0"/>
                <a:ea typeface="ＭＳ Ｐゴシック" panose="020B0600070205080204" pitchFamily="34" charset="-128"/>
              </a:defRPr>
            </a:lvl2pPr>
            <a:lvl3pPr marL="1143000" indent="-228600" algn="ctr">
              <a:spcBef>
                <a:spcPct val="50000"/>
              </a:spcBef>
              <a:defRPr sz="2000">
                <a:solidFill>
                  <a:schemeClr val="tx1"/>
                </a:solidFill>
                <a:latin typeface="Times New Roman" panose="02020603050405020304" pitchFamily="18" charset="0"/>
                <a:ea typeface="ＭＳ Ｐゴシック" panose="020B0600070205080204" pitchFamily="34" charset="-128"/>
              </a:defRPr>
            </a:lvl3pPr>
            <a:lvl4pPr marL="1600200" indent="-228600" algn="ctr">
              <a:spcBef>
                <a:spcPct val="50000"/>
              </a:spcBef>
              <a:defRPr sz="2000">
                <a:solidFill>
                  <a:schemeClr val="tx1"/>
                </a:solidFill>
                <a:latin typeface="Times New Roman" panose="02020603050405020304" pitchFamily="18" charset="0"/>
                <a:ea typeface="ＭＳ Ｐゴシック" panose="020B0600070205080204" pitchFamily="34" charset="-128"/>
              </a:defRPr>
            </a:lvl4pPr>
            <a:lvl5pPr marL="2057400" indent="-228600" algn="ctr">
              <a:spcBef>
                <a:spcPct val="50000"/>
              </a:spcBef>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l">
              <a:defRPr/>
            </a:pPr>
            <a:r>
              <a:rPr lang="en-US" altLang="en-US" sz="1800" dirty="0">
                <a:latin typeface="Calibri" panose="020F0502020204030204" pitchFamily="34" charset="0"/>
              </a:rPr>
              <a:t>Two things to note:</a:t>
            </a:r>
          </a:p>
          <a:p>
            <a:pPr marL="342900" indent="-342900" algn="l">
              <a:buFontTx/>
              <a:buAutoNum type="arabicParenBoth"/>
              <a:defRPr/>
            </a:pPr>
            <a:r>
              <a:rPr lang="en-US" altLang="en-US" sz="1800" dirty="0">
                <a:latin typeface="Calibri" panose="020F0502020204030204" pitchFamily="34" charset="0"/>
              </a:rPr>
              <a:t>The inflation expectation that the market prices in is only an estimate; it is never spot on and sometimes off by quite a bit.</a:t>
            </a:r>
          </a:p>
          <a:p>
            <a:pPr marL="342900" indent="-342900" algn="l">
              <a:buFontTx/>
              <a:buAutoNum type="arabicParenBoth"/>
              <a:defRPr/>
            </a:pPr>
            <a:r>
              <a:rPr lang="en-US" altLang="en-US" sz="1800" dirty="0">
                <a:latin typeface="Calibri" panose="020F0502020204030204" pitchFamily="34" charset="0"/>
              </a:rPr>
              <a:t>We would expect to see a strong relationship between inflation and U.S. Treasury rates.</a:t>
            </a:r>
          </a:p>
          <a:p>
            <a:pPr marL="342900" indent="-342900" algn="l">
              <a:buFontTx/>
              <a:buAutoNum type="arabicParenBoth"/>
              <a:defRPr/>
            </a:pPr>
            <a:endParaRPr lang="en-US" altLang="en-US" sz="1800" dirty="0">
              <a:latin typeface="Calibri" panose="020F0502020204030204" pitchFamily="34" charset="0"/>
            </a:endParaRPr>
          </a:p>
        </p:txBody>
      </p:sp>
      <p:sp>
        <p:nvSpPr>
          <p:cNvPr id="5" name="TextBox 3"/>
          <p:cNvSpPr txBox="1">
            <a:spLocks noChangeArrowheads="1"/>
          </p:cNvSpPr>
          <p:nvPr/>
        </p:nvSpPr>
        <p:spPr bwMode="auto">
          <a:xfrm>
            <a:off x="348048" y="6505575"/>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24864081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557213" indent="-214313">
              <a:defRPr sz="2000">
                <a:solidFill>
                  <a:schemeClr val="tx1"/>
                </a:solidFill>
                <a:latin typeface="Times New Roman" panose="02020603050405020304" pitchFamily="18" charset="0"/>
                <a:ea typeface="ＭＳ Ｐゴシック" panose="020B0600070205080204" pitchFamily="34" charset="-128"/>
              </a:defRPr>
            </a:lvl2pPr>
            <a:lvl3pPr marL="857250" indent="-171450">
              <a:defRPr sz="2000">
                <a:solidFill>
                  <a:schemeClr val="tx1"/>
                </a:solidFill>
                <a:latin typeface="Times New Roman" panose="02020603050405020304" pitchFamily="18" charset="0"/>
                <a:ea typeface="ＭＳ Ｐゴシック" panose="020B0600070205080204" pitchFamily="34" charset="-128"/>
              </a:defRPr>
            </a:lvl3pPr>
            <a:lvl4pPr marL="1200150" indent="-171450">
              <a:defRPr sz="2000">
                <a:solidFill>
                  <a:schemeClr val="tx1"/>
                </a:solidFill>
                <a:latin typeface="Times New Roman" panose="02020603050405020304" pitchFamily="18" charset="0"/>
                <a:ea typeface="ＭＳ Ｐゴシック" panose="020B0600070205080204" pitchFamily="34" charset="-128"/>
              </a:defRPr>
            </a:lvl4pPr>
            <a:lvl5pPr marL="1543050" indent="-171450">
              <a:defRPr sz="2000">
                <a:solidFill>
                  <a:schemeClr val="tx1"/>
                </a:solidFill>
                <a:latin typeface="Times New Roman" panose="02020603050405020304" pitchFamily="18" charset="0"/>
                <a:ea typeface="ＭＳ Ｐゴシック" panose="020B0600070205080204" pitchFamily="34" charset="-128"/>
              </a:defRPr>
            </a:lvl5pPr>
            <a:lvl6pPr marL="2000250" indent="-17145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457450" indent="-17145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2914650" indent="-17145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371850" indent="-17145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9817E5C4-2AF4-4672-9DD6-A67CE675969A}" type="slidenum">
              <a:rPr lang="en-US" altLang="en-US" sz="700">
                <a:latin typeface="Arial" panose="020B0604020202020204" pitchFamily="34" charset="0"/>
              </a:rPr>
              <a:pPr/>
              <a:t>21</a:t>
            </a:fld>
            <a:endParaRPr lang="en-US" altLang="en-US" sz="700">
              <a:latin typeface="Arial" panose="020B0604020202020204" pitchFamily="34" charset="0"/>
            </a:endParaRPr>
          </a:p>
        </p:txBody>
      </p:sp>
      <p:sp>
        <p:nvSpPr>
          <p:cNvPr id="26627" name="TextBox 6"/>
          <p:cNvSpPr txBox="1">
            <a:spLocks noChangeArrowheads="1"/>
          </p:cNvSpPr>
          <p:nvPr/>
        </p:nvSpPr>
        <p:spPr bwMode="auto">
          <a:xfrm>
            <a:off x="1752600" y="1905000"/>
            <a:ext cx="7620000" cy="2586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r>
              <a:rPr lang="en-US" altLang="en-US" sz="1800">
                <a:latin typeface="Calibri" panose="020F0502020204030204" pitchFamily="34" charset="0"/>
              </a:rPr>
              <a:t>As to the first point: The inflation expectation that the market prices in is only an estimate; it is never spot on and sometimes off by quite a bit.</a:t>
            </a:r>
          </a:p>
          <a:p>
            <a:endParaRPr lang="en-US" altLang="en-US" sz="1800">
              <a:latin typeface="Calibri" panose="020F0502020204030204" pitchFamily="34" charset="0"/>
            </a:endParaRPr>
          </a:p>
          <a:p>
            <a:r>
              <a:rPr lang="en-US" altLang="en-US" sz="1800">
                <a:latin typeface="Calibri" panose="020F0502020204030204" pitchFamily="34" charset="0"/>
              </a:rPr>
              <a:t>Again, the point is that investors are well aware of inflation risk and, arguably, price expected inflation into the bonds yield (YTM).</a:t>
            </a:r>
          </a:p>
          <a:p>
            <a:endParaRPr lang="en-US" altLang="en-US" sz="1800">
              <a:latin typeface="Calibri" panose="020F0502020204030204" pitchFamily="34" charset="0"/>
            </a:endParaRPr>
          </a:p>
          <a:p>
            <a:r>
              <a:rPr lang="en-US" altLang="en-US" sz="1800">
                <a:latin typeface="Calibri" panose="020F0502020204030204" pitchFamily="34" charset="0"/>
              </a:rPr>
              <a:t>But investors cannot perfectly predict future inflation.</a:t>
            </a:r>
          </a:p>
          <a:p>
            <a:endParaRPr lang="en-US" altLang="en-US" sz="1800">
              <a:latin typeface="Calibri" panose="020F0502020204030204" pitchFamily="34" charset="0"/>
            </a:endParaRPr>
          </a:p>
          <a:p>
            <a:r>
              <a:rPr lang="en-US" altLang="en-US" sz="1800">
                <a:latin typeface="Calibri" panose="020F0502020204030204" pitchFamily="34" charset="0"/>
              </a:rPr>
              <a:t>Consider that a 20-year T-bond was yielding 4.19% at the end of 1964.</a:t>
            </a:r>
          </a:p>
        </p:txBody>
      </p:sp>
      <p:sp>
        <p:nvSpPr>
          <p:cNvPr id="4" name="TextBox 3"/>
          <p:cNvSpPr txBox="1">
            <a:spLocks noChangeArrowheads="1"/>
          </p:cNvSpPr>
          <p:nvPr/>
        </p:nvSpPr>
        <p:spPr bwMode="auto">
          <a:xfrm>
            <a:off x="348048" y="6505575"/>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28936799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557213" indent="-214313">
              <a:defRPr sz="2000">
                <a:solidFill>
                  <a:schemeClr val="tx1"/>
                </a:solidFill>
                <a:latin typeface="Times New Roman" panose="02020603050405020304" pitchFamily="18" charset="0"/>
                <a:ea typeface="ＭＳ Ｐゴシック" panose="020B0600070205080204" pitchFamily="34" charset="-128"/>
              </a:defRPr>
            </a:lvl2pPr>
            <a:lvl3pPr marL="857250" indent="-171450">
              <a:defRPr sz="2000">
                <a:solidFill>
                  <a:schemeClr val="tx1"/>
                </a:solidFill>
                <a:latin typeface="Times New Roman" panose="02020603050405020304" pitchFamily="18" charset="0"/>
                <a:ea typeface="ＭＳ Ｐゴシック" panose="020B0600070205080204" pitchFamily="34" charset="-128"/>
              </a:defRPr>
            </a:lvl3pPr>
            <a:lvl4pPr marL="1200150" indent="-171450">
              <a:defRPr sz="2000">
                <a:solidFill>
                  <a:schemeClr val="tx1"/>
                </a:solidFill>
                <a:latin typeface="Times New Roman" panose="02020603050405020304" pitchFamily="18" charset="0"/>
                <a:ea typeface="ＭＳ Ｐゴシック" panose="020B0600070205080204" pitchFamily="34" charset="-128"/>
              </a:defRPr>
            </a:lvl4pPr>
            <a:lvl5pPr marL="1543050" indent="-171450">
              <a:defRPr sz="2000">
                <a:solidFill>
                  <a:schemeClr val="tx1"/>
                </a:solidFill>
                <a:latin typeface="Times New Roman" panose="02020603050405020304" pitchFamily="18" charset="0"/>
                <a:ea typeface="ＭＳ Ｐゴシック" panose="020B0600070205080204" pitchFamily="34" charset="-128"/>
              </a:defRPr>
            </a:lvl5pPr>
            <a:lvl6pPr marL="2000250" indent="-17145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457450" indent="-17145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2914650" indent="-17145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371850" indent="-17145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0C8FA699-0F7B-41A6-BF78-D3BC85E7EEF6}" type="slidenum">
              <a:rPr lang="en-US" altLang="en-US" sz="700">
                <a:latin typeface="Arial" panose="020B0604020202020204" pitchFamily="34" charset="0"/>
              </a:rPr>
              <a:pPr/>
              <a:t>22</a:t>
            </a:fld>
            <a:endParaRPr lang="en-US" altLang="en-US" sz="700">
              <a:latin typeface="Arial" panose="020B0604020202020204" pitchFamily="34" charset="0"/>
            </a:endParaRPr>
          </a:p>
        </p:txBody>
      </p:sp>
      <p:graphicFrame>
        <p:nvGraphicFramePr>
          <p:cNvPr id="27651" name="Chart 4"/>
          <p:cNvGraphicFramePr>
            <a:graphicFrameLocks/>
          </p:cNvGraphicFramePr>
          <p:nvPr>
            <p:extLst>
              <p:ext uri="{D42A27DB-BD31-4B8C-83A1-F6EECF244321}">
                <p14:modId xmlns:p14="http://schemas.microsoft.com/office/powerpoint/2010/main" val="934785588"/>
              </p:ext>
            </p:extLst>
          </p:nvPr>
        </p:nvGraphicFramePr>
        <p:xfrm>
          <a:off x="2286000" y="2072074"/>
          <a:ext cx="6629400" cy="3381375"/>
        </p:xfrm>
        <a:graphic>
          <a:graphicData uri="http://schemas.openxmlformats.org/presentationml/2006/ole">
            <mc:AlternateContent xmlns:mc="http://schemas.openxmlformats.org/markup-compatibility/2006">
              <mc:Choice xmlns:v="urn:schemas-microsoft-com:vml" Requires="v">
                <p:oleObj spid="_x0000_s10252" r:id="rId3" imgW="6998815" imgH="3529890" progId="Excel.Chart.8">
                  <p:embed/>
                </p:oleObj>
              </mc:Choice>
              <mc:Fallback>
                <p:oleObj r:id="rId3" imgW="6998815" imgH="3529890" progId="Excel.Char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2072074"/>
                        <a:ext cx="6629400" cy="33813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52" name="TextBox 6"/>
          <p:cNvSpPr txBox="1">
            <a:spLocks noChangeArrowheads="1"/>
          </p:cNvSpPr>
          <p:nvPr/>
        </p:nvSpPr>
        <p:spPr bwMode="auto">
          <a:xfrm>
            <a:off x="2286000" y="1424374"/>
            <a:ext cx="6629400"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r>
              <a:rPr lang="en-US" altLang="en-US" sz="1800" dirty="0">
                <a:latin typeface="Calibri" panose="020F0502020204030204" pitchFamily="34" charset="0"/>
              </a:rPr>
              <a:t>Given that inflation is the years before1964 had been staying below 1.5%, then perhaps the 4% </a:t>
            </a:r>
            <a:r>
              <a:rPr lang="en-US" altLang="en-US" sz="1800" dirty="0" smtClean="0">
                <a:latin typeface="Calibri" panose="020F0502020204030204" pitchFamily="34" charset="0"/>
              </a:rPr>
              <a:t>nominal yield </a:t>
            </a:r>
            <a:r>
              <a:rPr lang="en-US" altLang="en-US" sz="1800" dirty="0">
                <a:latin typeface="Calibri" panose="020F0502020204030204" pitchFamily="34" charset="0"/>
              </a:rPr>
              <a:t>was reasonable.  </a:t>
            </a:r>
          </a:p>
        </p:txBody>
      </p:sp>
      <p:sp>
        <p:nvSpPr>
          <p:cNvPr id="5" name="TextBox 3"/>
          <p:cNvSpPr txBox="1">
            <a:spLocks noChangeArrowheads="1"/>
          </p:cNvSpPr>
          <p:nvPr/>
        </p:nvSpPr>
        <p:spPr bwMode="auto">
          <a:xfrm>
            <a:off x="348048" y="6505575"/>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31800724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557213" indent="-214313">
              <a:defRPr sz="2000">
                <a:solidFill>
                  <a:schemeClr val="tx1"/>
                </a:solidFill>
                <a:latin typeface="Times New Roman" panose="02020603050405020304" pitchFamily="18" charset="0"/>
                <a:ea typeface="ＭＳ Ｐゴシック" panose="020B0600070205080204" pitchFamily="34" charset="-128"/>
              </a:defRPr>
            </a:lvl2pPr>
            <a:lvl3pPr marL="857250" indent="-171450">
              <a:defRPr sz="2000">
                <a:solidFill>
                  <a:schemeClr val="tx1"/>
                </a:solidFill>
                <a:latin typeface="Times New Roman" panose="02020603050405020304" pitchFamily="18" charset="0"/>
                <a:ea typeface="ＭＳ Ｐゴシック" panose="020B0600070205080204" pitchFamily="34" charset="-128"/>
              </a:defRPr>
            </a:lvl3pPr>
            <a:lvl4pPr marL="1200150" indent="-171450">
              <a:defRPr sz="2000">
                <a:solidFill>
                  <a:schemeClr val="tx1"/>
                </a:solidFill>
                <a:latin typeface="Times New Roman" panose="02020603050405020304" pitchFamily="18" charset="0"/>
                <a:ea typeface="ＭＳ Ｐゴシック" panose="020B0600070205080204" pitchFamily="34" charset="-128"/>
              </a:defRPr>
            </a:lvl4pPr>
            <a:lvl5pPr marL="1543050" indent="-171450">
              <a:defRPr sz="2000">
                <a:solidFill>
                  <a:schemeClr val="tx1"/>
                </a:solidFill>
                <a:latin typeface="Times New Roman" panose="02020603050405020304" pitchFamily="18" charset="0"/>
                <a:ea typeface="ＭＳ Ｐゴシック" panose="020B0600070205080204" pitchFamily="34" charset="-128"/>
              </a:defRPr>
            </a:lvl5pPr>
            <a:lvl6pPr marL="2000250" indent="-17145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457450" indent="-17145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2914650" indent="-17145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371850" indent="-17145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B14C0932-74AB-4941-8DAA-445108D0CCD4}" type="slidenum">
              <a:rPr lang="en-US" altLang="en-US" sz="700">
                <a:latin typeface="Arial" panose="020B0604020202020204" pitchFamily="34" charset="0"/>
              </a:rPr>
              <a:pPr/>
              <a:t>23</a:t>
            </a:fld>
            <a:endParaRPr lang="en-US" altLang="en-US" sz="700">
              <a:latin typeface="Arial" panose="020B0604020202020204" pitchFamily="34" charset="0"/>
            </a:endParaRPr>
          </a:p>
        </p:txBody>
      </p:sp>
      <p:graphicFrame>
        <p:nvGraphicFramePr>
          <p:cNvPr id="28675" name="Chart 6"/>
          <p:cNvGraphicFramePr>
            <a:graphicFrameLocks/>
          </p:cNvGraphicFramePr>
          <p:nvPr>
            <p:extLst>
              <p:ext uri="{D42A27DB-BD31-4B8C-83A1-F6EECF244321}">
                <p14:modId xmlns:p14="http://schemas.microsoft.com/office/powerpoint/2010/main" val="4008603097"/>
              </p:ext>
            </p:extLst>
          </p:nvPr>
        </p:nvGraphicFramePr>
        <p:xfrm>
          <a:off x="2343665" y="1792244"/>
          <a:ext cx="6477000" cy="3257550"/>
        </p:xfrm>
        <a:graphic>
          <a:graphicData uri="http://schemas.openxmlformats.org/presentationml/2006/ole">
            <mc:AlternateContent xmlns:mc="http://schemas.openxmlformats.org/markup-compatibility/2006">
              <mc:Choice xmlns:v="urn:schemas-microsoft-com:vml" Requires="v">
                <p:oleObj spid="_x0000_s11276" r:id="rId3" imgW="6998815" imgH="3987130" progId="Excel.Chart.8">
                  <p:embed/>
                </p:oleObj>
              </mc:Choice>
              <mc:Fallback>
                <p:oleObj r:id="rId3" imgW="6998815" imgH="3987130" progId="Excel.Char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43665" y="1792244"/>
                        <a:ext cx="6477000" cy="32575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676" name="TextBox 8"/>
          <p:cNvSpPr txBox="1">
            <a:spLocks noChangeArrowheads="1"/>
          </p:cNvSpPr>
          <p:nvPr/>
        </p:nvSpPr>
        <p:spPr bwMode="auto">
          <a:xfrm>
            <a:off x="2343665" y="869908"/>
            <a:ext cx="6477000" cy="9223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r>
              <a:rPr lang="en-US" altLang="en-US" sz="1800">
                <a:latin typeface="Calibri" panose="020F0502020204030204" pitchFamily="34" charset="0"/>
              </a:rPr>
              <a:t>But if we look at the inflation that actually occurred after 1964 (the oval in the graph below), we can see that the actual inflation well outpaced the expected inflation priced into the 1964 T-Bond. </a:t>
            </a:r>
          </a:p>
        </p:txBody>
      </p:sp>
      <p:sp>
        <p:nvSpPr>
          <p:cNvPr id="28677" name="Oval 1"/>
          <p:cNvSpPr>
            <a:spLocks noChangeArrowheads="1"/>
          </p:cNvSpPr>
          <p:nvPr/>
        </p:nvSpPr>
        <p:spPr bwMode="auto">
          <a:xfrm>
            <a:off x="5867915" y="2870158"/>
            <a:ext cx="1200150" cy="454025"/>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endParaRPr lang="en-US" altLang="en-US" sz="1500"/>
          </a:p>
        </p:txBody>
      </p:sp>
      <p:sp>
        <p:nvSpPr>
          <p:cNvPr id="6" name="TextBox 3"/>
          <p:cNvSpPr txBox="1">
            <a:spLocks noChangeArrowheads="1"/>
          </p:cNvSpPr>
          <p:nvPr/>
        </p:nvSpPr>
        <p:spPr bwMode="auto">
          <a:xfrm>
            <a:off x="348048" y="6505575"/>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
        <p:nvSpPr>
          <p:cNvPr id="2" name="TextBox 1"/>
          <p:cNvSpPr txBox="1"/>
          <p:nvPr/>
        </p:nvSpPr>
        <p:spPr>
          <a:xfrm>
            <a:off x="2343665" y="5329881"/>
            <a:ext cx="6477000" cy="369332"/>
          </a:xfrm>
          <a:prstGeom prst="rect">
            <a:avLst/>
          </a:prstGeom>
          <a:noFill/>
          <a:ln>
            <a:solidFill>
              <a:schemeClr val="tx1"/>
            </a:solidFill>
          </a:ln>
        </p:spPr>
        <p:txBody>
          <a:bodyPr wrap="square" rtlCol="0">
            <a:spAutoFit/>
          </a:bodyPr>
          <a:lstStyle/>
          <a:p>
            <a:r>
              <a:rPr lang="en-US" dirty="0" smtClean="0"/>
              <a:t>Point: The 1964 bond investors were “slaughtered.”</a:t>
            </a:r>
            <a:endParaRPr lang="en-US" dirty="0"/>
          </a:p>
        </p:txBody>
      </p:sp>
    </p:spTree>
    <p:extLst>
      <p:ext uri="{BB962C8B-B14F-4D97-AF65-F5344CB8AC3E}">
        <p14:creationId xmlns:p14="http://schemas.microsoft.com/office/powerpoint/2010/main" val="2234461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557213" indent="-214313">
              <a:defRPr sz="2000">
                <a:solidFill>
                  <a:schemeClr val="tx1"/>
                </a:solidFill>
                <a:latin typeface="Times New Roman" panose="02020603050405020304" pitchFamily="18" charset="0"/>
                <a:ea typeface="ＭＳ Ｐゴシック" panose="020B0600070205080204" pitchFamily="34" charset="-128"/>
              </a:defRPr>
            </a:lvl2pPr>
            <a:lvl3pPr marL="857250" indent="-171450">
              <a:defRPr sz="2000">
                <a:solidFill>
                  <a:schemeClr val="tx1"/>
                </a:solidFill>
                <a:latin typeface="Times New Roman" panose="02020603050405020304" pitchFamily="18" charset="0"/>
                <a:ea typeface="ＭＳ Ｐゴシック" panose="020B0600070205080204" pitchFamily="34" charset="-128"/>
              </a:defRPr>
            </a:lvl3pPr>
            <a:lvl4pPr marL="1200150" indent="-171450">
              <a:defRPr sz="2000">
                <a:solidFill>
                  <a:schemeClr val="tx1"/>
                </a:solidFill>
                <a:latin typeface="Times New Roman" panose="02020603050405020304" pitchFamily="18" charset="0"/>
                <a:ea typeface="ＭＳ Ｐゴシック" panose="020B0600070205080204" pitchFamily="34" charset="-128"/>
              </a:defRPr>
            </a:lvl4pPr>
            <a:lvl5pPr marL="1543050" indent="-171450">
              <a:defRPr sz="2000">
                <a:solidFill>
                  <a:schemeClr val="tx1"/>
                </a:solidFill>
                <a:latin typeface="Times New Roman" panose="02020603050405020304" pitchFamily="18" charset="0"/>
                <a:ea typeface="ＭＳ Ｐゴシック" panose="020B0600070205080204" pitchFamily="34" charset="-128"/>
              </a:defRPr>
            </a:lvl5pPr>
            <a:lvl6pPr marL="2000250" indent="-17145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457450" indent="-17145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2914650" indent="-17145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371850" indent="-17145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9E5285D4-888E-48A5-97B5-C52EE5E4C4D0}" type="slidenum">
              <a:rPr lang="en-US" altLang="en-US" sz="700">
                <a:latin typeface="Arial" panose="020B0604020202020204" pitchFamily="34" charset="0"/>
              </a:rPr>
              <a:pPr/>
              <a:t>24</a:t>
            </a:fld>
            <a:endParaRPr lang="en-US" altLang="en-US" sz="700">
              <a:latin typeface="Arial" panose="020B0604020202020204" pitchFamily="34" charset="0"/>
            </a:endParaRPr>
          </a:p>
        </p:txBody>
      </p:sp>
      <p:sp>
        <p:nvSpPr>
          <p:cNvPr id="29699" name="TextBox 6"/>
          <p:cNvSpPr txBox="1">
            <a:spLocks noChangeArrowheads="1"/>
          </p:cNvSpPr>
          <p:nvPr/>
        </p:nvSpPr>
        <p:spPr bwMode="auto">
          <a:xfrm>
            <a:off x="1752600" y="1905000"/>
            <a:ext cx="76200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r>
              <a:rPr lang="en-US" altLang="en-US" sz="1800">
                <a:latin typeface="Calibri" panose="020F0502020204030204" pitchFamily="34" charset="0"/>
              </a:rPr>
              <a:t>As to the second point: We would expect to see a strong relationship between inflation and U.S. Treasury rates.</a:t>
            </a:r>
          </a:p>
          <a:p>
            <a:endParaRPr lang="en-US" altLang="en-US" sz="1800">
              <a:latin typeface="Calibri" panose="020F0502020204030204" pitchFamily="34" charset="0"/>
            </a:endParaRPr>
          </a:p>
          <a:p>
            <a:r>
              <a:rPr lang="en-US" altLang="en-US" sz="1800">
                <a:latin typeface="Calibri" panose="020F0502020204030204" pitchFamily="34" charset="0"/>
              </a:rPr>
              <a:t>The following two graphs plot historical Treasury rates to inflation rates.  </a:t>
            </a:r>
          </a:p>
        </p:txBody>
      </p:sp>
      <p:sp>
        <p:nvSpPr>
          <p:cNvPr id="4" name="TextBox 3"/>
          <p:cNvSpPr txBox="1">
            <a:spLocks noChangeArrowheads="1"/>
          </p:cNvSpPr>
          <p:nvPr/>
        </p:nvSpPr>
        <p:spPr bwMode="auto">
          <a:xfrm>
            <a:off x="348048" y="6505575"/>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12776710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134350" y="6567488"/>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557213" indent="-214313">
              <a:defRPr sz="2000">
                <a:solidFill>
                  <a:schemeClr val="tx1"/>
                </a:solidFill>
                <a:latin typeface="Times New Roman" panose="02020603050405020304" pitchFamily="18" charset="0"/>
                <a:ea typeface="ＭＳ Ｐゴシック" panose="020B0600070205080204" pitchFamily="34" charset="-128"/>
              </a:defRPr>
            </a:lvl2pPr>
            <a:lvl3pPr marL="857250" indent="-171450">
              <a:defRPr sz="2000">
                <a:solidFill>
                  <a:schemeClr val="tx1"/>
                </a:solidFill>
                <a:latin typeface="Times New Roman" panose="02020603050405020304" pitchFamily="18" charset="0"/>
                <a:ea typeface="ＭＳ Ｐゴシック" panose="020B0600070205080204" pitchFamily="34" charset="-128"/>
              </a:defRPr>
            </a:lvl3pPr>
            <a:lvl4pPr marL="1200150" indent="-171450">
              <a:defRPr sz="2000">
                <a:solidFill>
                  <a:schemeClr val="tx1"/>
                </a:solidFill>
                <a:latin typeface="Times New Roman" panose="02020603050405020304" pitchFamily="18" charset="0"/>
                <a:ea typeface="ＭＳ Ｐゴシック" panose="020B0600070205080204" pitchFamily="34" charset="-128"/>
              </a:defRPr>
            </a:lvl4pPr>
            <a:lvl5pPr marL="1543050" indent="-171450">
              <a:defRPr sz="2000">
                <a:solidFill>
                  <a:schemeClr val="tx1"/>
                </a:solidFill>
                <a:latin typeface="Times New Roman" panose="02020603050405020304" pitchFamily="18" charset="0"/>
                <a:ea typeface="ＭＳ Ｐゴシック" panose="020B0600070205080204" pitchFamily="34" charset="-128"/>
              </a:defRPr>
            </a:lvl5pPr>
            <a:lvl6pPr marL="2000250" indent="-17145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457450" indent="-17145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2914650" indent="-17145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371850" indent="-17145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0C793961-1371-4273-9A7B-D76090FD6FC3}" type="slidenum">
              <a:rPr lang="en-US" altLang="en-US" sz="1800">
                <a:latin typeface="Calibri" panose="020F0502020204030204" pitchFamily="34" charset="0"/>
              </a:rPr>
              <a:pPr/>
              <a:t>25</a:t>
            </a:fld>
            <a:endParaRPr lang="en-US" altLang="en-US" sz="1800">
              <a:latin typeface="Calibri" panose="020F0502020204030204" pitchFamily="34" charset="0"/>
            </a:endParaRPr>
          </a:p>
        </p:txBody>
      </p:sp>
      <p:graphicFrame>
        <p:nvGraphicFramePr>
          <p:cNvPr id="5" name="Chart 4"/>
          <p:cNvGraphicFramePr>
            <a:graphicFrameLocks/>
          </p:cNvGraphicFramePr>
          <p:nvPr>
            <p:extLst>
              <p:ext uri="{D42A27DB-BD31-4B8C-83A1-F6EECF244321}">
                <p14:modId xmlns:p14="http://schemas.microsoft.com/office/powerpoint/2010/main" val="3417977353"/>
              </p:ext>
            </p:extLst>
          </p:nvPr>
        </p:nvGraphicFramePr>
        <p:xfrm>
          <a:off x="1567248" y="1744016"/>
          <a:ext cx="7044906" cy="3570287"/>
        </p:xfrm>
        <a:graphic>
          <a:graphicData uri="http://schemas.openxmlformats.org/drawingml/2006/chart">
            <c:chart xmlns:c="http://schemas.openxmlformats.org/drawingml/2006/chart" xmlns:r="http://schemas.openxmlformats.org/officeDocument/2006/relationships" r:id="rId3"/>
          </a:graphicData>
        </a:graphic>
      </p:graphicFrame>
      <p:sp>
        <p:nvSpPr>
          <p:cNvPr id="30724" name="TextBox 6"/>
          <p:cNvSpPr txBox="1">
            <a:spLocks noChangeArrowheads="1"/>
          </p:cNvSpPr>
          <p:nvPr/>
        </p:nvSpPr>
        <p:spPr bwMode="auto">
          <a:xfrm>
            <a:off x="1567247" y="1097903"/>
            <a:ext cx="7044907" cy="6461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r>
              <a:rPr lang="en-US" altLang="en-US" sz="1800">
                <a:latin typeface="Calibri" panose="020F0502020204030204" pitchFamily="34" charset="0"/>
              </a:rPr>
              <a:t>Should there be a relationship between inflation rates and short-term U.S. Treasury rates? </a:t>
            </a:r>
          </a:p>
        </p:txBody>
      </p:sp>
      <p:sp>
        <p:nvSpPr>
          <p:cNvPr id="8" name="TextBox 7"/>
          <p:cNvSpPr txBox="1">
            <a:spLocks noChangeArrowheads="1"/>
          </p:cNvSpPr>
          <p:nvPr/>
        </p:nvSpPr>
        <p:spPr bwMode="auto">
          <a:xfrm>
            <a:off x="9086850" y="2076062"/>
            <a:ext cx="2019300" cy="1754188"/>
          </a:xfrm>
          <a:prstGeom prst="rect">
            <a:avLst/>
          </a:prstGeom>
          <a:solidFill>
            <a:srgbClr val="002060">
              <a:alpha val="14902"/>
            </a:srgbClr>
          </a:solidFill>
          <a:ln w="9525">
            <a:solidFill>
              <a:schemeClr val="tx1"/>
            </a:solidFill>
            <a:miter lim="800000"/>
            <a:headEnd/>
            <a:tailEnd/>
          </a:ln>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r>
              <a:rPr lang="en-US" altLang="en-US" sz="1800">
                <a:latin typeface="Calibri" panose="020F0502020204030204" pitchFamily="34" charset="0"/>
              </a:rPr>
              <a:t>Note that these are ex-post inflation rates; whereas, the T-bill rates are making an ex-ante forecast.</a:t>
            </a:r>
          </a:p>
        </p:txBody>
      </p:sp>
      <p:sp>
        <p:nvSpPr>
          <p:cNvPr id="30726" name="Oval 10"/>
          <p:cNvSpPr>
            <a:spLocks noChangeArrowheads="1"/>
          </p:cNvSpPr>
          <p:nvPr/>
        </p:nvSpPr>
        <p:spPr bwMode="auto">
          <a:xfrm>
            <a:off x="5382209" y="4294868"/>
            <a:ext cx="1343025" cy="519112"/>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endParaRPr lang="en-US" altLang="en-US" sz="1800">
              <a:latin typeface="Calibri" panose="020F0502020204030204" pitchFamily="34" charset="0"/>
            </a:endParaRPr>
          </a:p>
        </p:txBody>
      </p:sp>
      <p:sp>
        <p:nvSpPr>
          <p:cNvPr id="12" name="TextBox 11"/>
          <p:cNvSpPr txBox="1">
            <a:spLocks noChangeArrowheads="1"/>
          </p:cNvSpPr>
          <p:nvPr/>
        </p:nvSpPr>
        <p:spPr bwMode="auto">
          <a:xfrm>
            <a:off x="5610808" y="5325156"/>
            <a:ext cx="1295400" cy="523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r>
              <a:rPr lang="en-US" altLang="en-US" sz="1400">
                <a:latin typeface="Calibri" panose="020F0502020204030204" pitchFamily="34" charset="0"/>
              </a:rPr>
              <a:t>No bond data for this period.</a:t>
            </a:r>
          </a:p>
        </p:txBody>
      </p:sp>
      <p:cxnSp>
        <p:nvCxnSpPr>
          <p:cNvPr id="30729" name="Straight Arrow Connector 17"/>
          <p:cNvCxnSpPr>
            <a:cxnSpLocks noChangeShapeType="1"/>
          </p:cNvCxnSpPr>
          <p:nvPr/>
        </p:nvCxnSpPr>
        <p:spPr bwMode="auto">
          <a:xfrm flipV="1">
            <a:off x="5896558" y="4753655"/>
            <a:ext cx="0" cy="5715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0" name="TextBox 3"/>
          <p:cNvSpPr txBox="1">
            <a:spLocks noChangeArrowheads="1"/>
          </p:cNvSpPr>
          <p:nvPr/>
        </p:nvSpPr>
        <p:spPr bwMode="auto">
          <a:xfrm>
            <a:off x="348048" y="6505575"/>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16425902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strVal val="#ppt_x"/>
                                          </p:val>
                                        </p:tav>
                                        <p:tav tm="100000">
                                          <p:val>
                                            <p:strVal val="#ppt_x"/>
                                          </p:val>
                                        </p:tav>
                                      </p:tavLst>
                                    </p:anim>
                                    <p:anim calcmode="lin" valueType="num">
                                      <p:cBhvr>
                                        <p:cTn id="20" dur="1000" fill="hold"/>
                                        <p:tgtEl>
                                          <p:spTgt spid="8"/>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1000"/>
                                        <p:tgtEl>
                                          <p:spTgt spid="12"/>
                                        </p:tgtEl>
                                      </p:cBhvr>
                                    </p:animEffect>
                                    <p:anim calcmode="lin" valueType="num">
                                      <p:cBhvr>
                                        <p:cTn id="24" dur="1000" fill="hold"/>
                                        <p:tgtEl>
                                          <p:spTgt spid="12"/>
                                        </p:tgtEl>
                                        <p:attrNameLst>
                                          <p:attrName>ppt_x</p:attrName>
                                        </p:attrNameLst>
                                      </p:cBhvr>
                                      <p:tavLst>
                                        <p:tav tm="0">
                                          <p:val>
                                            <p:strVal val="#ppt_x"/>
                                          </p:val>
                                        </p:tav>
                                        <p:tav tm="100000">
                                          <p:val>
                                            <p:strVal val="#ppt_x"/>
                                          </p:val>
                                        </p:tav>
                                      </p:tavLst>
                                    </p:anim>
                                    <p:anim calcmode="lin" valueType="num">
                                      <p:cBhvr>
                                        <p:cTn id="2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5" grpId="0">
        <p:bldAsOne/>
      </p:bldGraphic>
      <p:bldP spid="8" grpId="0" animBg="1"/>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557213" indent="-214313">
              <a:defRPr sz="2000">
                <a:solidFill>
                  <a:schemeClr val="tx1"/>
                </a:solidFill>
                <a:latin typeface="Times New Roman" panose="02020603050405020304" pitchFamily="18" charset="0"/>
                <a:ea typeface="ＭＳ Ｐゴシック" panose="020B0600070205080204" pitchFamily="34" charset="-128"/>
              </a:defRPr>
            </a:lvl2pPr>
            <a:lvl3pPr marL="857250" indent="-171450">
              <a:defRPr sz="2000">
                <a:solidFill>
                  <a:schemeClr val="tx1"/>
                </a:solidFill>
                <a:latin typeface="Times New Roman" panose="02020603050405020304" pitchFamily="18" charset="0"/>
                <a:ea typeface="ＭＳ Ｐゴシック" panose="020B0600070205080204" pitchFamily="34" charset="-128"/>
              </a:defRPr>
            </a:lvl3pPr>
            <a:lvl4pPr marL="1200150" indent="-171450">
              <a:defRPr sz="2000">
                <a:solidFill>
                  <a:schemeClr val="tx1"/>
                </a:solidFill>
                <a:latin typeface="Times New Roman" panose="02020603050405020304" pitchFamily="18" charset="0"/>
                <a:ea typeface="ＭＳ Ｐゴシック" panose="020B0600070205080204" pitchFamily="34" charset="-128"/>
              </a:defRPr>
            </a:lvl4pPr>
            <a:lvl5pPr marL="1543050" indent="-171450">
              <a:defRPr sz="2000">
                <a:solidFill>
                  <a:schemeClr val="tx1"/>
                </a:solidFill>
                <a:latin typeface="Times New Roman" panose="02020603050405020304" pitchFamily="18" charset="0"/>
                <a:ea typeface="ＭＳ Ｐゴシック" panose="020B0600070205080204" pitchFamily="34" charset="-128"/>
              </a:defRPr>
            </a:lvl5pPr>
            <a:lvl6pPr marL="2000250" indent="-17145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457450" indent="-17145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2914650" indent="-17145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371850" indent="-17145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FC71FB97-9152-43AF-9061-5671A85E47F6}" type="slidenum">
              <a:rPr lang="en-US" altLang="en-US" sz="700">
                <a:latin typeface="Arial" panose="020B0604020202020204" pitchFamily="34" charset="0"/>
              </a:rPr>
              <a:pPr/>
              <a:t>26</a:t>
            </a:fld>
            <a:endParaRPr lang="en-US" altLang="en-US" sz="700">
              <a:latin typeface="Arial" panose="020B0604020202020204" pitchFamily="34" charset="0"/>
            </a:endParaRPr>
          </a:p>
        </p:txBody>
      </p:sp>
      <p:graphicFrame>
        <p:nvGraphicFramePr>
          <p:cNvPr id="5" name="Chart 4"/>
          <p:cNvGraphicFramePr>
            <a:graphicFrameLocks/>
          </p:cNvGraphicFramePr>
          <p:nvPr>
            <p:extLst>
              <p:ext uri="{D42A27DB-BD31-4B8C-83A1-F6EECF244321}">
                <p14:modId xmlns:p14="http://schemas.microsoft.com/office/powerpoint/2010/main" val="2810713009"/>
              </p:ext>
            </p:extLst>
          </p:nvPr>
        </p:nvGraphicFramePr>
        <p:xfrm>
          <a:off x="1943877" y="1563625"/>
          <a:ext cx="7162800" cy="4454622"/>
        </p:xfrm>
        <a:graphic>
          <a:graphicData uri="http://schemas.openxmlformats.org/drawingml/2006/chart">
            <c:chart xmlns:c="http://schemas.openxmlformats.org/drawingml/2006/chart" xmlns:r="http://schemas.openxmlformats.org/officeDocument/2006/relationships" r:id="rId2"/>
          </a:graphicData>
        </a:graphic>
      </p:graphicFrame>
      <p:sp>
        <p:nvSpPr>
          <p:cNvPr id="32772" name="TextBox 5"/>
          <p:cNvSpPr txBox="1">
            <a:spLocks noChangeArrowheads="1"/>
          </p:cNvSpPr>
          <p:nvPr/>
        </p:nvSpPr>
        <p:spPr bwMode="auto">
          <a:xfrm>
            <a:off x="1937656" y="917511"/>
            <a:ext cx="7159689" cy="6461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r>
              <a:rPr lang="en-US" altLang="en-US" sz="1800">
                <a:latin typeface="Calibri" panose="020F0502020204030204" pitchFamily="34" charset="0"/>
              </a:rPr>
              <a:t>Should there be a relationship between inflation rates and longer-term U.S. Treasury rates? </a:t>
            </a:r>
          </a:p>
        </p:txBody>
      </p:sp>
      <p:sp>
        <p:nvSpPr>
          <p:cNvPr id="6" name="TextBox 3"/>
          <p:cNvSpPr txBox="1">
            <a:spLocks noChangeArrowheads="1"/>
          </p:cNvSpPr>
          <p:nvPr/>
        </p:nvSpPr>
        <p:spPr bwMode="auto">
          <a:xfrm>
            <a:off x="348048" y="6505575"/>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36198139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descr="data:image/jpeg;base64,/9j/4AAQSkZJRgABAQAAAQABAAD/2wCEAAkGBhQSERUUExQWFRUVFxgYGBUYGBgZGBcXGhgdFRgYGhkYHSYeFxolHBgXHy8gIycpLCwsGB4xNTEqNSYrLCkBCQoKDgwOGg8PGiwdHCUsLCksKSkpLCwpKSwpKSwpKSksLCwsLCksKSksLCkpLCwpKSwpLCwsLCksLCksLCwpKf/AABEIAJsA8AMBIgACEQEDEQH/xAAbAAABBQEBAAAAAAAAAAAAAAAGAAEDBAUCB//EAEoQAAECAwQGBAkJBwQBBQAAAAECEQADIQQSMUEFBiJRYZEHE3GBMkJSU5KhscHRFBUWIyQzctLwNENigrLh8XODosLTF2OTs+L/xAAZAQADAQEBAAAAAAAAAAAAAAAAAQMCBAX/xAAvEQACAQIEBAUDBAMAAAAAAAAAAQIDERITMVEEITJBFDM0UvBDgbEjJEJhcZHh/9oADAMBAAIRAxEAPwD1vTWlvk8nrLhWxAIBbHOB1XSQkUMkv+LDkIu6/LIslMb6ffHn2jrGJqilRuliXAfA0DOKuRnvivDUYSp4pInUk1KyDQ9Ilfuf+Y+EQzuku6PuRi3h/wBowU6DCSS66YjqxhSv3mHwO6OfosFYGcocJTgZ4hcXVGh3X5J45BDK6RiQ4lDDNTV3YQldI5H7pPp/2jDl6sDACf8A/EP/ACR0rVm9Uie/CUkcc5nH1wsmhsGOZrp6SySwlDvUY6/9SFVJlJbeFn8sY/0XHkz3/wBNP/khfRml25Pb8CX53zw5QZVDb8himbEvpIJNZSQ+G2TVwB4vGNL6YKH7tPHaLDHNq4GA21avGWAQid4SalIoHfImucW/k3g3QpIBLJLAqUxJDYJqMeMGRReiBzmG+idMrnrICEhIxUCaHcxGOPKNmB7VOwmWFkAJSpi2d44kn9YwQPHnVlFTajoXhe3MeFCiG2WtMqWqZMUEoQkqUo4BIDknuiJsmhQKaF15M6dKlzbOuQm0pUuzTFKSetSkXiFJFZS7pCgku45RZ09rWqVPTZrPINpnmWZqkBaZYRKBu3ipQIdSqJTnwh4WARQoz9A6bl2uQifKe6sYGikqBZSFDJQIII4RoQtAGesZWmtJTJLKAQUZlRZjGtGVrDYjMlgCoBcpZ73CKUrYli0MyvbkY51xWCxSkDeX447masUZ/SCtJICEFnzLZZ9hBih83m8SUqOyHRU0L/w1NBzMVJWryl3yqVOCQcrooUh3v0yypSPSyqJzqUzSPSTMx6uWwdzeVHCuk2YG+rR3E++M/wCjqMGnenIw/Q9UOnVaWKXZ2HlyaP8A4Prh5dDb5/seKZoT+kCYoFJRLYjeoFt/CIBr2tKbt1LBV41JLgu3OIJersvEdY/+pIOG/hCOrKHJImbztyeNTyPIwZdHY0qlRKyZNK19VkhIZd+pOPvEdDXdabv1aKEkOpWJYn1Rx9FEmpROCfKdBDjsONGirM0NKIAKl80OBkTxLYYwKnReiB1andmmjpKmEtcQ+9y0FGqunV2lC1LSElKrrB9wOfbHmelrGlF1KCovecqZwQooOGNQ/dB10cBpCxmF/wDUMOUS4ilCNPFFBCTb5ljX5vkofziffALolCb6qkkpU4zDKTn/AIwg51/LWR9y0nk8AGhVG/MUKNLVXj+hFOE8kVTqPQdAaHSsdYshYJUACKYteG4mtOMbkzR0sy1SykXFAgpFHBxwh9HIAlpbNIPeQ5hW+1ploKlEBgWcs5yEefOcpyKxSSKKdWbOFXurDuC7qxBJBx3kww1dszj6sOGOKsgEjPBkpDHdAZMm2la+sMxQc3gAWAfIB8Ij0fevFYmFS1VvJmB+PjFxh2R1ZE0usxmR2DY6s2YD7pIF0JNTgCSBjvUecIauWc4SxVszW6bwz31gVtkyZMBCisgjArpmzgEPUjlFA2SddCBMUEguA+B9KBUJd5g6q2PSbNZky0hCAyU0A3Z5xJcEDWqtvUgdVOmAl9h/CO8O5fLnBOI46kXCVmWi1JXHAh4UKJgPAH0p2ozE2SwJNbbaEIXkepQQub/1HfB5HkmuOlVfSGRcQZpslkmTEyw7qmKCmFAWd0B2pjGo6gEnSsnqrCi0oG1Yp8mclqbIUEKT2FKiIh6OrQLVatI20G8Jk8SJasuqkpYNwJU8ZWn9b5ttsNpkzbDPkhctdSFYABSW+rId8QcA2JpEWomllaPsqbPKsk+em+tQmpe6t1FN5LywyNkPeYi8KEVjVnhA2NUrV8m0xpCxYImXbXKG4rAE0DtUQe4wfx5BpDTp+dZVt+SWlM5ErqjLZhMG1eAdDqIJFUu4D8Cb6va1T581MubZVygpClhe3dDLKQlV5AYkB+/CFJdwCiGh4aMAMRHE2WFAghwQQRvBoREhgX1t0neAkSli+om+2IADtwjdODnKyFKSirs0vmSygE9VLADPQMGLjsY1jldgshAJRKIJDUBqHbsxNePGAZOiZt0pKnCi52sSMH3xoS0EJSgIYJKS1+hYvVk1rX4x2vh37rkc1bBUmw2NTMmUb4U2AJC6qDY1cuIl+ZLMXT1UuoKSGGBckHgbyqcTAPbdHKmLChssAPCfB2LtjgO6ORo+b1l++Qp3e9mO6H4d26xZq2PSJNlQkMlIAclgKOS5PaTWMXWjRaFSzMqFIFGbMh6ZlqRe0LpVM6WGUCtNFjMEFsO6L0xIIYhxujiUpU589SzSkjxzTKUi6FbP3jD/AHTUlsWLniYN+jo/VTv9Qf0CAbWSVSWdxmhv91UGvRmXkTCc1j+kCPS4nyb/ADUhT6i1rqXsg/1Eg9lYBNGyyFLoAOrmN6oP9d0fZP50++ALQrqmLS77C272HwhcL5Q6vOR61YPukfhT7BFHWDQqbQit4FG0lt4qzZ4RT0Jp8rWiVcZgQTXFNBwINcDlBDHnvFSnfuVVpI82+dUABJvAgAEFJDEUzjL0TY5EhToK6JusriwJwd9kCPUV6JlFd8y03ne81X38YjRoKQFlYlpvHhTlhHV4mHdMxlPcBlaWQN/KIzpuWz7XL+8ehWjR0tabqkJI3MI4ToeSEhPVouguAwod/bDXFQ2Ysp7g/q7YEWkiapCmQdh6AnM8cBBaBDS5QSGAAG4R3HHUnjdysVhVhQzw8D2lNTxOnGcLRPlqLbKFgIDJuPdbFnrxjFjRvhY3wK2bUgJ0tM0iZxJXL6sSroASGSl7z18HdnFc9F8mv106pWSxQDtF9khLoO8iqs3iyjUIJUCm02gNdYEoUGSpSx4SS5da647XAQ1/kDf0lYJdokrkzKompKFAFiUkMWIwirq/oGRYZAkSBdlpKiAVFRclzU1jP0PqLKsxkKQtZVIv1Nx1hYCWUyaAMKJaKlq6NJKwxmzW28BLB2yVHauOS5Lqd1BgolhBy0uBLrLqci12uyWkzjLVZFEhIAN4khTEk08H1wSy5gSkXlg/xFg/ugT/APS+zXQAqYC+0p0uoXUpA8FksECqWNVB2JETyOjuQlISZk1aAiWgIUUFN2XM61FLuN69XHbVByfcYUCenyhTiIkgOl9GNmBG3OozbQGAzKUgqxwU+7CkGEZdhCMCmtOi0yyLRLl1BPWNxDAkHjnBWY5UKb43TqOEroUoqSsebjTNCbiqRZTbHAKBfdqJqzkAg7mvPXIGCtdpDKHydZBxF1O0aUqePtitbrFJdKTZCprpdCQG8YAqBcsRhhhHZ4iOxLKe4L2rTAQu41453SCEmlCd+PLjHHzqoruCUoqdgHzPdBhYrPKSAlNmUBLSbpKQ9ACwJqSXz3GL8iYCyurIJJBJAcMKE+yB8TFaRFlPuyLQui0yZY2QlaqrapJJfHPGL5h4H9YtYl2dYAQ6SgqfN3w4AAEkxyKMqkv7KtqKADTyDsNkZv8A9p+MGHRyfq534x/SIDdZiU9UXZzNcjiu8PbBf0aLeVNOV8f0iPS4hfo/NyEOova+/sZG9aRzjz/QKmXND/u1mPQte/2X/cR7YD9V5YmWjq2a8Fg8abh384zw7tRZqfOQaaqSU3CsBiou24f3xjejNsGjxZpd1CVLcuWZ/WWaFaLXO8SW2+8znsZX6cRwVHim2isVZGlDGMxNptHmx2N/+oYWm0s/VjsauP491e+J2NmoBDxTT1x8hNTQpUew0VDlE6m1Ld67CsKfx44+qCwi5CioEzvKl+ir80ICdvl8lbu3fABbhRVuzt8vPxVd2cK7NpWXxor4wWAgRoVIUVBcypdr5Z3enDENx7Ii+jktyb82pvVmKLF3YcOEW0pnZmX3BXx3tDBM7fL9Ff5oAKh1eQ5N+btXg3WKYXnBYZY03RwdV5TNem1evWLevF4ulM7fL9Ff5ocpnOay2y2Vd3jQuYylZ9WJSCFBU0kYXpizkRmeMdL1elmWmWVTGSSQesUFVbxgXOEXVom5FHelXuMIom02kYV2Tjw2qDnBdgd2aQEJCA7JDBySe8nGJXitcm+UjhsnD0uyGSibmpHck/mhAWnh4qXJvlo9A/mhyib5aPQP5oYFhSaULcYzPmOn3sznmS59kWrk2jLRhXYOLfipWHMubTbRx2D+akAEUjRRSUkTFlt7Fxx+MaEVOrm+Wj0D+eH6ubTbR6Bw9KARajF1rkpMg3gCxBGGPblGgJc3y0+gfzRFatHmalSJpCknABJBFaVcvG6bwyTFJXVjyrWCZelyjgD1pb+YQYdGiWlTR/GPWl4xderEmQqUlIcXV8GqCcMMI2ujc7E78SP6Y9KtJSoXWn/SEFaVjR18/ZC2N9DdsB2oqvtqXd2V7D+ucGOvh+yfzo9sCWpUprZLU7uFd2z+t0Zo+nl9xz60ehaUWQkMSK5dkZ5mq8o84v6V8EdvuMZwjkhoblqP1p3nmYXWHeeZhNDtGxDdYd55mEZit55mE0PdgEc3zvPMw4mHeeZh7sMRDAe+d55mEJit55mEBCaABGaryjzMN1h8o8zCIjkQrDHMw7zzMILO88zHJjqAB7x3nmYRWd55mEkQiIAGc7zzhnO8846MM0ADEneYV7j64ciE0ADA8Y6c745AjqABwYTwgIUACKot6NNT2e+KbRc0Ziez3xifSxx1A3pQG3K33Vf1CLvRokiVOfG8n2RW6SZV6bJ4IWf+SfjFro78Ce3lS/6c46Zem+bmV5hp69/sn86ID9Spj21FSWvY7rpgu1+D2MjetA9cBuoYa3JDuNrmxh0PTy+/4FPrR6TpXwR2+4xnGNLSngjt9xjGXb5YxWkd+6OWnoblqTiOoqnSUvNaee7GOjb5flDB/d7o2IsNDxV+cZflj9UiWXPCnYu3+YBEkNChQwHhoTwoAEDDGHEIiEMYiHaFDwCGEKHh2gAZoUPDQDEoQmhPDvABwI6EICHaEA0KOop27SCZV28FG8WF1JVzbAQWAsmLujfCPZ74wFaflhF5ltuuKfM4d0bOgrSJgvB2IzBBxbAxmfSxrUEulAsuSajZXUdqYvdG028iccao7aAgvxih0p+HIfC6tx3pi90ZJATOA3oPMEx1S9KvncwvMNPXz9j/AJ0e2A/Umb9uQG8uv8sGOvZPyMtjeS3blATqGftyHd2V/SYdBft5ff8AAT60en6RSCkOoJqKks5NAO2MszJPn5XpCL+mUvLH4hm2+MFMhxlU91WBy2e2PPjJpF8KZfWqWMZyMbtd+LdsS9WjzqKY13YxnEkFgXNHFHNMDRw1RStYZCmuhxQ0N4GtC5p2jujWNhhRoKMsUM5ANKPvw9sJBlksJyCdz15QK20/aD42FCQHy3cO6GkoPXJfZOLJUOxsMHHri2F2vcnyCpfVjGdLHaQOMJJlnCdLPYoH3wLW5f1oql6EhRDeCWemDN3mL1ik3DhLTvKVAmuNGwZoTule4+V7G2VSxjOljtUPjxEOlKDUTkFuMC0gfXKvMqqmBLihpVqsB3xLoqaEqLBnDsCTXLLAOYbTSvcSsEyUILjrUEjEA19scEy/Py8sxmWGe+B3Rb/KFVrt50Nci294gmSfrFXVJWa0L0zYuADji+cKzva4crXClHVl2nIN2hYih48jDvK8/Lz8YZY5wN6MIJWlnJDEO6TUcKVEcW6SBNCU0DigNPZUODBZ3tcO1wovSmfr5bb7wbdvhjMlO3Xy33OPjGBpWiAEsnaBxDChxp2cohsyWSmsp6VKhed8wadsJJtXuGjsExXK88jmPjDCbJOE9HMfGBvS5cJchNDQKDAOAMsB7orWiWXRRIJALoIJLHFt8OMW1qDdgumKlJYmckPg9PfHPXyPPo5jPDOMPWGyLuyzdU5JccQ1cMTWObPZF7LplgG7QeEHOXGEk3G9x8r2CBS5QLGcgGlCQMcM4SJskmk9B7CPjAtpSyK65IKVMbrv24mmEKZYvtAuJJBILDAV3gRpQ5XuK4WITLOEwHHLdUwwEvzo3xAqxLvUChxajYjHPARx8hmgHZJrjngxo3ZEMTKYUWyiWA/WhqeuLNhCQosu8SN2Ts/MRmosK0miVF39YY1bti5ouUoLUVJIpnhjh3AeswnJ2CyBHpPmXVySzulY7KpL8MIt9GgpP/2/YYp9KYcyWxZdd1RFrovQyZwOLo7htMI736VfO5D6hr68/sZ/Gj2wHampAt0sguSV92yd1IMdeqWNT5KSeVYCdSFPbpZ/F/SYdBfoS+4T60ep2k08C/XCnPapGNpZTBLIueFRwHFPJUI1rakFLKSpQfBLv6iIikWZCwSUKTkynHvjzS6MPr2cUJB45YlyrNzxoI4lKFU7914E5UN6n+IIvmyX5OTYnDnC+bZbeCMXxOPOHcYPgAqc3aEbRfgPL7f1jwRVykXixvF+LN9Y4OEEQ0XLxuDmfjHR0bL8kYNn8YeIAeXKSdohCnBDknHxRVeBDeqFKlIveInElV499AolvhBENHS2Iu4vmc8c+Ec/Nkvyd+as8c4WIXIx16PlKNVy3x8bvzwhxZJSTRcsAuM3NSN+Rp3RsDRsseL61fGErRss1Kd+Zzqc4eIORkS9HISb1+WDi4vA1Lb44maPkqLlUolsdre4JrXLlG2LAhmanafjDfIEeT6zwG/gIWJhyMiRZEJ8BcoORheapp42/CEmySiQb8smnlO+GBOOEWLVPs8tRSxUvNKbyiAabVWT3kRXlaSsxJC0LlsbpK3CQdxUFEDvIguxnUyzS2YrltxCjiw34fGIzo6Wa3pbcAruwMEQMKEpNCMAyJamCloJwZl0pgA9Moc2NBVVaTTC6vPDxsKe2N6E0GJgYc6Smjrdi4dMxVH7as2McokS6MsOB5K9x4/po3oRVDUmAP8AVIV+8SS3krHg/wA1IsyWQGvIFGBuKfm9cY13ijb7dMQpARJVMSp7ykqSLuDUOLueUF2BH8t/9xFcNhXHjhSH+XY/WIeviKpXt3RXTpuc1bJMfgpDP2u7d0TJ0nNuv8nW/k3kuxBO/F2HaYQHarWX+9Qz+QrByN8S2S1Xi19KqYBJG6rk8YpjTM2v2SbT+KXXs2uPqizYLfMWSFyFy2GKikgncGLwgA/pKQCuU5bZW3a6Ys9HI++7Jf8A2it0nisk7gr2piXo0mP1xwpL9V4R6L9L83I/UNfX39jP40e2AjUyS1vlUYOsD0TBzryPsh/Gj2wE6nre3yquHVhh4JjfD+RL7mZ9aPU504JDn2E+yKStMY7Ci3A/CL0x6M2NXfDPDOOmjyzoKCrYtYPVoqMz8C0RvaK0HJPPwvVGnEBtG0UsaNBcaVyoTPG4+iN/Hs5xyuZaMgO3Z/N+mi8raBBS4wIMQfIEM3Vhv7v7YdwsRpXP3DLJNd48L1+2LAtC/Nt/MmOE6PQcUBgzY5PHE+yy0kfVKVTEAlvXABY69b+B/wAk84sRkSZV3wRNS+OwnfQMcI1ngEPGdp63mVJUoEBRISknAFRa8d4AdXdGgFRnaes6lynSHUhSVgDE3S5A4s7cWhLUAZssm8i+8u7VQvq3m7eUkMpa1PUkipagAETWix3ze+rvuwUFFKqpKmuFRCwRVnq5o0c2fRMlaAmdME1cyWnbBUgLSFhbKAcgXku/bhFldikhQJmNMmTE3VJmqKbwSUJJJAD3SRdGNI2Mt6qWosZR8VKVJDuEglSVIB3JWhTfwqTG1aJF7xlJbySBzcHd64xNWLEypiwq8kfVpVkplrWsh3N28u6K+JG5aZKVpKVgFJxBwMZeoipo7SF8FyzFg9CQM+NcxSHm6ZQJalpN9mZIxUVeAkPmXDPkQcIeZomQsVlIVgKpBoO2LEiyIQGSkJDuwGZxPbxhAZ9r04lC0oW4UQkqYLUzlmdKS9SB/MIjtmsiEywtCTNJu/VpovaGYOB7d8axAfCu+KduF5SHQshCgsNdYliAC5ehL90MCwhF66qoYYYAu2IIejRQttvKZoQlExbMTcAIH4iSAMqbnO6NBK7yfGQSM2cccxDWaQmWGSMS5OZJxUTmeMAFRUyaZd5Kbq1MEpXUIqzqCTU8AfjEeketKUpSgrS+3UIKk7qmjn1bos2q1rCmQhwMSaA1yr2xALdOb7qv9s60/wAwwIbdaJ5CNiWgO5SVKUpRHgpAQMHxMatkUsoSZiQlbB0guAc65xldZOCyoSrznEmoD4APSkbCVUrjCaABekyUVKktkFnudMSdHB2p34ZfZ42EQ9JyiDIILeGCeFI76M1uqdnsy/UVvHoW/a/NyH1Da17V9jV+JHrLR5jLnKkqdCiCRRQx7iO+PabRY0TUXZiQpNCxwimNWrN5lEZocRGnCzQ5wbdzzFOl7RnOmEM/3hFd1D2+qK6tL2lj9dMLHy1GnGseq/Rey+YRyhxq1Zh+5Ryivi6a/iZy5bnk6NKWhVROmemR7TEsy3zr1Jy2/Gr4x6p9HLN5lHKENW7MP3Ev0RC8bT9oZctzyQaWtB2etmdt4+uJkaSn3KzZl7f1iu7Nq19W+PVvo/Z/My/REL6PWfzMv0RB42n7QynueSTdLWhP72ZX+NRrzxwiSTpO0OCZ0xs9sgvkMaR6wNBSBhKQO6ENAyPNI5Q/Fwf8Qy3ueUHSlpBLTprD+M7+2NTV/TE1ayVTVmmykqJSS4cMTjdvR6F9HLP5lHKF9HbP5lHKFLioNdIZctwakW9UuYerOJJIUoluA3ioOTQS6M0mFoTeUL5JDD4DCkcTtXrOEqPUodjVozpWjpaapSAeFM+Ec85U6i2ZqKlEvW/V1CyVJJlqLksAUkkMTdVgTmUsYrydUkXnmLK8aABL3iSQTVbEk0vAVhIkC4TV7wHhK3HjHJkD+LLxlcOMSwf2UxGlaraiUkpBCSlDpThTAAD3QJaT0hMmtfIumlFBKnxJAGBJz3CN1VgQcQ/aSffFuyaFkXR9Ug9of2xWEoUldq5iScgE1hti0gXFqCgolgbpEtgAVAHareL7jwjCOk56g4mL9Ij3x66rQcjzMv0RHXzJI8zL9ERZcXBLpM5T3PKZ1vWw21hmBPWKy7839UQJ0xNJCby6F/CVh2v6+MevfMsjzMv0R8IcaIk+al+iPhDXGQ9osp7nkIt8xmMxRLljfVhTjDL0nNCXvr9InDfxj106HkeZl+gn4Q/zPJ81L9EfCH4uK/iGU9zyRFumXnK1NiQVHHHB8MoadPWo0UrAeMS/ZWPW/maR5mX6CfhHQ0PJ81L9EQvGR9o8p7njU21TVpO0pJ7SIcqWQNovmbyu/OPZfmqT5pHoiF82SvNo9EQeOj7QynueMTL52aqG8ueOJww9UGnRmgJVPA3S696v7QaDRsrzaPRESSrMlPgpCewARKrxanBxsajTs7n/2Q==">
            <a:hlinkClick r:id="rId2"/>
          </p:cNvPr>
          <p:cNvSpPr>
            <a:spLocks noChangeAspect="1" noChangeArrowheads="1"/>
          </p:cNvSpPr>
          <p:nvPr/>
        </p:nvSpPr>
        <p:spPr bwMode="auto">
          <a:xfrm>
            <a:off x="4502150" y="-884238"/>
            <a:ext cx="2857500" cy="1847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endParaRPr lang="en-US" altLang="en-US"/>
          </a:p>
        </p:txBody>
      </p:sp>
      <p:pic>
        <p:nvPicPr>
          <p:cNvPr id="33795" name="Picture 4" descr="http://sites.csn.edu/bgutschick/acc_chapters/bond_mcdonal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4725" y="1981200"/>
            <a:ext cx="493395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6" name="TextBox 3"/>
          <p:cNvSpPr txBox="1">
            <a:spLocks noChangeArrowheads="1"/>
          </p:cNvSpPr>
          <p:nvPr/>
        </p:nvSpPr>
        <p:spPr bwMode="auto">
          <a:xfrm>
            <a:off x="2209801" y="2057401"/>
            <a:ext cx="2549525" cy="7080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t>Now, imagine a corporate bond…</a:t>
            </a:r>
          </a:p>
        </p:txBody>
      </p:sp>
      <p:sp>
        <p:nvSpPr>
          <p:cNvPr id="5" name="TextBox 3"/>
          <p:cNvSpPr txBox="1">
            <a:spLocks noChangeArrowheads="1"/>
          </p:cNvSpPr>
          <p:nvPr/>
        </p:nvSpPr>
        <p:spPr bwMode="auto">
          <a:xfrm>
            <a:off x="348048" y="6505575"/>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4107747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Box 1"/>
          <p:cNvSpPr txBox="1">
            <a:spLocks noChangeArrowheads="1"/>
          </p:cNvSpPr>
          <p:nvPr/>
        </p:nvSpPr>
        <p:spPr bwMode="auto">
          <a:xfrm>
            <a:off x="1795463" y="1905000"/>
            <a:ext cx="8534400" cy="19383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t>Now, imagine a </a:t>
            </a:r>
            <a:r>
              <a:rPr lang="en-US" altLang="en-US" b="1"/>
              <a:t>risky corporate bond</a:t>
            </a:r>
            <a:r>
              <a:rPr lang="en-US" altLang="en-US"/>
              <a:t>.  As a simple story, we often say that investors look at a comparable maturity U.S. Treasury bond and then add on a risk premium for potential default, etc. </a:t>
            </a:r>
          </a:p>
          <a:p>
            <a:pPr>
              <a:spcBef>
                <a:spcPct val="50000"/>
              </a:spcBef>
            </a:pPr>
            <a:endParaRPr lang="en-US" altLang="en-US"/>
          </a:p>
          <a:p>
            <a:pPr>
              <a:spcBef>
                <a:spcPct val="50000"/>
              </a:spcBef>
            </a:pPr>
            <a:endParaRPr lang="en-US" altLang="en-US"/>
          </a:p>
        </p:txBody>
      </p:sp>
      <p:sp>
        <p:nvSpPr>
          <p:cNvPr id="34819" name="Rectangle 3"/>
          <p:cNvSpPr>
            <a:spLocks noChangeArrowheads="1"/>
          </p:cNvSpPr>
          <p:nvPr/>
        </p:nvSpPr>
        <p:spPr bwMode="auto">
          <a:xfrm>
            <a:off x="1795463" y="3886201"/>
            <a:ext cx="8534400" cy="13239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t>So, now the corporate bond’s rate (YTM) really has three pieces:  The U.S. Treasury rate contains the “riskless” real return that investors want to earn and a premium for expected inflation.  The risk premium on top of the Treasury rate is the third piece.   </a:t>
            </a:r>
          </a:p>
        </p:txBody>
      </p:sp>
      <p:graphicFrame>
        <p:nvGraphicFramePr>
          <p:cNvPr id="34820" name="Object 5"/>
          <p:cNvGraphicFramePr>
            <a:graphicFrameLocks noChangeAspect="1"/>
          </p:cNvGraphicFramePr>
          <p:nvPr/>
        </p:nvGraphicFramePr>
        <p:xfrm>
          <a:off x="1889126" y="3022601"/>
          <a:ext cx="8348663" cy="442913"/>
        </p:xfrm>
        <a:graphic>
          <a:graphicData uri="http://schemas.openxmlformats.org/presentationml/2006/ole">
            <mc:AlternateContent xmlns:mc="http://schemas.openxmlformats.org/markup-compatibility/2006">
              <mc:Choice xmlns:v="urn:schemas-microsoft-com:vml" Requires="v">
                <p:oleObj spid="_x0000_s12299" name="Equation" r:id="rId3" imgW="4787900" imgH="254000" progId="Equation.3">
                  <p:embed/>
                </p:oleObj>
              </mc:Choice>
              <mc:Fallback>
                <p:oleObj name="Equation" r:id="rId3" imgW="4787900" imgH="254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9126" y="3022601"/>
                        <a:ext cx="8348663"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821"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BBC970D4-54F4-414D-92D3-296393855A45}" type="slidenum">
              <a:rPr lang="en-US" altLang="en-US" sz="1000">
                <a:latin typeface="Arial" panose="020B0604020202020204" pitchFamily="34" charset="0"/>
              </a:rPr>
              <a:pPr/>
              <a:t>28</a:t>
            </a:fld>
            <a:endParaRPr lang="en-US" altLang="en-US" sz="1000">
              <a:latin typeface="Arial" panose="020B0604020202020204" pitchFamily="34" charset="0"/>
            </a:endParaRPr>
          </a:p>
        </p:txBody>
      </p:sp>
      <p:sp>
        <p:nvSpPr>
          <p:cNvPr id="34822" name="TextBox 14"/>
          <p:cNvSpPr txBox="1">
            <a:spLocks noChangeArrowheads="1"/>
          </p:cNvSpPr>
          <p:nvPr/>
        </p:nvSpPr>
        <p:spPr bwMode="auto">
          <a:xfrm>
            <a:off x="2209800" y="990600"/>
            <a:ext cx="5715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t>Interest Rates </a:t>
            </a:r>
          </a:p>
        </p:txBody>
      </p:sp>
      <p:sp>
        <p:nvSpPr>
          <p:cNvPr id="7" name="TextBox 3"/>
          <p:cNvSpPr txBox="1">
            <a:spLocks noChangeArrowheads="1"/>
          </p:cNvSpPr>
          <p:nvPr/>
        </p:nvSpPr>
        <p:spPr bwMode="auto">
          <a:xfrm>
            <a:off x="348048" y="6505575"/>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18103271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16"/>
          <p:cNvSpPr txBox="1">
            <a:spLocks noChangeArrowheads="1"/>
          </p:cNvSpPr>
          <p:nvPr/>
        </p:nvSpPr>
        <p:spPr bwMode="auto">
          <a:xfrm>
            <a:off x="1795463" y="2133600"/>
            <a:ext cx="8458200" cy="25542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t>As an example, suppose investors want to earn a real (inflation adjusted) return of 3% and the market expects inflation to be 2%.  That would mean the U.S. Treasury rate is 5%.  Suppose investors then want an additional 6% risk premium for default, etc., then the nominal rate (YTM) on the bond would approximately be:</a:t>
            </a:r>
          </a:p>
          <a:p>
            <a:pPr>
              <a:spcBef>
                <a:spcPct val="50000"/>
              </a:spcBef>
            </a:pPr>
            <a:endParaRPr lang="en-US" altLang="en-US"/>
          </a:p>
          <a:p>
            <a:pPr>
              <a:spcBef>
                <a:spcPct val="50000"/>
              </a:spcBef>
            </a:pPr>
            <a:endParaRPr lang="en-US" altLang="en-US"/>
          </a:p>
        </p:txBody>
      </p:sp>
      <p:graphicFrame>
        <p:nvGraphicFramePr>
          <p:cNvPr id="35843" name="Object 2"/>
          <p:cNvGraphicFramePr>
            <a:graphicFrameLocks noChangeAspect="1"/>
          </p:cNvGraphicFramePr>
          <p:nvPr/>
        </p:nvGraphicFramePr>
        <p:xfrm>
          <a:off x="2303463" y="3709988"/>
          <a:ext cx="4699000" cy="457200"/>
        </p:xfrm>
        <a:graphic>
          <a:graphicData uri="http://schemas.openxmlformats.org/presentationml/2006/ole">
            <mc:AlternateContent xmlns:mc="http://schemas.openxmlformats.org/markup-compatibility/2006">
              <mc:Choice xmlns:v="urn:schemas-microsoft-com:vml" Requires="v">
                <p:oleObj spid="_x0000_s13323" name="Equation" r:id="rId3" imgW="2349500" imgH="228600" progId="Equation.3">
                  <p:embed/>
                </p:oleObj>
              </mc:Choice>
              <mc:Fallback>
                <p:oleObj name="Equation" r:id="rId3" imgW="23495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3463" y="3709988"/>
                        <a:ext cx="4699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844" name="TextBox 3"/>
          <p:cNvSpPr txBox="1">
            <a:spLocks noChangeArrowheads="1"/>
          </p:cNvSpPr>
          <p:nvPr/>
        </p:nvSpPr>
        <p:spPr bwMode="auto">
          <a:xfrm>
            <a:off x="7162800" y="3746500"/>
            <a:ext cx="2133600" cy="4000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a:t>Approximation</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F38986A5-10A5-430F-98B8-0F49C6B7CDB6}" type="slidenum">
              <a:rPr lang="en-US" altLang="en-US" sz="1000">
                <a:latin typeface="Arial" panose="020B0604020202020204" pitchFamily="34" charset="0"/>
              </a:rPr>
              <a:pPr/>
              <a:t>29</a:t>
            </a:fld>
            <a:endParaRPr lang="en-US" altLang="en-US" sz="1000">
              <a:latin typeface="Arial" panose="020B0604020202020204" pitchFamily="34" charset="0"/>
            </a:endParaRPr>
          </a:p>
        </p:txBody>
      </p:sp>
      <p:sp>
        <p:nvSpPr>
          <p:cNvPr id="35846" name="TextBox 14"/>
          <p:cNvSpPr txBox="1">
            <a:spLocks noChangeArrowheads="1"/>
          </p:cNvSpPr>
          <p:nvPr/>
        </p:nvSpPr>
        <p:spPr bwMode="auto">
          <a:xfrm>
            <a:off x="2209800" y="990600"/>
            <a:ext cx="5715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t>Interest Rates </a:t>
            </a:r>
          </a:p>
        </p:txBody>
      </p:sp>
      <p:sp>
        <p:nvSpPr>
          <p:cNvPr id="7" name="TextBox 3"/>
          <p:cNvSpPr txBox="1">
            <a:spLocks noChangeArrowheads="1"/>
          </p:cNvSpPr>
          <p:nvPr/>
        </p:nvSpPr>
        <p:spPr bwMode="auto">
          <a:xfrm>
            <a:off x="348048" y="6505575"/>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224259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4"/>
          <p:cNvSpPr txBox="1">
            <a:spLocks noChangeArrowheads="1"/>
          </p:cNvSpPr>
          <p:nvPr/>
        </p:nvSpPr>
        <p:spPr bwMode="auto">
          <a:xfrm>
            <a:off x="1828800" y="1143000"/>
            <a:ext cx="2590800" cy="369888"/>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a:latin typeface="Calibri" panose="020F0502020204030204" pitchFamily="34" charset="0"/>
              </a:rPr>
              <a:t>Inflation</a:t>
            </a:r>
          </a:p>
        </p:txBody>
      </p:sp>
      <p:sp>
        <p:nvSpPr>
          <p:cNvPr id="7171" name="TextBox 2"/>
          <p:cNvSpPr txBox="1">
            <a:spLocks noChangeArrowheads="1"/>
          </p:cNvSpPr>
          <p:nvPr/>
        </p:nvSpPr>
        <p:spPr bwMode="auto">
          <a:xfrm>
            <a:off x="1828800" y="1981201"/>
            <a:ext cx="8229600" cy="35544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dirty="0">
                <a:latin typeface="Calibri" panose="020F0502020204030204" pitchFamily="34" charset="0"/>
              </a:rPr>
              <a:t>As a simple definition we can think of inflation as an increase in the prices we pay for goods and services. </a:t>
            </a:r>
          </a:p>
          <a:p>
            <a:pPr>
              <a:spcBef>
                <a:spcPct val="50000"/>
              </a:spcBef>
            </a:pPr>
            <a:r>
              <a:rPr lang="en-US" altLang="en-US" sz="1800" dirty="0">
                <a:latin typeface="Calibri" panose="020F0502020204030204" pitchFamily="34" charset="0"/>
              </a:rPr>
              <a:t>While it occurs less frequently, the economy can also experience price deflation as a general decrease in </a:t>
            </a:r>
            <a:r>
              <a:rPr lang="en-US" altLang="en-US" sz="1800" dirty="0" smtClean="0">
                <a:latin typeface="Calibri" panose="020F0502020204030204" pitchFamily="34" charset="0"/>
              </a:rPr>
              <a:t>prices.</a:t>
            </a:r>
            <a:endParaRPr lang="en-US" altLang="en-US" sz="1800" dirty="0">
              <a:latin typeface="Calibri" panose="020F0502020204030204" pitchFamily="34" charset="0"/>
            </a:endParaRPr>
          </a:p>
          <a:p>
            <a:pPr>
              <a:spcBef>
                <a:spcPct val="50000"/>
              </a:spcBef>
            </a:pPr>
            <a:r>
              <a:rPr lang="en-US" altLang="en-US" sz="1800" dirty="0">
                <a:latin typeface="Calibri" panose="020F0502020204030204" pitchFamily="34" charset="0"/>
              </a:rPr>
              <a:t>Inflation and deflation play very big roles in economics and finance. There are many important questions surrounding inflation and deflation, such as: What causes inflation or deflation? What are the macroeconomic implications of inflation or deflation? What levels of inflation or deflation are tolerable and what levels are dangerous to the economy?</a:t>
            </a:r>
          </a:p>
          <a:p>
            <a:pPr>
              <a:spcBef>
                <a:spcPct val="50000"/>
              </a:spcBef>
            </a:pPr>
            <a:r>
              <a:rPr lang="en-US" altLang="en-US" sz="1800" dirty="0">
                <a:latin typeface="Calibri" panose="020F0502020204030204" pitchFamily="34" charset="0"/>
              </a:rPr>
              <a:t>In this presentation, though, we will keep the focus on how inflation or deflation affects interest rates. </a:t>
            </a:r>
          </a:p>
        </p:txBody>
      </p:sp>
      <p:sp>
        <p:nvSpPr>
          <p:cNvPr id="4" name="TextBox 3"/>
          <p:cNvSpPr txBox="1">
            <a:spLocks noChangeArrowheads="1"/>
          </p:cNvSpPr>
          <p:nvPr/>
        </p:nvSpPr>
        <p:spPr bwMode="auto">
          <a:xfrm>
            <a:off x="166816" y="6559937"/>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3167767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866" name="Object 2"/>
          <p:cNvGraphicFramePr>
            <a:graphicFrameLocks noChangeAspect="1"/>
          </p:cNvGraphicFramePr>
          <p:nvPr/>
        </p:nvGraphicFramePr>
        <p:xfrm>
          <a:off x="1905000" y="3124200"/>
          <a:ext cx="8229600" cy="508000"/>
        </p:xfrm>
        <a:graphic>
          <a:graphicData uri="http://schemas.openxmlformats.org/presentationml/2006/ole">
            <mc:AlternateContent xmlns:mc="http://schemas.openxmlformats.org/markup-compatibility/2006">
              <mc:Choice xmlns:v="urn:schemas-microsoft-com:vml" Requires="v">
                <p:oleObj spid="_x0000_s14347" name="Equation" r:id="rId3" imgW="4114800" imgH="254000" progId="Equation.3">
                  <p:embed/>
                </p:oleObj>
              </mc:Choice>
              <mc:Fallback>
                <p:oleObj name="Equation" r:id="rId3" imgW="4114800" imgH="254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3124200"/>
                        <a:ext cx="82296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36867" name="Straight Arrow Connector 9"/>
          <p:cNvCxnSpPr>
            <a:cxnSpLocks noChangeShapeType="1"/>
          </p:cNvCxnSpPr>
          <p:nvPr/>
        </p:nvCxnSpPr>
        <p:spPr bwMode="auto">
          <a:xfrm rot="10800000" flipV="1">
            <a:off x="4762500" y="3617913"/>
            <a:ext cx="1066800" cy="5334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6868" name="Straight Arrow Connector 11"/>
          <p:cNvCxnSpPr>
            <a:cxnSpLocks noChangeShapeType="1"/>
          </p:cNvCxnSpPr>
          <p:nvPr/>
        </p:nvCxnSpPr>
        <p:spPr bwMode="auto">
          <a:xfrm>
            <a:off x="5829300" y="3617913"/>
            <a:ext cx="609600" cy="5334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36869" name="TextBox 12"/>
          <p:cNvSpPr txBox="1">
            <a:spLocks noChangeArrowheads="1"/>
          </p:cNvSpPr>
          <p:nvPr/>
        </p:nvSpPr>
        <p:spPr bwMode="auto">
          <a:xfrm>
            <a:off x="3532188" y="4162426"/>
            <a:ext cx="1230312" cy="132397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t>Desired Real Risk-Free Return</a:t>
            </a:r>
          </a:p>
        </p:txBody>
      </p:sp>
      <p:sp>
        <p:nvSpPr>
          <p:cNvPr id="36870" name="TextBox 13"/>
          <p:cNvSpPr txBox="1">
            <a:spLocks noChangeArrowheads="1"/>
          </p:cNvSpPr>
          <p:nvPr/>
        </p:nvSpPr>
        <p:spPr bwMode="auto">
          <a:xfrm>
            <a:off x="5970589" y="4162426"/>
            <a:ext cx="1341437" cy="70802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t>Inflation Premium</a:t>
            </a:r>
          </a:p>
        </p:txBody>
      </p:sp>
      <p:sp>
        <p:nvSpPr>
          <p:cNvPr id="36871" name="TextBox 1"/>
          <p:cNvSpPr txBox="1">
            <a:spLocks noChangeArrowheads="1"/>
          </p:cNvSpPr>
          <p:nvPr/>
        </p:nvSpPr>
        <p:spPr bwMode="auto">
          <a:xfrm>
            <a:off x="4991100" y="4162426"/>
            <a:ext cx="685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3600" b="1"/>
              <a:t>+</a:t>
            </a:r>
          </a:p>
        </p:txBody>
      </p:sp>
      <p:cxnSp>
        <p:nvCxnSpPr>
          <p:cNvPr id="36872" name="Straight Arrow Connector 9"/>
          <p:cNvCxnSpPr>
            <a:cxnSpLocks noChangeShapeType="1"/>
            <a:endCxn id="36873" idx="0"/>
          </p:cNvCxnSpPr>
          <p:nvPr/>
        </p:nvCxnSpPr>
        <p:spPr bwMode="auto">
          <a:xfrm>
            <a:off x="8915400" y="3529013"/>
            <a:ext cx="381000" cy="6858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36873" name="TextBox 12"/>
          <p:cNvSpPr txBox="1">
            <a:spLocks noChangeArrowheads="1"/>
          </p:cNvSpPr>
          <p:nvPr/>
        </p:nvSpPr>
        <p:spPr bwMode="auto">
          <a:xfrm>
            <a:off x="8458200" y="4214814"/>
            <a:ext cx="1676400" cy="70802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t>Default Premium, etc.</a:t>
            </a:r>
          </a:p>
        </p:txBody>
      </p:sp>
      <p:sp>
        <p:nvSpPr>
          <p:cNvPr id="36874" name="TextBox 12"/>
          <p:cNvSpPr txBox="1">
            <a:spLocks noChangeArrowheads="1"/>
          </p:cNvSpPr>
          <p:nvPr/>
        </p:nvSpPr>
        <p:spPr bwMode="auto">
          <a:xfrm>
            <a:off x="2057400" y="1981200"/>
            <a:ext cx="7696200" cy="1016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t>Bottom line,….Where does the going market rate (YTM) on a bond come from?  The riskless real return, an expected-inflation premium, and a risk premium for default, etc.</a:t>
            </a:r>
          </a:p>
        </p:txBody>
      </p:sp>
      <p:sp>
        <p:nvSpPr>
          <p:cNvPr id="3687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EEE1F130-7263-4C35-977F-020EBA63D444}" type="slidenum">
              <a:rPr lang="en-US" altLang="en-US" sz="1000">
                <a:latin typeface="Arial" panose="020B0604020202020204" pitchFamily="34" charset="0"/>
              </a:rPr>
              <a:pPr/>
              <a:t>30</a:t>
            </a:fld>
            <a:endParaRPr lang="en-US" altLang="en-US" sz="1000">
              <a:latin typeface="Arial" panose="020B0604020202020204" pitchFamily="34" charset="0"/>
            </a:endParaRPr>
          </a:p>
        </p:txBody>
      </p:sp>
      <p:sp>
        <p:nvSpPr>
          <p:cNvPr id="36876" name="TextBox 14"/>
          <p:cNvSpPr txBox="1">
            <a:spLocks noChangeArrowheads="1"/>
          </p:cNvSpPr>
          <p:nvPr/>
        </p:nvSpPr>
        <p:spPr bwMode="auto">
          <a:xfrm>
            <a:off x="2209800" y="990600"/>
            <a:ext cx="5715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t>Interest Rates </a:t>
            </a:r>
          </a:p>
        </p:txBody>
      </p:sp>
      <p:sp>
        <p:nvSpPr>
          <p:cNvPr id="13" name="TextBox 3"/>
          <p:cNvSpPr txBox="1">
            <a:spLocks noChangeArrowheads="1"/>
          </p:cNvSpPr>
          <p:nvPr/>
        </p:nvSpPr>
        <p:spPr bwMode="auto">
          <a:xfrm>
            <a:off x="348048" y="6505575"/>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26725528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1"/>
          <p:cNvSpPr txBox="1">
            <a:spLocks noChangeArrowheads="1"/>
          </p:cNvSpPr>
          <p:nvPr/>
        </p:nvSpPr>
        <p:spPr bwMode="auto">
          <a:xfrm>
            <a:off x="1800225" y="1905001"/>
            <a:ext cx="7577138" cy="646113"/>
          </a:xfrm>
          <a:prstGeom prst="rect">
            <a:avLst/>
          </a:prstGeom>
          <a:solidFill>
            <a:srgbClr val="002060">
              <a:alpha val="5098"/>
            </a:srgbClr>
          </a:solidFill>
          <a:ln w="9525">
            <a:solidFill>
              <a:srgbClr val="000000"/>
            </a:solidFill>
            <a:miter lim="800000"/>
            <a:headEnd/>
            <a:tailEnd/>
          </a:ln>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a:latin typeface="Calibri" panose="020F0502020204030204" pitchFamily="34" charset="0"/>
              </a:rPr>
              <a:t>The key point is that the rate on the 1-year U.S. Treasury really has two pieces: a real risk-free return and an inflation premium.</a:t>
            </a:r>
          </a:p>
        </p:txBody>
      </p:sp>
      <p:sp>
        <p:nvSpPr>
          <p:cNvPr id="37891"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fld id="{A7FB9CEE-D134-41CC-9424-4DB8856E0CC0}" type="slidenum">
              <a:rPr lang="en-US" altLang="en-US" sz="1800">
                <a:latin typeface="Calibri" panose="020F0502020204030204" pitchFamily="34" charset="0"/>
              </a:rPr>
              <a:pPr/>
              <a:t>31</a:t>
            </a:fld>
            <a:endParaRPr lang="en-US" altLang="en-US" sz="1800">
              <a:latin typeface="Calibri" panose="020F0502020204030204" pitchFamily="34" charset="0"/>
            </a:endParaRPr>
          </a:p>
        </p:txBody>
      </p:sp>
      <p:sp>
        <p:nvSpPr>
          <p:cNvPr id="37892" name="TextBox 14"/>
          <p:cNvSpPr txBox="1">
            <a:spLocks noChangeArrowheads="1"/>
          </p:cNvSpPr>
          <p:nvPr/>
        </p:nvSpPr>
        <p:spPr bwMode="auto">
          <a:xfrm>
            <a:off x="2209800" y="990600"/>
            <a:ext cx="5715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a:t>Interest Rates </a:t>
            </a:r>
          </a:p>
        </p:txBody>
      </p:sp>
      <p:graphicFrame>
        <p:nvGraphicFramePr>
          <p:cNvPr id="37893" name="Object 2"/>
          <p:cNvGraphicFramePr>
            <a:graphicFrameLocks noChangeAspect="1"/>
          </p:cNvGraphicFramePr>
          <p:nvPr/>
        </p:nvGraphicFramePr>
        <p:xfrm>
          <a:off x="1800225" y="2819400"/>
          <a:ext cx="8229600" cy="508000"/>
        </p:xfrm>
        <a:graphic>
          <a:graphicData uri="http://schemas.openxmlformats.org/presentationml/2006/ole">
            <mc:AlternateContent xmlns:mc="http://schemas.openxmlformats.org/markup-compatibility/2006">
              <mc:Choice xmlns:v="urn:schemas-microsoft-com:vml" Requires="v">
                <p:oleObj spid="_x0000_s15371" name="Equation" r:id="rId3" imgW="4114800" imgH="254000" progId="Equation.3">
                  <p:embed/>
                </p:oleObj>
              </mc:Choice>
              <mc:Fallback>
                <p:oleObj name="Equation" r:id="rId3" imgW="4114800" imgH="254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0225" y="2819400"/>
                        <a:ext cx="82296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37894" name="Straight Arrow Connector 9"/>
          <p:cNvCxnSpPr>
            <a:cxnSpLocks noChangeShapeType="1"/>
          </p:cNvCxnSpPr>
          <p:nvPr/>
        </p:nvCxnSpPr>
        <p:spPr bwMode="auto">
          <a:xfrm rot="10800000" flipV="1">
            <a:off x="4657725" y="3313113"/>
            <a:ext cx="1066800" cy="5334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7895" name="Straight Arrow Connector 11"/>
          <p:cNvCxnSpPr>
            <a:cxnSpLocks noChangeShapeType="1"/>
          </p:cNvCxnSpPr>
          <p:nvPr/>
        </p:nvCxnSpPr>
        <p:spPr bwMode="auto">
          <a:xfrm>
            <a:off x="5724525" y="3313113"/>
            <a:ext cx="609600" cy="5334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37896" name="TextBox 12"/>
          <p:cNvSpPr txBox="1">
            <a:spLocks noChangeArrowheads="1"/>
          </p:cNvSpPr>
          <p:nvPr/>
        </p:nvSpPr>
        <p:spPr bwMode="auto">
          <a:xfrm>
            <a:off x="3427413" y="3857625"/>
            <a:ext cx="1230312" cy="1200150"/>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a:latin typeface="Calibri" panose="020F0502020204030204" pitchFamily="34" charset="0"/>
              </a:rPr>
              <a:t>Desired Real Risk-Free Return</a:t>
            </a:r>
          </a:p>
        </p:txBody>
      </p:sp>
      <p:sp>
        <p:nvSpPr>
          <p:cNvPr id="37897" name="TextBox 13"/>
          <p:cNvSpPr txBox="1">
            <a:spLocks noChangeArrowheads="1"/>
          </p:cNvSpPr>
          <p:nvPr/>
        </p:nvSpPr>
        <p:spPr bwMode="auto">
          <a:xfrm>
            <a:off x="5865814" y="3857626"/>
            <a:ext cx="1341437" cy="646113"/>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a:latin typeface="Calibri" panose="020F0502020204030204" pitchFamily="34" charset="0"/>
              </a:rPr>
              <a:t>Inflation Premium</a:t>
            </a:r>
          </a:p>
        </p:txBody>
      </p:sp>
      <p:sp>
        <p:nvSpPr>
          <p:cNvPr id="37898" name="TextBox 1"/>
          <p:cNvSpPr txBox="1">
            <a:spLocks noChangeArrowheads="1"/>
          </p:cNvSpPr>
          <p:nvPr/>
        </p:nvSpPr>
        <p:spPr bwMode="auto">
          <a:xfrm>
            <a:off x="4886325" y="3857625"/>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en-US" sz="1800" b="1">
                <a:latin typeface="Calibri" panose="020F0502020204030204" pitchFamily="34" charset="0"/>
              </a:rPr>
              <a:t>+</a:t>
            </a:r>
          </a:p>
        </p:txBody>
      </p:sp>
      <p:cxnSp>
        <p:nvCxnSpPr>
          <p:cNvPr id="37899" name="Straight Arrow Connector 9"/>
          <p:cNvCxnSpPr>
            <a:cxnSpLocks noChangeShapeType="1"/>
            <a:endCxn id="37900" idx="0"/>
          </p:cNvCxnSpPr>
          <p:nvPr/>
        </p:nvCxnSpPr>
        <p:spPr bwMode="auto">
          <a:xfrm>
            <a:off x="8810625" y="3224213"/>
            <a:ext cx="381000" cy="6858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37900" name="TextBox 12"/>
          <p:cNvSpPr txBox="1">
            <a:spLocks noChangeArrowheads="1"/>
          </p:cNvSpPr>
          <p:nvPr/>
        </p:nvSpPr>
        <p:spPr bwMode="auto">
          <a:xfrm>
            <a:off x="8353425" y="3910013"/>
            <a:ext cx="1676400" cy="646112"/>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a:latin typeface="Calibri" panose="020F0502020204030204" pitchFamily="34" charset="0"/>
              </a:rPr>
              <a:t>Default Premium, etc.</a:t>
            </a:r>
          </a:p>
        </p:txBody>
      </p:sp>
      <p:sp>
        <p:nvSpPr>
          <p:cNvPr id="13" name="TextBox 3"/>
          <p:cNvSpPr txBox="1">
            <a:spLocks noChangeArrowheads="1"/>
          </p:cNvSpPr>
          <p:nvPr/>
        </p:nvSpPr>
        <p:spPr bwMode="auto">
          <a:xfrm>
            <a:off x="348048" y="6505575"/>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4057477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1"/>
          <p:cNvSpPr txBox="1">
            <a:spLocks noChangeArrowheads="1"/>
          </p:cNvSpPr>
          <p:nvPr/>
        </p:nvSpPr>
        <p:spPr bwMode="auto">
          <a:xfrm>
            <a:off x="4838700" y="3733801"/>
            <a:ext cx="5575300" cy="92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a:latin typeface="Calibri" panose="020F0502020204030204" pitchFamily="34" charset="0"/>
              </a:rPr>
              <a:t>It is also important to know that Jane really, really, really likes cereal. Suppose that at the start of 1980, a cost of a box of cereal is $1. </a:t>
            </a:r>
          </a:p>
        </p:txBody>
      </p:sp>
      <p:sp>
        <p:nvSpPr>
          <p:cNvPr id="8195" name="TextBox 2"/>
          <p:cNvSpPr txBox="1">
            <a:spLocks noChangeArrowheads="1"/>
          </p:cNvSpPr>
          <p:nvPr/>
        </p:nvSpPr>
        <p:spPr bwMode="auto">
          <a:xfrm>
            <a:off x="4838700" y="1874839"/>
            <a:ext cx="5600700" cy="17541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dirty="0">
                <a:latin typeface="Calibri" panose="020F0502020204030204" pitchFamily="34" charset="0"/>
              </a:rPr>
              <a:t>It is dawn on January 1, 1980 and Jane sees an ad in her paper stating that her bank is offering a return of 14% on money deposited in the bank for one-year (in a one-year certificate of deposit or ‘CD’).  Jane has saved </a:t>
            </a:r>
            <a:r>
              <a:rPr lang="en-US" altLang="en-US" sz="1800" dirty="0" smtClean="0">
                <a:latin typeface="Calibri" panose="020F0502020204030204" pitchFamily="34" charset="0"/>
              </a:rPr>
              <a:t>$</a:t>
            </a:r>
            <a:r>
              <a:rPr lang="en-US" altLang="en-US" sz="1800" dirty="0">
                <a:latin typeface="Calibri" panose="020F0502020204030204" pitchFamily="34" charset="0"/>
              </a:rPr>
              <a:t>1,000 and is intrigued by the seemingly high rate of return being offered by the bank.       </a:t>
            </a:r>
          </a:p>
        </p:txBody>
      </p:sp>
      <p:sp>
        <p:nvSpPr>
          <p:cNvPr id="8196" name="TextBox 5"/>
          <p:cNvSpPr txBox="1">
            <a:spLocks noChangeArrowheads="1"/>
          </p:cNvSpPr>
          <p:nvPr/>
        </p:nvSpPr>
        <p:spPr bwMode="auto">
          <a:xfrm>
            <a:off x="1604963" y="2305051"/>
            <a:ext cx="2514600" cy="31083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endParaRPr lang="en-US" altLang="en-US">
              <a:latin typeface="Calibri" panose="020F0502020204030204" pitchFamily="34" charset="0"/>
            </a:endParaRPr>
          </a:p>
          <a:p>
            <a:pPr algn="ctr">
              <a:spcBef>
                <a:spcPct val="50000"/>
              </a:spcBef>
            </a:pPr>
            <a:endParaRPr lang="en-US" altLang="en-US">
              <a:latin typeface="Calibri" panose="020F0502020204030204" pitchFamily="34" charset="0"/>
            </a:endParaRPr>
          </a:p>
          <a:p>
            <a:pPr algn="ctr"/>
            <a:r>
              <a:rPr lang="en-US" altLang="en-US" sz="2800">
                <a:latin typeface="Calibri" panose="020F0502020204030204" pitchFamily="34" charset="0"/>
              </a:rPr>
              <a:t>Yummy </a:t>
            </a:r>
          </a:p>
          <a:p>
            <a:pPr algn="ctr"/>
            <a:r>
              <a:rPr lang="en-US" altLang="en-US" sz="2800">
                <a:latin typeface="Calibri" panose="020F0502020204030204" pitchFamily="34" charset="0"/>
              </a:rPr>
              <a:t>Cereal</a:t>
            </a:r>
          </a:p>
          <a:p>
            <a:pPr algn="ctr">
              <a:spcBef>
                <a:spcPct val="50000"/>
              </a:spcBef>
            </a:pPr>
            <a:endParaRPr lang="en-US" altLang="en-US">
              <a:latin typeface="Calibri" panose="020F0502020204030204" pitchFamily="34" charset="0"/>
            </a:endParaRPr>
          </a:p>
          <a:p>
            <a:pPr algn="ctr">
              <a:spcBef>
                <a:spcPct val="50000"/>
              </a:spcBef>
            </a:pPr>
            <a:endParaRPr lang="en-US" altLang="en-US">
              <a:latin typeface="Calibri" panose="020F0502020204030204" pitchFamily="34" charset="0"/>
            </a:endParaRPr>
          </a:p>
          <a:p>
            <a:pPr algn="ctr">
              <a:spcBef>
                <a:spcPct val="50000"/>
              </a:spcBef>
            </a:pPr>
            <a:endParaRPr lang="en-US" altLang="en-US">
              <a:latin typeface="Calibri" panose="020F0502020204030204" pitchFamily="34" charset="0"/>
            </a:endParaRPr>
          </a:p>
        </p:txBody>
      </p:sp>
      <p:cxnSp>
        <p:nvCxnSpPr>
          <p:cNvPr id="8197" name="Straight Connector 7"/>
          <p:cNvCxnSpPr>
            <a:cxnSpLocks noChangeShapeType="1"/>
          </p:cNvCxnSpPr>
          <p:nvPr/>
        </p:nvCxnSpPr>
        <p:spPr bwMode="auto">
          <a:xfrm flipV="1">
            <a:off x="1604963" y="2000250"/>
            <a:ext cx="5334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198" name="Straight Connector 11"/>
          <p:cNvCxnSpPr>
            <a:cxnSpLocks noChangeShapeType="1"/>
          </p:cNvCxnSpPr>
          <p:nvPr/>
        </p:nvCxnSpPr>
        <p:spPr bwMode="auto">
          <a:xfrm flipV="1">
            <a:off x="4119563" y="2000250"/>
            <a:ext cx="5334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199" name="Straight Connector 12"/>
          <p:cNvCxnSpPr>
            <a:cxnSpLocks noChangeShapeType="1"/>
          </p:cNvCxnSpPr>
          <p:nvPr/>
        </p:nvCxnSpPr>
        <p:spPr bwMode="auto">
          <a:xfrm flipV="1">
            <a:off x="4119563" y="5108575"/>
            <a:ext cx="5334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0" name="Straight Connector 13"/>
          <p:cNvCxnSpPr>
            <a:cxnSpLocks noChangeShapeType="1"/>
          </p:cNvCxnSpPr>
          <p:nvPr/>
        </p:nvCxnSpPr>
        <p:spPr bwMode="auto">
          <a:xfrm>
            <a:off x="4652963" y="2000251"/>
            <a:ext cx="0" cy="31083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1" name="Straight Connector 15"/>
          <p:cNvCxnSpPr>
            <a:cxnSpLocks noChangeShapeType="1"/>
          </p:cNvCxnSpPr>
          <p:nvPr/>
        </p:nvCxnSpPr>
        <p:spPr bwMode="auto">
          <a:xfrm>
            <a:off x="2138363" y="2000250"/>
            <a:ext cx="2514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2" name="Straight Connector 18"/>
          <p:cNvCxnSpPr>
            <a:cxnSpLocks noChangeShapeType="1"/>
          </p:cNvCxnSpPr>
          <p:nvPr/>
        </p:nvCxnSpPr>
        <p:spPr bwMode="auto">
          <a:xfrm>
            <a:off x="1871663" y="2152650"/>
            <a:ext cx="2514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3" name="Straight Connector 20"/>
          <p:cNvCxnSpPr>
            <a:cxnSpLocks noChangeShapeType="1"/>
          </p:cNvCxnSpPr>
          <p:nvPr/>
        </p:nvCxnSpPr>
        <p:spPr bwMode="auto">
          <a:xfrm>
            <a:off x="2747963" y="2152650"/>
            <a:ext cx="762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204" name="Rectangle 21"/>
          <p:cNvSpPr>
            <a:spLocks noChangeArrowheads="1"/>
          </p:cNvSpPr>
          <p:nvPr/>
        </p:nvSpPr>
        <p:spPr bwMode="auto">
          <a:xfrm>
            <a:off x="4838700" y="4762500"/>
            <a:ext cx="5575300" cy="9223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a:latin typeface="Calibri" panose="020F0502020204030204" pitchFamily="34" charset="0"/>
              </a:rPr>
              <a:t>As much as Jane loves cereal, she decides to forgo cereal consumption today and deposit her money in the bank.  The 14% return is simply too attractive.  </a:t>
            </a:r>
          </a:p>
        </p:txBody>
      </p:sp>
      <p:sp>
        <p:nvSpPr>
          <p:cNvPr id="8205" name="TextBox 14"/>
          <p:cNvSpPr txBox="1">
            <a:spLocks noChangeArrowheads="1"/>
          </p:cNvSpPr>
          <p:nvPr/>
        </p:nvSpPr>
        <p:spPr bwMode="auto">
          <a:xfrm>
            <a:off x="1828800" y="1143000"/>
            <a:ext cx="4419600" cy="400050"/>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latin typeface="Calibri" panose="020F0502020204030204" pitchFamily="34" charset="0"/>
              </a:rPr>
              <a:t>Nominal vs. </a:t>
            </a:r>
            <a:r>
              <a:rPr lang="en-US" altLang="en-US" dirty="0" smtClean="0">
                <a:latin typeface="Calibri" panose="020F0502020204030204" pitchFamily="34" charset="0"/>
              </a:rPr>
              <a:t>Real </a:t>
            </a:r>
            <a:r>
              <a:rPr lang="en-US" altLang="en-US" dirty="0">
                <a:latin typeface="Calibri" panose="020F0502020204030204" pitchFamily="34" charset="0"/>
              </a:rPr>
              <a:t>Rates of Interest</a:t>
            </a:r>
          </a:p>
        </p:txBody>
      </p:sp>
      <p:sp>
        <p:nvSpPr>
          <p:cNvPr id="14" name="TextBox 3"/>
          <p:cNvSpPr txBox="1">
            <a:spLocks noChangeArrowheads="1"/>
          </p:cNvSpPr>
          <p:nvPr/>
        </p:nvSpPr>
        <p:spPr bwMode="auto">
          <a:xfrm>
            <a:off x="348048" y="6505575"/>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1394058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2"/>
          <p:cNvSpPr txBox="1">
            <a:spLocks noChangeArrowheads="1"/>
          </p:cNvSpPr>
          <p:nvPr/>
        </p:nvSpPr>
        <p:spPr bwMode="auto">
          <a:xfrm>
            <a:off x="5213350" y="1981200"/>
            <a:ext cx="5257800" cy="32781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dirty="0">
                <a:latin typeface="Calibri" panose="020F0502020204030204" pitchFamily="34" charset="0"/>
              </a:rPr>
              <a:t>It is now one year later and Jane has $1,140 ($1,000 * 1.14) dollars in the bank.</a:t>
            </a:r>
          </a:p>
          <a:p>
            <a:pPr>
              <a:spcBef>
                <a:spcPct val="50000"/>
              </a:spcBef>
            </a:pPr>
            <a:r>
              <a:rPr lang="en-US" altLang="en-US" sz="1800" dirty="0">
                <a:latin typeface="Calibri" panose="020F0502020204030204" pitchFamily="34" charset="0"/>
              </a:rPr>
              <a:t>The key point, though, is that Jane can’t eat dollars, but she can eat cereal.  </a:t>
            </a:r>
            <a:r>
              <a:rPr lang="en-US" altLang="en-US" sz="1800" dirty="0" smtClean="0">
                <a:latin typeface="Calibri" panose="020F0502020204030204" pitchFamily="34" charset="0"/>
              </a:rPr>
              <a:t>To </a:t>
            </a:r>
            <a:r>
              <a:rPr lang="en-US" altLang="en-US" sz="1800" dirty="0">
                <a:latin typeface="Calibri" panose="020F0502020204030204" pitchFamily="34" charset="0"/>
              </a:rPr>
              <a:t>see what return Jane </a:t>
            </a:r>
            <a:r>
              <a:rPr lang="en-US" altLang="en-US" sz="1800" b="1" u="sng" dirty="0">
                <a:latin typeface="Calibri" panose="020F0502020204030204" pitchFamily="34" charset="0"/>
              </a:rPr>
              <a:t>really</a:t>
            </a:r>
            <a:r>
              <a:rPr lang="en-US" altLang="en-US" sz="1800" dirty="0">
                <a:latin typeface="Calibri" panose="020F0502020204030204" pitchFamily="34" charset="0"/>
              </a:rPr>
              <a:t> earned on her deposit, we need to look at the inflation rate during 1980.   </a:t>
            </a:r>
          </a:p>
          <a:p>
            <a:pPr>
              <a:spcBef>
                <a:spcPct val="50000"/>
              </a:spcBef>
            </a:pPr>
            <a:r>
              <a:rPr lang="en-US" altLang="en-US" sz="1800" dirty="0">
                <a:latin typeface="Calibri" panose="020F0502020204030204" pitchFamily="34" charset="0"/>
              </a:rPr>
              <a:t>It turns out that inflation in 1980 was about 13.5%.  Let’s assume that cereal prices rose at the same rate as the inflation rate.</a:t>
            </a:r>
          </a:p>
          <a:p>
            <a:pPr>
              <a:spcBef>
                <a:spcPct val="50000"/>
              </a:spcBef>
            </a:pPr>
            <a:r>
              <a:rPr lang="en-US" altLang="en-US" sz="1800" dirty="0">
                <a:latin typeface="Calibri" panose="020F0502020204030204" pitchFamily="34" charset="0"/>
              </a:rPr>
              <a:t>So what did Jane really earn?</a:t>
            </a:r>
          </a:p>
        </p:txBody>
      </p:sp>
      <p:sp>
        <p:nvSpPr>
          <p:cNvPr id="9219" name="TextBox 5"/>
          <p:cNvSpPr txBox="1">
            <a:spLocks noChangeArrowheads="1"/>
          </p:cNvSpPr>
          <p:nvPr/>
        </p:nvSpPr>
        <p:spPr bwMode="auto">
          <a:xfrm>
            <a:off x="1905000" y="2286001"/>
            <a:ext cx="2514600" cy="31083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endParaRPr lang="en-US" altLang="en-US"/>
          </a:p>
          <a:p>
            <a:pPr algn="ctr">
              <a:spcBef>
                <a:spcPct val="50000"/>
              </a:spcBef>
            </a:pPr>
            <a:endParaRPr lang="en-US" altLang="en-US"/>
          </a:p>
          <a:p>
            <a:pPr algn="ctr"/>
            <a:r>
              <a:rPr lang="en-US" altLang="en-US" sz="2800"/>
              <a:t>Yummy </a:t>
            </a:r>
          </a:p>
          <a:p>
            <a:pPr algn="ctr"/>
            <a:r>
              <a:rPr lang="en-US" altLang="en-US" sz="2800"/>
              <a:t>Cereal</a:t>
            </a:r>
          </a:p>
          <a:p>
            <a:pPr algn="ctr">
              <a:spcBef>
                <a:spcPct val="50000"/>
              </a:spcBef>
            </a:pPr>
            <a:endParaRPr lang="en-US" altLang="en-US"/>
          </a:p>
          <a:p>
            <a:pPr algn="ctr">
              <a:spcBef>
                <a:spcPct val="50000"/>
              </a:spcBef>
            </a:pPr>
            <a:endParaRPr lang="en-US" altLang="en-US"/>
          </a:p>
          <a:p>
            <a:pPr algn="ctr">
              <a:spcBef>
                <a:spcPct val="50000"/>
              </a:spcBef>
            </a:pPr>
            <a:endParaRPr lang="en-US" altLang="en-US"/>
          </a:p>
        </p:txBody>
      </p:sp>
      <p:cxnSp>
        <p:nvCxnSpPr>
          <p:cNvPr id="9220" name="Straight Connector 7"/>
          <p:cNvCxnSpPr>
            <a:cxnSpLocks noChangeShapeType="1"/>
          </p:cNvCxnSpPr>
          <p:nvPr/>
        </p:nvCxnSpPr>
        <p:spPr bwMode="auto">
          <a:xfrm flipV="1">
            <a:off x="1905000" y="1981200"/>
            <a:ext cx="5334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221" name="Straight Connector 11"/>
          <p:cNvCxnSpPr>
            <a:cxnSpLocks noChangeShapeType="1"/>
          </p:cNvCxnSpPr>
          <p:nvPr/>
        </p:nvCxnSpPr>
        <p:spPr bwMode="auto">
          <a:xfrm flipV="1">
            <a:off x="4419600" y="1981200"/>
            <a:ext cx="5334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222" name="Straight Connector 12"/>
          <p:cNvCxnSpPr>
            <a:cxnSpLocks noChangeShapeType="1"/>
          </p:cNvCxnSpPr>
          <p:nvPr/>
        </p:nvCxnSpPr>
        <p:spPr bwMode="auto">
          <a:xfrm flipV="1">
            <a:off x="4419600" y="5089525"/>
            <a:ext cx="5334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223" name="Straight Connector 13"/>
          <p:cNvCxnSpPr>
            <a:cxnSpLocks noChangeShapeType="1"/>
          </p:cNvCxnSpPr>
          <p:nvPr/>
        </p:nvCxnSpPr>
        <p:spPr bwMode="auto">
          <a:xfrm>
            <a:off x="4953000" y="1981201"/>
            <a:ext cx="0" cy="31083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224" name="Straight Connector 15"/>
          <p:cNvCxnSpPr>
            <a:cxnSpLocks noChangeShapeType="1"/>
          </p:cNvCxnSpPr>
          <p:nvPr/>
        </p:nvCxnSpPr>
        <p:spPr bwMode="auto">
          <a:xfrm>
            <a:off x="2438400" y="1981200"/>
            <a:ext cx="2514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225" name="Straight Connector 18"/>
          <p:cNvCxnSpPr>
            <a:cxnSpLocks noChangeShapeType="1"/>
          </p:cNvCxnSpPr>
          <p:nvPr/>
        </p:nvCxnSpPr>
        <p:spPr bwMode="auto">
          <a:xfrm>
            <a:off x="2171700" y="2133600"/>
            <a:ext cx="2514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226" name="Straight Connector 20"/>
          <p:cNvCxnSpPr>
            <a:cxnSpLocks noChangeShapeType="1"/>
          </p:cNvCxnSpPr>
          <p:nvPr/>
        </p:nvCxnSpPr>
        <p:spPr bwMode="auto">
          <a:xfrm>
            <a:off x="3048000" y="2133600"/>
            <a:ext cx="762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9227" name="TextBox 14"/>
          <p:cNvSpPr txBox="1">
            <a:spLocks noChangeArrowheads="1"/>
          </p:cNvSpPr>
          <p:nvPr/>
        </p:nvSpPr>
        <p:spPr bwMode="auto">
          <a:xfrm>
            <a:off x="1828800" y="1143000"/>
            <a:ext cx="4419600" cy="400050"/>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t>Nominal vs. </a:t>
            </a:r>
            <a:r>
              <a:rPr lang="en-US" altLang="en-US" dirty="0" smtClean="0"/>
              <a:t>Real </a:t>
            </a:r>
            <a:r>
              <a:rPr lang="en-US" altLang="en-US" dirty="0"/>
              <a:t>Rates of Interest</a:t>
            </a:r>
          </a:p>
        </p:txBody>
      </p:sp>
      <p:sp>
        <p:nvSpPr>
          <p:cNvPr id="12" name="TextBox 3"/>
          <p:cNvSpPr txBox="1">
            <a:spLocks noChangeArrowheads="1"/>
          </p:cNvSpPr>
          <p:nvPr/>
        </p:nvSpPr>
        <p:spPr bwMode="auto">
          <a:xfrm>
            <a:off x="348048" y="6505575"/>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1116530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nvGraphicFramePr>
        <p:xfrm>
          <a:off x="1981200" y="2514601"/>
          <a:ext cx="6654801" cy="1400175"/>
        </p:xfrm>
        <a:graphic>
          <a:graphicData uri="http://schemas.openxmlformats.org/drawingml/2006/table">
            <a:tbl>
              <a:tblPr/>
              <a:tblGrid>
                <a:gridCol w="1661322"/>
                <a:gridCol w="1664493"/>
                <a:gridCol w="1664493"/>
                <a:gridCol w="1664493"/>
              </a:tblGrid>
              <a:tr h="800100">
                <a:tc>
                  <a:txBody>
                    <a:bodyPr/>
                    <a:lstStyle/>
                    <a:p>
                      <a:pPr algn="l" fontAlgn="ctr"/>
                      <a:r>
                        <a:rPr lang="en-US" sz="1800" b="1" i="0" u="none" strike="noStrike" dirty="0">
                          <a:solidFill>
                            <a:srgbClr val="000000"/>
                          </a:solidFill>
                          <a:effectLst/>
                          <a:latin typeface="Calibri"/>
                        </a:rPr>
                        <a:t>Time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dirty="0">
                          <a:solidFill>
                            <a:srgbClr val="000000"/>
                          </a:solidFill>
                          <a:effectLst/>
                          <a:latin typeface="Calibri"/>
                        </a:rPr>
                        <a:t>Money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a:solidFill>
                            <a:srgbClr val="000000"/>
                          </a:solidFill>
                          <a:effectLst/>
                          <a:latin typeface="Calibri"/>
                        </a:rPr>
                        <a:t>Cost of a Box of Cereal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a:solidFill>
                            <a:srgbClr val="000000"/>
                          </a:solidFill>
                          <a:effectLst/>
                          <a:latin typeface="Calibri"/>
                        </a:rPr>
                        <a:t>Number of Boxes of Cereal the Money Buys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a:txBody>
                    <a:bodyPr/>
                    <a:lstStyle/>
                    <a:p>
                      <a:pPr algn="l" fontAlgn="ctr"/>
                      <a:r>
                        <a:rPr lang="en-US" sz="1800" b="1" i="0" u="none" strike="noStrike">
                          <a:solidFill>
                            <a:srgbClr val="000000"/>
                          </a:solidFill>
                          <a:effectLst/>
                          <a:latin typeface="Calibri"/>
                        </a:rPr>
                        <a:t>Jan. 1 1980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dirty="0">
                          <a:solidFill>
                            <a:srgbClr val="000000"/>
                          </a:solidFill>
                          <a:effectLst/>
                          <a:latin typeface="Calibri"/>
                        </a:rPr>
                        <a:t>$1,000.00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a:solidFill>
                            <a:srgbClr val="000000"/>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a:solidFill>
                            <a:srgbClr val="000000"/>
                          </a:solidFill>
                          <a:effectLst/>
                          <a:latin typeface="Calibri"/>
                        </a:rPr>
                        <a:t>1,000.0000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a:txBody>
                    <a:bodyPr/>
                    <a:lstStyle/>
                    <a:p>
                      <a:pPr algn="l" fontAlgn="ctr"/>
                      <a:r>
                        <a:rPr lang="en-US" sz="1800" b="1" i="0" u="none" strike="noStrike">
                          <a:solidFill>
                            <a:srgbClr val="000000"/>
                          </a:solidFill>
                          <a:effectLst/>
                          <a:latin typeface="Calibri"/>
                        </a:rPr>
                        <a:t>Jan. 1 1981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dirty="0">
                          <a:solidFill>
                            <a:srgbClr val="000000"/>
                          </a:solidFill>
                          <a:effectLst/>
                          <a:latin typeface="Calibri"/>
                        </a:rPr>
                        <a:t>$1,140.00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a:solidFill>
                            <a:srgbClr val="000000"/>
                          </a:solidFill>
                          <a:effectLst/>
                          <a:latin typeface="Calibri"/>
                        </a:rPr>
                        <a:t>$1.135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dirty="0">
                          <a:solidFill>
                            <a:srgbClr val="000000"/>
                          </a:solidFill>
                          <a:effectLst/>
                          <a:latin typeface="Calibri"/>
                        </a:rPr>
                        <a:t>1,004.4053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0264" name="TextBox 14"/>
          <p:cNvSpPr txBox="1">
            <a:spLocks noChangeArrowheads="1"/>
          </p:cNvSpPr>
          <p:nvPr/>
        </p:nvSpPr>
        <p:spPr bwMode="auto">
          <a:xfrm>
            <a:off x="1828800" y="1143000"/>
            <a:ext cx="4419600" cy="400050"/>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latin typeface="Calibri" panose="020F0502020204030204" pitchFamily="34" charset="0"/>
              </a:rPr>
              <a:t>Nominal vs. </a:t>
            </a:r>
            <a:r>
              <a:rPr lang="en-US" altLang="en-US" dirty="0" smtClean="0">
                <a:latin typeface="Calibri" panose="020F0502020204030204" pitchFamily="34" charset="0"/>
              </a:rPr>
              <a:t>Real </a:t>
            </a:r>
            <a:r>
              <a:rPr lang="en-US" altLang="en-US" dirty="0">
                <a:latin typeface="Calibri" panose="020F0502020204030204" pitchFamily="34" charset="0"/>
              </a:rPr>
              <a:t>Rates of Interest</a:t>
            </a:r>
          </a:p>
        </p:txBody>
      </p:sp>
      <p:sp>
        <p:nvSpPr>
          <p:cNvPr id="10265" name="TextBox 1"/>
          <p:cNvSpPr txBox="1">
            <a:spLocks noChangeArrowheads="1"/>
          </p:cNvSpPr>
          <p:nvPr/>
        </p:nvSpPr>
        <p:spPr bwMode="auto">
          <a:xfrm>
            <a:off x="1981200" y="1981200"/>
            <a:ext cx="5715000" cy="3698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a:latin typeface="Calibri" panose="020F0502020204030204" pitchFamily="34" charset="0"/>
              </a:rPr>
              <a:t>We can view the outcome of Jane’s deposit as…</a:t>
            </a:r>
          </a:p>
        </p:txBody>
      </p:sp>
      <p:sp>
        <p:nvSpPr>
          <p:cNvPr id="5" name="TextBox 3"/>
          <p:cNvSpPr txBox="1">
            <a:spLocks noChangeArrowheads="1"/>
          </p:cNvSpPr>
          <p:nvPr/>
        </p:nvSpPr>
        <p:spPr bwMode="auto">
          <a:xfrm>
            <a:off x="348048" y="6505575"/>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3921890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266" name="Straight Arrow Connector 5"/>
          <p:cNvCxnSpPr>
            <a:cxnSpLocks noChangeShapeType="1"/>
          </p:cNvCxnSpPr>
          <p:nvPr/>
        </p:nvCxnSpPr>
        <p:spPr bwMode="auto">
          <a:xfrm flipH="1">
            <a:off x="4419600" y="4106863"/>
            <a:ext cx="381000" cy="3048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graphicFrame>
        <p:nvGraphicFramePr>
          <p:cNvPr id="11267" name="Object 6"/>
          <p:cNvGraphicFramePr>
            <a:graphicFrameLocks noChangeAspect="1"/>
          </p:cNvGraphicFramePr>
          <p:nvPr/>
        </p:nvGraphicFramePr>
        <p:xfrm>
          <a:off x="1676401" y="4411664"/>
          <a:ext cx="3268663" cy="333375"/>
        </p:xfrm>
        <a:graphic>
          <a:graphicData uri="http://schemas.openxmlformats.org/presentationml/2006/ole">
            <mc:AlternateContent xmlns:mc="http://schemas.openxmlformats.org/markup-compatibility/2006">
              <mc:Choice xmlns:v="urn:schemas-microsoft-com:vml" Requires="v">
                <p:oleObj spid="_x0000_s1062" name="Equation" r:id="rId3" imgW="2247900" imgH="228600" progId="Equation.3">
                  <p:embed/>
                </p:oleObj>
              </mc:Choice>
              <mc:Fallback>
                <p:oleObj name="Equation" r:id="rId3" imgW="22479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1" y="4411664"/>
                        <a:ext cx="3268663" cy="3333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8" name="Object 8"/>
          <p:cNvGraphicFramePr>
            <a:graphicFrameLocks noChangeAspect="1"/>
          </p:cNvGraphicFramePr>
          <p:nvPr/>
        </p:nvGraphicFramePr>
        <p:xfrm>
          <a:off x="7239000" y="4411663"/>
          <a:ext cx="2400300" cy="590550"/>
        </p:xfrm>
        <a:graphic>
          <a:graphicData uri="http://schemas.openxmlformats.org/presentationml/2006/ole">
            <mc:AlternateContent xmlns:mc="http://schemas.openxmlformats.org/markup-compatibility/2006">
              <mc:Choice xmlns:v="urn:schemas-microsoft-com:vml" Requires="v">
                <p:oleObj spid="_x0000_s1063" name="Equation" r:id="rId5" imgW="1651000" imgH="406400" progId="Equation.3">
                  <p:embed/>
                </p:oleObj>
              </mc:Choice>
              <mc:Fallback>
                <p:oleObj name="Equation" r:id="rId5" imgW="1651000" imgH="4064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39000" y="4411663"/>
                        <a:ext cx="2400300" cy="5905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Table 9"/>
          <p:cNvGraphicFramePr>
            <a:graphicFrameLocks noGrp="1"/>
          </p:cNvGraphicFramePr>
          <p:nvPr/>
        </p:nvGraphicFramePr>
        <p:xfrm>
          <a:off x="2819401" y="2743201"/>
          <a:ext cx="6654801" cy="1400175"/>
        </p:xfrm>
        <a:graphic>
          <a:graphicData uri="http://schemas.openxmlformats.org/drawingml/2006/table">
            <a:tbl>
              <a:tblPr/>
              <a:tblGrid>
                <a:gridCol w="1661322"/>
                <a:gridCol w="1664493"/>
                <a:gridCol w="1664493"/>
                <a:gridCol w="1664493"/>
              </a:tblGrid>
              <a:tr h="800100">
                <a:tc>
                  <a:txBody>
                    <a:bodyPr/>
                    <a:lstStyle/>
                    <a:p>
                      <a:pPr algn="l" fontAlgn="ctr"/>
                      <a:r>
                        <a:rPr lang="en-US" sz="1800" b="1" i="0" u="none" strike="noStrike" dirty="0">
                          <a:solidFill>
                            <a:srgbClr val="000000"/>
                          </a:solidFill>
                          <a:effectLst/>
                          <a:latin typeface="Calibri"/>
                        </a:rPr>
                        <a:t>Time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a:solidFill>
                            <a:srgbClr val="000000"/>
                          </a:solidFill>
                          <a:effectLst/>
                          <a:latin typeface="Calibri"/>
                        </a:rPr>
                        <a:t>Money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dirty="0">
                          <a:solidFill>
                            <a:srgbClr val="000000"/>
                          </a:solidFill>
                          <a:effectLst/>
                          <a:latin typeface="Calibri"/>
                        </a:rPr>
                        <a:t>Cost of a Box of Cereal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a:solidFill>
                            <a:srgbClr val="000000"/>
                          </a:solidFill>
                          <a:effectLst/>
                          <a:latin typeface="Calibri"/>
                        </a:rPr>
                        <a:t>Number of Boxes of Cereal the Money Buys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a:txBody>
                    <a:bodyPr/>
                    <a:lstStyle/>
                    <a:p>
                      <a:pPr algn="l" fontAlgn="ctr"/>
                      <a:r>
                        <a:rPr lang="en-US" sz="1800" b="1" i="0" u="none" strike="noStrike">
                          <a:solidFill>
                            <a:srgbClr val="000000"/>
                          </a:solidFill>
                          <a:effectLst/>
                          <a:latin typeface="Calibri"/>
                        </a:rPr>
                        <a:t>Jan. 1 1980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a:solidFill>
                            <a:srgbClr val="000000"/>
                          </a:solidFill>
                          <a:effectLst/>
                          <a:latin typeface="Calibri"/>
                        </a:rPr>
                        <a:t>$1,000.00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a:solidFill>
                            <a:srgbClr val="000000"/>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dirty="0">
                          <a:solidFill>
                            <a:srgbClr val="000000"/>
                          </a:solidFill>
                          <a:effectLst/>
                          <a:latin typeface="Calibri"/>
                        </a:rPr>
                        <a:t>1,000.0000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a:txBody>
                    <a:bodyPr/>
                    <a:lstStyle/>
                    <a:p>
                      <a:pPr algn="l" fontAlgn="ctr"/>
                      <a:r>
                        <a:rPr lang="en-US" sz="1800" b="1" i="0" u="none" strike="noStrike">
                          <a:solidFill>
                            <a:srgbClr val="000000"/>
                          </a:solidFill>
                          <a:effectLst/>
                          <a:latin typeface="Calibri"/>
                        </a:rPr>
                        <a:t>Jan. 1 1981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dirty="0">
                          <a:solidFill>
                            <a:srgbClr val="000000"/>
                          </a:solidFill>
                          <a:effectLst/>
                          <a:latin typeface="Calibri"/>
                        </a:rPr>
                        <a:t>$1,140.00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dirty="0">
                          <a:solidFill>
                            <a:srgbClr val="000000"/>
                          </a:solidFill>
                          <a:effectLst/>
                          <a:latin typeface="Calibri"/>
                        </a:rPr>
                        <a:t>$1.135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dirty="0">
                          <a:solidFill>
                            <a:srgbClr val="000000"/>
                          </a:solidFill>
                          <a:effectLst/>
                          <a:latin typeface="Calibri"/>
                        </a:rPr>
                        <a:t>1,004.4053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1291" name="Straight Arrow Connector 11"/>
          <p:cNvCxnSpPr>
            <a:cxnSpLocks noChangeShapeType="1"/>
          </p:cNvCxnSpPr>
          <p:nvPr/>
        </p:nvCxnSpPr>
        <p:spPr bwMode="auto">
          <a:xfrm flipH="1">
            <a:off x="5562600" y="4106863"/>
            <a:ext cx="838200" cy="11430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graphicFrame>
        <p:nvGraphicFramePr>
          <p:cNvPr id="11292" name="Object 12"/>
          <p:cNvGraphicFramePr>
            <a:graphicFrameLocks noChangeAspect="1"/>
          </p:cNvGraphicFramePr>
          <p:nvPr>
            <p:extLst>
              <p:ext uri="{D42A27DB-BD31-4B8C-83A1-F6EECF244321}">
                <p14:modId xmlns:p14="http://schemas.microsoft.com/office/powerpoint/2010/main" val="96235674"/>
              </p:ext>
            </p:extLst>
          </p:nvPr>
        </p:nvGraphicFramePr>
        <p:xfrm>
          <a:off x="2062163" y="5316538"/>
          <a:ext cx="8051800" cy="352425"/>
        </p:xfrm>
        <a:graphic>
          <a:graphicData uri="http://schemas.openxmlformats.org/presentationml/2006/ole">
            <mc:AlternateContent xmlns:mc="http://schemas.openxmlformats.org/markup-compatibility/2006">
              <mc:Choice xmlns:v="urn:schemas-microsoft-com:vml" Requires="v">
                <p:oleObj spid="_x0000_s1064" name="Equation" r:id="rId7" imgW="5537160" imgH="241200" progId="Equation.3">
                  <p:embed/>
                </p:oleObj>
              </mc:Choice>
              <mc:Fallback>
                <p:oleObj name="Equation" r:id="rId7" imgW="5537160" imgH="241200" progId="Equation.3">
                  <p:embed/>
                  <p:pic>
                    <p:nvPicPr>
                      <p:cNvPr id="0" name=""/>
                      <p:cNvPicPr>
                        <a:picLocks noChangeAspect="1" noChangeArrowheads="1"/>
                      </p:cNvPicPr>
                      <p:nvPr/>
                    </p:nvPicPr>
                    <p:blipFill>
                      <a:blip r:embed="rId8"/>
                      <a:srcRect/>
                      <a:stretch>
                        <a:fillRect/>
                      </a:stretch>
                    </p:blipFill>
                    <p:spPr bwMode="auto">
                      <a:xfrm>
                        <a:off x="2062163" y="5316538"/>
                        <a:ext cx="8051800" cy="352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1293" name="Straight Arrow Connector 18"/>
          <p:cNvCxnSpPr>
            <a:cxnSpLocks noChangeShapeType="1"/>
          </p:cNvCxnSpPr>
          <p:nvPr/>
        </p:nvCxnSpPr>
        <p:spPr bwMode="auto">
          <a:xfrm>
            <a:off x="8382000" y="4106863"/>
            <a:ext cx="381000" cy="3048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graphicFrame>
        <p:nvGraphicFramePr>
          <p:cNvPr id="11294" name="Object 22"/>
          <p:cNvGraphicFramePr>
            <a:graphicFrameLocks noChangeAspect="1"/>
          </p:cNvGraphicFramePr>
          <p:nvPr/>
        </p:nvGraphicFramePr>
        <p:xfrm>
          <a:off x="8272464" y="1771650"/>
          <a:ext cx="1957387" cy="590550"/>
        </p:xfrm>
        <a:graphic>
          <a:graphicData uri="http://schemas.openxmlformats.org/presentationml/2006/ole">
            <mc:AlternateContent xmlns:mc="http://schemas.openxmlformats.org/markup-compatibility/2006">
              <mc:Choice xmlns:v="urn:schemas-microsoft-com:vml" Requires="v">
                <p:oleObj spid="_x0000_s1065" name="Equation" r:id="rId9" imgW="1345616" imgH="406224" progId="Equation.3">
                  <p:embed/>
                </p:oleObj>
              </mc:Choice>
              <mc:Fallback>
                <p:oleObj name="Equation" r:id="rId9" imgW="1345616" imgH="406224"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72464" y="1771650"/>
                        <a:ext cx="1957387" cy="5905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1295" name="Straight Arrow Connector 24"/>
          <p:cNvCxnSpPr>
            <a:cxnSpLocks noChangeShapeType="1"/>
          </p:cNvCxnSpPr>
          <p:nvPr/>
        </p:nvCxnSpPr>
        <p:spPr bwMode="auto">
          <a:xfrm flipV="1">
            <a:off x="8915400" y="2362201"/>
            <a:ext cx="457200" cy="140176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1296" name="TextBox 14"/>
          <p:cNvSpPr txBox="1">
            <a:spLocks noChangeArrowheads="1"/>
          </p:cNvSpPr>
          <p:nvPr/>
        </p:nvSpPr>
        <p:spPr bwMode="auto">
          <a:xfrm>
            <a:off x="1828800" y="1143000"/>
            <a:ext cx="4419600" cy="400050"/>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latin typeface="Calibri" panose="020F0502020204030204" pitchFamily="34" charset="0"/>
              </a:rPr>
              <a:t>Nominal vs. </a:t>
            </a:r>
            <a:r>
              <a:rPr lang="en-US" altLang="en-US" dirty="0" smtClean="0">
                <a:latin typeface="Calibri" panose="020F0502020204030204" pitchFamily="34" charset="0"/>
              </a:rPr>
              <a:t>Real </a:t>
            </a:r>
            <a:r>
              <a:rPr lang="en-US" altLang="en-US" dirty="0">
                <a:latin typeface="Calibri" panose="020F0502020204030204" pitchFamily="34" charset="0"/>
              </a:rPr>
              <a:t>Rates of Interest</a:t>
            </a:r>
          </a:p>
        </p:txBody>
      </p:sp>
      <p:sp>
        <p:nvSpPr>
          <p:cNvPr id="12" name="TextBox 3"/>
          <p:cNvSpPr txBox="1">
            <a:spLocks noChangeArrowheads="1"/>
          </p:cNvSpPr>
          <p:nvPr/>
        </p:nvSpPr>
        <p:spPr bwMode="auto">
          <a:xfrm>
            <a:off x="348048" y="6505575"/>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3939580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266" name="Straight Arrow Connector 5"/>
          <p:cNvCxnSpPr>
            <a:cxnSpLocks noChangeShapeType="1"/>
          </p:cNvCxnSpPr>
          <p:nvPr/>
        </p:nvCxnSpPr>
        <p:spPr bwMode="auto">
          <a:xfrm flipH="1">
            <a:off x="4419600" y="4106863"/>
            <a:ext cx="381000" cy="3048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graphicFrame>
        <p:nvGraphicFramePr>
          <p:cNvPr id="11267" name="Object 6"/>
          <p:cNvGraphicFramePr>
            <a:graphicFrameLocks noChangeAspect="1"/>
          </p:cNvGraphicFramePr>
          <p:nvPr/>
        </p:nvGraphicFramePr>
        <p:xfrm>
          <a:off x="1676401" y="4411664"/>
          <a:ext cx="3268663" cy="333375"/>
        </p:xfrm>
        <a:graphic>
          <a:graphicData uri="http://schemas.openxmlformats.org/presentationml/2006/ole">
            <mc:AlternateContent xmlns:mc="http://schemas.openxmlformats.org/markup-compatibility/2006">
              <mc:Choice xmlns:v="urn:schemas-microsoft-com:vml" Requires="v">
                <p:oleObj spid="_x0000_s2086" name="Equation" r:id="rId3" imgW="2247900" imgH="228600" progId="Equation.3">
                  <p:embed/>
                </p:oleObj>
              </mc:Choice>
              <mc:Fallback>
                <p:oleObj name="Equation" r:id="rId3" imgW="22479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1" y="4411664"/>
                        <a:ext cx="3268663" cy="3333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8" name="Object 8"/>
          <p:cNvGraphicFramePr>
            <a:graphicFrameLocks noChangeAspect="1"/>
          </p:cNvGraphicFramePr>
          <p:nvPr/>
        </p:nvGraphicFramePr>
        <p:xfrm>
          <a:off x="7239000" y="4411663"/>
          <a:ext cx="2400300" cy="590550"/>
        </p:xfrm>
        <a:graphic>
          <a:graphicData uri="http://schemas.openxmlformats.org/presentationml/2006/ole">
            <mc:AlternateContent xmlns:mc="http://schemas.openxmlformats.org/markup-compatibility/2006">
              <mc:Choice xmlns:v="urn:schemas-microsoft-com:vml" Requires="v">
                <p:oleObj spid="_x0000_s2087" name="Equation" r:id="rId5" imgW="1651000" imgH="406400" progId="Equation.3">
                  <p:embed/>
                </p:oleObj>
              </mc:Choice>
              <mc:Fallback>
                <p:oleObj name="Equation" r:id="rId5" imgW="1651000" imgH="4064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39000" y="4411663"/>
                        <a:ext cx="2400300" cy="5905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Table 9"/>
          <p:cNvGraphicFramePr>
            <a:graphicFrameLocks noGrp="1"/>
          </p:cNvGraphicFramePr>
          <p:nvPr/>
        </p:nvGraphicFramePr>
        <p:xfrm>
          <a:off x="2819401" y="2743201"/>
          <a:ext cx="6654801" cy="1400175"/>
        </p:xfrm>
        <a:graphic>
          <a:graphicData uri="http://schemas.openxmlformats.org/drawingml/2006/table">
            <a:tbl>
              <a:tblPr/>
              <a:tblGrid>
                <a:gridCol w="1661322"/>
                <a:gridCol w="1664493"/>
                <a:gridCol w="1664493"/>
                <a:gridCol w="1664493"/>
              </a:tblGrid>
              <a:tr h="800100">
                <a:tc>
                  <a:txBody>
                    <a:bodyPr/>
                    <a:lstStyle/>
                    <a:p>
                      <a:pPr algn="l" fontAlgn="ctr"/>
                      <a:r>
                        <a:rPr lang="en-US" sz="1800" b="1" i="0" u="none" strike="noStrike" dirty="0">
                          <a:solidFill>
                            <a:srgbClr val="000000"/>
                          </a:solidFill>
                          <a:effectLst/>
                          <a:latin typeface="Calibri"/>
                        </a:rPr>
                        <a:t>Time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a:solidFill>
                            <a:srgbClr val="000000"/>
                          </a:solidFill>
                          <a:effectLst/>
                          <a:latin typeface="Calibri"/>
                        </a:rPr>
                        <a:t>Money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dirty="0">
                          <a:solidFill>
                            <a:srgbClr val="000000"/>
                          </a:solidFill>
                          <a:effectLst/>
                          <a:latin typeface="Calibri"/>
                        </a:rPr>
                        <a:t>Cost of a Box of Cereal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a:solidFill>
                            <a:srgbClr val="000000"/>
                          </a:solidFill>
                          <a:effectLst/>
                          <a:latin typeface="Calibri"/>
                        </a:rPr>
                        <a:t>Number of Boxes of Cereal the Money Buys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a:txBody>
                    <a:bodyPr/>
                    <a:lstStyle/>
                    <a:p>
                      <a:pPr algn="l" fontAlgn="ctr"/>
                      <a:r>
                        <a:rPr lang="en-US" sz="1800" b="1" i="0" u="none" strike="noStrike">
                          <a:solidFill>
                            <a:srgbClr val="000000"/>
                          </a:solidFill>
                          <a:effectLst/>
                          <a:latin typeface="Calibri"/>
                        </a:rPr>
                        <a:t>Jan. 1 1980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a:solidFill>
                            <a:srgbClr val="000000"/>
                          </a:solidFill>
                          <a:effectLst/>
                          <a:latin typeface="Calibri"/>
                        </a:rPr>
                        <a:t>$1,000.00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a:solidFill>
                            <a:srgbClr val="000000"/>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dirty="0">
                          <a:solidFill>
                            <a:srgbClr val="000000"/>
                          </a:solidFill>
                          <a:effectLst/>
                          <a:latin typeface="Calibri"/>
                        </a:rPr>
                        <a:t>1,000.0000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a:txBody>
                    <a:bodyPr/>
                    <a:lstStyle/>
                    <a:p>
                      <a:pPr algn="l" fontAlgn="ctr"/>
                      <a:r>
                        <a:rPr lang="en-US" sz="1800" b="1" i="0" u="none" strike="noStrike">
                          <a:solidFill>
                            <a:srgbClr val="000000"/>
                          </a:solidFill>
                          <a:effectLst/>
                          <a:latin typeface="Calibri"/>
                        </a:rPr>
                        <a:t>Jan. 1 1981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dirty="0">
                          <a:solidFill>
                            <a:srgbClr val="000000"/>
                          </a:solidFill>
                          <a:effectLst/>
                          <a:latin typeface="Calibri"/>
                        </a:rPr>
                        <a:t>$1,140.00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dirty="0">
                          <a:solidFill>
                            <a:srgbClr val="000000"/>
                          </a:solidFill>
                          <a:effectLst/>
                          <a:latin typeface="Calibri"/>
                        </a:rPr>
                        <a:t>$1.135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dirty="0">
                          <a:solidFill>
                            <a:srgbClr val="000000"/>
                          </a:solidFill>
                          <a:effectLst/>
                          <a:latin typeface="Calibri"/>
                        </a:rPr>
                        <a:t>1,004.4053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1291" name="Straight Arrow Connector 11"/>
          <p:cNvCxnSpPr>
            <a:cxnSpLocks noChangeShapeType="1"/>
          </p:cNvCxnSpPr>
          <p:nvPr/>
        </p:nvCxnSpPr>
        <p:spPr bwMode="auto">
          <a:xfrm flipH="1">
            <a:off x="5562600" y="4106863"/>
            <a:ext cx="838200" cy="11430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graphicFrame>
        <p:nvGraphicFramePr>
          <p:cNvPr id="11292" name="Object 12"/>
          <p:cNvGraphicFramePr>
            <a:graphicFrameLocks noChangeAspect="1"/>
          </p:cNvGraphicFramePr>
          <p:nvPr>
            <p:extLst>
              <p:ext uri="{D42A27DB-BD31-4B8C-83A1-F6EECF244321}">
                <p14:modId xmlns:p14="http://schemas.microsoft.com/office/powerpoint/2010/main" val="1590281056"/>
              </p:ext>
            </p:extLst>
          </p:nvPr>
        </p:nvGraphicFramePr>
        <p:xfrm>
          <a:off x="2062163" y="5316538"/>
          <a:ext cx="8051800" cy="352425"/>
        </p:xfrm>
        <a:graphic>
          <a:graphicData uri="http://schemas.openxmlformats.org/presentationml/2006/ole">
            <mc:AlternateContent xmlns:mc="http://schemas.openxmlformats.org/markup-compatibility/2006">
              <mc:Choice xmlns:v="urn:schemas-microsoft-com:vml" Requires="v">
                <p:oleObj spid="_x0000_s2088" name="Equation" r:id="rId7" imgW="5537160" imgH="241200" progId="Equation.3">
                  <p:embed/>
                </p:oleObj>
              </mc:Choice>
              <mc:Fallback>
                <p:oleObj name="Equation" r:id="rId7" imgW="5537160" imgH="241200" progId="Equation.3">
                  <p:embed/>
                  <p:pic>
                    <p:nvPicPr>
                      <p:cNvPr id="0" name=""/>
                      <p:cNvPicPr>
                        <a:picLocks noChangeAspect="1" noChangeArrowheads="1"/>
                      </p:cNvPicPr>
                      <p:nvPr/>
                    </p:nvPicPr>
                    <p:blipFill>
                      <a:blip r:embed="rId8"/>
                      <a:srcRect/>
                      <a:stretch>
                        <a:fillRect/>
                      </a:stretch>
                    </p:blipFill>
                    <p:spPr bwMode="auto">
                      <a:xfrm>
                        <a:off x="2062163" y="5316538"/>
                        <a:ext cx="8051800" cy="352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1293" name="Straight Arrow Connector 18"/>
          <p:cNvCxnSpPr>
            <a:cxnSpLocks noChangeShapeType="1"/>
          </p:cNvCxnSpPr>
          <p:nvPr/>
        </p:nvCxnSpPr>
        <p:spPr bwMode="auto">
          <a:xfrm>
            <a:off x="8382000" y="4106863"/>
            <a:ext cx="381000" cy="3048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graphicFrame>
        <p:nvGraphicFramePr>
          <p:cNvPr id="11294" name="Object 22"/>
          <p:cNvGraphicFramePr>
            <a:graphicFrameLocks noChangeAspect="1"/>
          </p:cNvGraphicFramePr>
          <p:nvPr/>
        </p:nvGraphicFramePr>
        <p:xfrm>
          <a:off x="8272464" y="1771650"/>
          <a:ext cx="1957387" cy="590550"/>
        </p:xfrm>
        <a:graphic>
          <a:graphicData uri="http://schemas.openxmlformats.org/presentationml/2006/ole">
            <mc:AlternateContent xmlns:mc="http://schemas.openxmlformats.org/markup-compatibility/2006">
              <mc:Choice xmlns:v="urn:schemas-microsoft-com:vml" Requires="v">
                <p:oleObj spid="_x0000_s2089" name="Equation" r:id="rId9" imgW="1345616" imgH="406224" progId="Equation.3">
                  <p:embed/>
                </p:oleObj>
              </mc:Choice>
              <mc:Fallback>
                <p:oleObj name="Equation" r:id="rId9" imgW="1345616" imgH="406224"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72464" y="1771650"/>
                        <a:ext cx="1957387" cy="5905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1295" name="Straight Arrow Connector 24"/>
          <p:cNvCxnSpPr>
            <a:cxnSpLocks noChangeShapeType="1"/>
          </p:cNvCxnSpPr>
          <p:nvPr/>
        </p:nvCxnSpPr>
        <p:spPr bwMode="auto">
          <a:xfrm flipV="1">
            <a:off x="8915400" y="2362201"/>
            <a:ext cx="457200" cy="140176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1296" name="TextBox 14"/>
          <p:cNvSpPr txBox="1">
            <a:spLocks noChangeArrowheads="1"/>
          </p:cNvSpPr>
          <p:nvPr/>
        </p:nvSpPr>
        <p:spPr bwMode="auto">
          <a:xfrm>
            <a:off x="1828800" y="1143000"/>
            <a:ext cx="4419600" cy="400050"/>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latin typeface="Calibri" panose="020F0502020204030204" pitchFamily="34" charset="0"/>
              </a:rPr>
              <a:t>Nominal vs. </a:t>
            </a:r>
            <a:r>
              <a:rPr lang="en-US" altLang="en-US" dirty="0" smtClean="0">
                <a:latin typeface="Calibri" panose="020F0502020204030204" pitchFamily="34" charset="0"/>
              </a:rPr>
              <a:t>Real </a:t>
            </a:r>
            <a:r>
              <a:rPr lang="en-US" altLang="en-US" dirty="0">
                <a:latin typeface="Calibri" panose="020F0502020204030204" pitchFamily="34" charset="0"/>
              </a:rPr>
              <a:t>Rates of Interest</a:t>
            </a:r>
          </a:p>
        </p:txBody>
      </p:sp>
      <p:sp>
        <p:nvSpPr>
          <p:cNvPr id="12" name="TextBox 3"/>
          <p:cNvSpPr txBox="1">
            <a:spLocks noChangeArrowheads="1"/>
          </p:cNvSpPr>
          <p:nvPr/>
        </p:nvSpPr>
        <p:spPr bwMode="auto">
          <a:xfrm>
            <a:off x="348048" y="6505575"/>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3868820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nodeType="clickEffect">
                                  <p:stCondLst>
                                    <p:cond delay="0"/>
                                  </p:stCondLst>
                                  <p:childTnLst>
                                    <p:animEffect transition="out" filter="circle(out)">
                                      <p:cBhvr>
                                        <p:cTn id="6" dur="2000"/>
                                        <p:tgtEl>
                                          <p:spTgt spid="11266"/>
                                        </p:tgtEl>
                                      </p:cBhvr>
                                    </p:animEffect>
                                    <p:set>
                                      <p:cBhvr>
                                        <p:cTn id="7" dur="1" fill="hold">
                                          <p:stCondLst>
                                            <p:cond delay="1999"/>
                                          </p:stCondLst>
                                        </p:cTn>
                                        <p:tgtEl>
                                          <p:spTgt spid="11266"/>
                                        </p:tgtEl>
                                        <p:attrNameLst>
                                          <p:attrName>style.visibility</p:attrName>
                                        </p:attrNameLst>
                                      </p:cBhvr>
                                      <p:to>
                                        <p:strVal val="hidden"/>
                                      </p:to>
                                    </p:set>
                                  </p:childTnLst>
                                </p:cTn>
                              </p:par>
                              <p:par>
                                <p:cTn id="8" presetID="6" presetClass="exit" presetSubtype="32" fill="hold" nodeType="withEffect">
                                  <p:stCondLst>
                                    <p:cond delay="0"/>
                                  </p:stCondLst>
                                  <p:childTnLst>
                                    <p:animEffect transition="out" filter="circle(out)">
                                      <p:cBhvr>
                                        <p:cTn id="9" dur="2000"/>
                                        <p:tgtEl>
                                          <p:spTgt spid="11267"/>
                                        </p:tgtEl>
                                      </p:cBhvr>
                                    </p:animEffect>
                                    <p:set>
                                      <p:cBhvr>
                                        <p:cTn id="10" dur="1" fill="hold">
                                          <p:stCondLst>
                                            <p:cond delay="1999"/>
                                          </p:stCondLst>
                                        </p:cTn>
                                        <p:tgtEl>
                                          <p:spTgt spid="11267"/>
                                        </p:tgtEl>
                                        <p:attrNameLst>
                                          <p:attrName>style.visibility</p:attrName>
                                        </p:attrNameLst>
                                      </p:cBhvr>
                                      <p:to>
                                        <p:strVal val="hidden"/>
                                      </p:to>
                                    </p:set>
                                  </p:childTnLst>
                                </p:cTn>
                              </p:par>
                              <p:par>
                                <p:cTn id="11" presetID="6" presetClass="exit" presetSubtype="32" fill="hold" nodeType="withEffect">
                                  <p:stCondLst>
                                    <p:cond delay="0"/>
                                  </p:stCondLst>
                                  <p:childTnLst>
                                    <p:animEffect transition="out" filter="circle(out)">
                                      <p:cBhvr>
                                        <p:cTn id="12" dur="2000"/>
                                        <p:tgtEl>
                                          <p:spTgt spid="11268"/>
                                        </p:tgtEl>
                                      </p:cBhvr>
                                    </p:animEffect>
                                    <p:set>
                                      <p:cBhvr>
                                        <p:cTn id="13" dur="1" fill="hold">
                                          <p:stCondLst>
                                            <p:cond delay="1999"/>
                                          </p:stCondLst>
                                        </p:cTn>
                                        <p:tgtEl>
                                          <p:spTgt spid="11268"/>
                                        </p:tgtEl>
                                        <p:attrNameLst>
                                          <p:attrName>style.visibility</p:attrName>
                                        </p:attrNameLst>
                                      </p:cBhvr>
                                      <p:to>
                                        <p:strVal val="hidden"/>
                                      </p:to>
                                    </p:set>
                                  </p:childTnLst>
                                </p:cTn>
                              </p:par>
                              <p:par>
                                <p:cTn id="14" presetID="6" presetClass="exit" presetSubtype="32" fill="hold" nodeType="withEffect">
                                  <p:stCondLst>
                                    <p:cond delay="0"/>
                                  </p:stCondLst>
                                  <p:childTnLst>
                                    <p:animEffect transition="out" filter="circle(out)">
                                      <p:cBhvr>
                                        <p:cTn id="15" dur="2000"/>
                                        <p:tgtEl>
                                          <p:spTgt spid="10"/>
                                        </p:tgtEl>
                                      </p:cBhvr>
                                    </p:animEffect>
                                    <p:set>
                                      <p:cBhvr>
                                        <p:cTn id="16" dur="1" fill="hold">
                                          <p:stCondLst>
                                            <p:cond delay="1999"/>
                                          </p:stCondLst>
                                        </p:cTn>
                                        <p:tgtEl>
                                          <p:spTgt spid="10"/>
                                        </p:tgtEl>
                                        <p:attrNameLst>
                                          <p:attrName>style.visibility</p:attrName>
                                        </p:attrNameLst>
                                      </p:cBhvr>
                                      <p:to>
                                        <p:strVal val="hidden"/>
                                      </p:to>
                                    </p:set>
                                  </p:childTnLst>
                                </p:cTn>
                              </p:par>
                              <p:par>
                                <p:cTn id="17" presetID="6" presetClass="exit" presetSubtype="32" fill="hold" nodeType="withEffect">
                                  <p:stCondLst>
                                    <p:cond delay="0"/>
                                  </p:stCondLst>
                                  <p:childTnLst>
                                    <p:animEffect transition="out" filter="circle(out)">
                                      <p:cBhvr>
                                        <p:cTn id="18" dur="2000"/>
                                        <p:tgtEl>
                                          <p:spTgt spid="11291"/>
                                        </p:tgtEl>
                                      </p:cBhvr>
                                    </p:animEffect>
                                    <p:set>
                                      <p:cBhvr>
                                        <p:cTn id="19" dur="1" fill="hold">
                                          <p:stCondLst>
                                            <p:cond delay="1999"/>
                                          </p:stCondLst>
                                        </p:cTn>
                                        <p:tgtEl>
                                          <p:spTgt spid="11291"/>
                                        </p:tgtEl>
                                        <p:attrNameLst>
                                          <p:attrName>style.visibility</p:attrName>
                                        </p:attrNameLst>
                                      </p:cBhvr>
                                      <p:to>
                                        <p:strVal val="hidden"/>
                                      </p:to>
                                    </p:set>
                                  </p:childTnLst>
                                </p:cTn>
                              </p:par>
                              <p:par>
                                <p:cTn id="20" presetID="6" presetClass="exit" presetSubtype="32" fill="hold" nodeType="withEffect">
                                  <p:stCondLst>
                                    <p:cond delay="0"/>
                                  </p:stCondLst>
                                  <p:childTnLst>
                                    <p:animEffect transition="out" filter="circle(out)">
                                      <p:cBhvr>
                                        <p:cTn id="21" dur="2000"/>
                                        <p:tgtEl>
                                          <p:spTgt spid="11293"/>
                                        </p:tgtEl>
                                      </p:cBhvr>
                                    </p:animEffect>
                                    <p:set>
                                      <p:cBhvr>
                                        <p:cTn id="22" dur="1" fill="hold">
                                          <p:stCondLst>
                                            <p:cond delay="1999"/>
                                          </p:stCondLst>
                                        </p:cTn>
                                        <p:tgtEl>
                                          <p:spTgt spid="11293"/>
                                        </p:tgtEl>
                                        <p:attrNameLst>
                                          <p:attrName>style.visibility</p:attrName>
                                        </p:attrNameLst>
                                      </p:cBhvr>
                                      <p:to>
                                        <p:strVal val="hidden"/>
                                      </p:to>
                                    </p:set>
                                  </p:childTnLst>
                                </p:cTn>
                              </p:par>
                              <p:par>
                                <p:cTn id="23" presetID="6" presetClass="exit" presetSubtype="32" fill="hold" nodeType="withEffect">
                                  <p:stCondLst>
                                    <p:cond delay="0"/>
                                  </p:stCondLst>
                                  <p:childTnLst>
                                    <p:animEffect transition="out" filter="circle(out)">
                                      <p:cBhvr>
                                        <p:cTn id="24" dur="2000"/>
                                        <p:tgtEl>
                                          <p:spTgt spid="11294"/>
                                        </p:tgtEl>
                                      </p:cBhvr>
                                    </p:animEffect>
                                    <p:set>
                                      <p:cBhvr>
                                        <p:cTn id="25" dur="1" fill="hold">
                                          <p:stCondLst>
                                            <p:cond delay="1999"/>
                                          </p:stCondLst>
                                        </p:cTn>
                                        <p:tgtEl>
                                          <p:spTgt spid="11294"/>
                                        </p:tgtEl>
                                        <p:attrNameLst>
                                          <p:attrName>style.visibility</p:attrName>
                                        </p:attrNameLst>
                                      </p:cBhvr>
                                      <p:to>
                                        <p:strVal val="hidden"/>
                                      </p:to>
                                    </p:set>
                                  </p:childTnLst>
                                </p:cTn>
                              </p:par>
                              <p:par>
                                <p:cTn id="26" presetID="6" presetClass="exit" presetSubtype="32" fill="hold" nodeType="withEffect">
                                  <p:stCondLst>
                                    <p:cond delay="0"/>
                                  </p:stCondLst>
                                  <p:childTnLst>
                                    <p:animEffect transition="out" filter="circle(out)">
                                      <p:cBhvr>
                                        <p:cTn id="27" dur="2000"/>
                                        <p:tgtEl>
                                          <p:spTgt spid="11295"/>
                                        </p:tgtEl>
                                      </p:cBhvr>
                                    </p:animEffect>
                                    <p:set>
                                      <p:cBhvr>
                                        <p:cTn id="28" dur="1" fill="hold">
                                          <p:stCondLst>
                                            <p:cond delay="1999"/>
                                          </p:stCondLst>
                                        </p:cTn>
                                        <p:tgtEl>
                                          <p:spTgt spid="11295"/>
                                        </p:tgtEl>
                                        <p:attrNameLst>
                                          <p:attrName>style.visibility</p:attrName>
                                        </p:attrNameLst>
                                      </p:cBhvr>
                                      <p:to>
                                        <p:strVal val="hidden"/>
                                      </p:to>
                                    </p:set>
                                  </p:childTnLst>
                                </p:cTn>
                              </p:par>
                              <p:par>
                                <p:cTn id="29" presetID="6" presetClass="exit" presetSubtype="32" fill="hold" grpId="0" nodeType="withEffect">
                                  <p:stCondLst>
                                    <p:cond delay="0"/>
                                  </p:stCondLst>
                                  <p:childTnLst>
                                    <p:animEffect transition="out" filter="circle(out)">
                                      <p:cBhvr>
                                        <p:cTn id="30" dur="2000"/>
                                        <p:tgtEl>
                                          <p:spTgt spid="11296"/>
                                        </p:tgtEl>
                                      </p:cBhvr>
                                    </p:animEffect>
                                    <p:set>
                                      <p:cBhvr>
                                        <p:cTn id="31" dur="1" fill="hold">
                                          <p:stCondLst>
                                            <p:cond delay="1999"/>
                                          </p:stCondLst>
                                        </p:cTn>
                                        <p:tgtEl>
                                          <p:spTgt spid="11296"/>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0" presetClass="path" presetSubtype="0" accel="50000" decel="50000" fill="hold" nodeType="clickEffect">
                                  <p:stCondLst>
                                    <p:cond delay="0"/>
                                  </p:stCondLst>
                                  <p:childTnLst>
                                    <p:animMotion origin="layout" path="M -0.01563 -0.02732 L -0.01563 -0.02732 C -0.01524 -0.03102 -0.01445 -0.03449 -0.01432 -0.0382 C -0.0138 -0.05417 -0.01406 -0.07037 -0.01367 -0.08635 C -0.01367 -0.08797 -0.01328 -0.08959 -0.01302 -0.09121 C -0.01263 -0.09283 -0.01211 -0.09422 -0.01159 -0.09584 C -0.01159 -0.09769 -0.01081 -0.12454 -0.01029 -0.12963 C -0.01003 -0.13172 -0.00925 -0.13357 -0.00899 -0.13565 C -0.00859 -0.13704 -0.00846 -0.13866 -0.0082 -0.14028 C -0.00807 -0.14445 -0.00794 -0.14838 -0.00755 -0.15232 C -0.00729 -0.15533 -0.00625 -0.16088 -0.0056 -0.16436 C -0.00534 -0.16713 -0.00508 -0.16991 -0.00482 -0.17269 C -0.00469 -0.17593 -0.00456 -0.17917 -0.00417 -0.18241 C -0.00391 -0.18496 -0.00326 -0.18727 -0.00287 -0.18959 C -0.00274 -0.19121 -0.00182 -0.21343 -0.00143 -0.21598 C -0.00117 -0.21852 -0.00065 -0.22084 -0.00013 -0.22315 C 0.00026 -0.23241 0.00052 -0.24167 0.00117 -0.25093 C 0.00143 -0.25278 0.00169 -0.25487 0.00195 -0.25695 C 0.00169 -0.27014 0.00182 -0.28334 0.00117 -0.29653 C 0.00104 -0.29908 0.00026 -0.30139 -0.00013 -0.30371 C -0.00261 -0.31945 0.00117 -0.29977 -0.00221 -0.31574 C -0.00247 -0.3169 -0.00261 -0.31806 -0.00287 -0.31945 C -0.00365 -0.32431 -0.00365 -0.32616 -0.00482 -0.33125 C -0.00521 -0.33264 -0.00586 -0.3338 -0.00625 -0.33496 C -0.00716 -0.33774 -0.00794 -0.34074 -0.00899 -0.34329 C -0.00951 -0.34468 -0.01042 -0.34561 -0.01094 -0.34699 C -0.01159 -0.34838 -0.01172 -0.35024 -0.01224 -0.35186 C -0.01289 -0.35348 -0.01367 -0.35487 -0.01432 -0.35649 C -0.01484 -0.35764 -0.01511 -0.35903 -0.01563 -0.36019 C -0.01628 -0.36158 -0.01706 -0.3625 -0.01771 -0.36389 C -0.01888 -0.36621 -0.01979 -0.37014 -0.02109 -0.37223 C -0.02162 -0.37292 -0.0224 -0.37292 -0.02305 -0.37338 C -0.02409 -0.37408 -0.02487 -0.375 -0.02578 -0.3757 C -0.0263 -0.37709 -0.02656 -0.37848 -0.02721 -0.3794 C -0.02774 -0.38033 -0.02865 -0.38079 -0.02917 -0.38172 C -0.02969 -0.38287 -0.02969 -0.38426 -0.02982 -0.38542 C -0.02969 -0.3875 -0.02943 -0.39815 -0.02852 -0.40232 C -0.02826 -0.40348 -0.02761 -0.40463 -0.02721 -0.40579 C -0.02747 -0.4125 -0.02774 -0.41968 -0.02852 -0.42616 C -0.02865 -0.42755 -0.02891 -0.42871 -0.02917 -0.42987 C -0.02995 -0.43241 -0.0319 -0.43704 -0.0319 -0.43704 L -0.03386 -0.43936 " pathEditMode="relative" ptsTypes="AAAAAAAAAAAAAAAAAAAAAAAAAAAAAAAAAAAAAAAAAA">
                                      <p:cBhvr>
                                        <p:cTn id="35" dur="2000" fill="hold"/>
                                        <p:tgtEl>
                                          <p:spTgt spid="1129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9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3"/>
          <p:cNvSpPr txBox="1">
            <a:spLocks noChangeArrowheads="1"/>
          </p:cNvSpPr>
          <p:nvPr/>
        </p:nvSpPr>
        <p:spPr bwMode="auto">
          <a:xfrm>
            <a:off x="1676400" y="3886201"/>
            <a:ext cx="3657600" cy="6461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a:latin typeface="Calibri" panose="020F0502020204030204" pitchFamily="34" charset="0"/>
              </a:rPr>
              <a:t>Jane’s money has grown by 14%.  We call this the ‘nominal return.’</a:t>
            </a:r>
          </a:p>
        </p:txBody>
      </p:sp>
      <p:cxnSp>
        <p:nvCxnSpPr>
          <p:cNvPr id="12291" name="Straight Arrow Connector 5"/>
          <p:cNvCxnSpPr>
            <a:cxnSpLocks noChangeShapeType="1"/>
          </p:cNvCxnSpPr>
          <p:nvPr/>
        </p:nvCxnSpPr>
        <p:spPr bwMode="auto">
          <a:xfrm flipH="1">
            <a:off x="4572000" y="3581400"/>
            <a:ext cx="228600" cy="3048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graphicFrame>
        <p:nvGraphicFramePr>
          <p:cNvPr id="12292" name="Object 6"/>
          <p:cNvGraphicFramePr>
            <a:graphicFrameLocks noChangeAspect="1"/>
          </p:cNvGraphicFramePr>
          <p:nvPr/>
        </p:nvGraphicFramePr>
        <p:xfrm>
          <a:off x="1677988" y="4652963"/>
          <a:ext cx="3656012" cy="609600"/>
        </p:xfrm>
        <a:graphic>
          <a:graphicData uri="http://schemas.openxmlformats.org/presentationml/2006/ole">
            <mc:AlternateContent xmlns:mc="http://schemas.openxmlformats.org/markup-compatibility/2006">
              <mc:Choice xmlns:v="urn:schemas-microsoft-com:vml" Requires="v">
                <p:oleObj spid="_x0000_s3092" name="Equation" r:id="rId3" imgW="2514600" imgH="419100" progId="Equation.3">
                  <p:embed/>
                </p:oleObj>
              </mc:Choice>
              <mc:Fallback>
                <p:oleObj name="Equation" r:id="rId3" imgW="2514600" imgH="419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7988" y="4652963"/>
                        <a:ext cx="3656012" cy="6096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93" name="TextBox 7"/>
          <p:cNvSpPr txBox="1">
            <a:spLocks noChangeArrowheads="1"/>
          </p:cNvSpPr>
          <p:nvPr/>
        </p:nvSpPr>
        <p:spPr bwMode="auto">
          <a:xfrm>
            <a:off x="5638800" y="3886201"/>
            <a:ext cx="4800600" cy="92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a:latin typeface="Calibri" panose="020F0502020204030204" pitchFamily="34" charset="0"/>
              </a:rPr>
              <a:t>But what the money buys has only grown by .044053% (note that that is less than ½ of 1%).  We refer to this as the ‘real return.’</a:t>
            </a:r>
          </a:p>
        </p:txBody>
      </p:sp>
      <p:graphicFrame>
        <p:nvGraphicFramePr>
          <p:cNvPr id="12294" name="Object 8"/>
          <p:cNvGraphicFramePr>
            <a:graphicFrameLocks noChangeAspect="1"/>
          </p:cNvGraphicFramePr>
          <p:nvPr>
            <p:extLst>
              <p:ext uri="{D42A27DB-BD31-4B8C-83A1-F6EECF244321}">
                <p14:modId xmlns:p14="http://schemas.microsoft.com/office/powerpoint/2010/main" val="2999353142"/>
              </p:ext>
            </p:extLst>
          </p:nvPr>
        </p:nvGraphicFramePr>
        <p:xfrm>
          <a:off x="5770563" y="4926013"/>
          <a:ext cx="4572000" cy="576262"/>
        </p:xfrm>
        <a:graphic>
          <a:graphicData uri="http://schemas.openxmlformats.org/presentationml/2006/ole">
            <mc:AlternateContent xmlns:mc="http://schemas.openxmlformats.org/markup-compatibility/2006">
              <mc:Choice xmlns:v="urn:schemas-microsoft-com:vml" Requires="v">
                <p:oleObj spid="_x0000_s3093" name="Equation" r:id="rId5" imgW="3327120" imgH="419040" progId="Equation.3">
                  <p:embed/>
                </p:oleObj>
              </mc:Choice>
              <mc:Fallback>
                <p:oleObj name="Equation" r:id="rId5" imgW="3327120" imgH="419040" progId="Equation.3">
                  <p:embed/>
                  <p:pic>
                    <p:nvPicPr>
                      <p:cNvPr id="0" name=""/>
                      <p:cNvPicPr>
                        <a:picLocks noChangeAspect="1" noChangeArrowheads="1"/>
                      </p:cNvPicPr>
                      <p:nvPr/>
                    </p:nvPicPr>
                    <p:blipFill>
                      <a:blip r:embed="rId6"/>
                      <a:srcRect/>
                      <a:stretch>
                        <a:fillRect/>
                      </a:stretch>
                    </p:blipFill>
                    <p:spPr bwMode="auto">
                      <a:xfrm>
                        <a:off x="5770563" y="4926013"/>
                        <a:ext cx="4572000" cy="5762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Table 9"/>
          <p:cNvGraphicFramePr>
            <a:graphicFrameLocks noGrp="1"/>
          </p:cNvGraphicFramePr>
          <p:nvPr/>
        </p:nvGraphicFramePr>
        <p:xfrm>
          <a:off x="2819400" y="2217738"/>
          <a:ext cx="6654801" cy="1333500"/>
        </p:xfrm>
        <a:graphic>
          <a:graphicData uri="http://schemas.openxmlformats.org/drawingml/2006/table">
            <a:tbl>
              <a:tblPr/>
              <a:tblGrid>
                <a:gridCol w="1661322"/>
                <a:gridCol w="1664493"/>
                <a:gridCol w="1664493"/>
                <a:gridCol w="1664493"/>
              </a:tblGrid>
              <a:tr h="800100">
                <a:tc>
                  <a:txBody>
                    <a:bodyPr/>
                    <a:lstStyle/>
                    <a:p>
                      <a:pPr algn="l" fontAlgn="ctr"/>
                      <a:r>
                        <a:rPr lang="en-US" sz="1600" b="1" i="0" u="none" strike="noStrike" dirty="0">
                          <a:solidFill>
                            <a:srgbClr val="000000"/>
                          </a:solidFill>
                          <a:effectLst/>
                          <a:latin typeface="Calibri"/>
                        </a:rPr>
                        <a:t>Time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dirty="0">
                          <a:solidFill>
                            <a:srgbClr val="000000"/>
                          </a:solidFill>
                          <a:effectLst/>
                          <a:latin typeface="Calibri"/>
                        </a:rPr>
                        <a:t>Money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dirty="0">
                          <a:solidFill>
                            <a:srgbClr val="000000"/>
                          </a:solidFill>
                          <a:effectLst/>
                          <a:latin typeface="Calibri"/>
                        </a:rPr>
                        <a:t>Cost of a Box of Cereal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dirty="0">
                          <a:solidFill>
                            <a:srgbClr val="000000"/>
                          </a:solidFill>
                          <a:effectLst/>
                          <a:latin typeface="Calibri"/>
                        </a:rPr>
                        <a:t>Number of Boxes of Cereal the Money Buys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a:txBody>
                    <a:bodyPr/>
                    <a:lstStyle/>
                    <a:p>
                      <a:pPr algn="l" fontAlgn="ctr"/>
                      <a:r>
                        <a:rPr lang="en-US" sz="1600" b="1" i="0" u="none" strike="noStrike">
                          <a:solidFill>
                            <a:srgbClr val="000000"/>
                          </a:solidFill>
                          <a:effectLst/>
                          <a:latin typeface="Calibri"/>
                        </a:rPr>
                        <a:t>Jan. 1 1980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a:rPr>
                        <a:t>$1,000.00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Calibri"/>
                        </a:rPr>
                        <a:t>1,000.0000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a:txBody>
                    <a:bodyPr/>
                    <a:lstStyle/>
                    <a:p>
                      <a:pPr algn="l" fontAlgn="ctr"/>
                      <a:r>
                        <a:rPr lang="en-US" sz="1600" b="1" i="0" u="none" strike="noStrike">
                          <a:solidFill>
                            <a:srgbClr val="000000"/>
                          </a:solidFill>
                          <a:effectLst/>
                          <a:latin typeface="Calibri"/>
                        </a:rPr>
                        <a:t>Jan. 1 1981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a:rPr>
                        <a:t>$1,140.00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a:rPr>
                        <a:t>$1.135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Calibri"/>
                        </a:rPr>
                        <a:t>1,004.4053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2317" name="Straight Arrow Connector 11"/>
          <p:cNvCxnSpPr>
            <a:cxnSpLocks noChangeShapeType="1"/>
          </p:cNvCxnSpPr>
          <p:nvPr/>
        </p:nvCxnSpPr>
        <p:spPr bwMode="auto">
          <a:xfrm>
            <a:off x="8382000" y="3581400"/>
            <a:ext cx="76200" cy="3048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2318" name="TextBox 14"/>
          <p:cNvSpPr txBox="1">
            <a:spLocks noChangeArrowheads="1"/>
          </p:cNvSpPr>
          <p:nvPr/>
        </p:nvSpPr>
        <p:spPr bwMode="auto">
          <a:xfrm>
            <a:off x="1828800" y="1143000"/>
            <a:ext cx="4419600" cy="400050"/>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37931725" indent="-37474525">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dirty="0">
                <a:latin typeface="Calibri" panose="020F0502020204030204" pitchFamily="34" charset="0"/>
              </a:rPr>
              <a:t>Nominal vs. </a:t>
            </a:r>
            <a:r>
              <a:rPr lang="en-US" altLang="en-US" dirty="0" smtClean="0">
                <a:latin typeface="Calibri" panose="020F0502020204030204" pitchFamily="34" charset="0"/>
              </a:rPr>
              <a:t>Real</a:t>
            </a:r>
            <a:r>
              <a:rPr lang="en-US" altLang="en-US" dirty="0" smtClean="0">
                <a:latin typeface="Calibri" panose="020F0502020204030204" pitchFamily="34" charset="0"/>
              </a:rPr>
              <a:t> </a:t>
            </a:r>
            <a:r>
              <a:rPr lang="en-US" altLang="en-US" dirty="0">
                <a:latin typeface="Calibri" panose="020F0502020204030204" pitchFamily="34" charset="0"/>
              </a:rPr>
              <a:t>Rates of Interest</a:t>
            </a:r>
          </a:p>
        </p:txBody>
      </p:sp>
      <p:sp>
        <p:nvSpPr>
          <p:cNvPr id="12319" name="TextBox 1"/>
          <p:cNvSpPr txBox="1">
            <a:spLocks noChangeArrowheads="1"/>
          </p:cNvSpPr>
          <p:nvPr/>
        </p:nvSpPr>
        <p:spPr bwMode="auto">
          <a:xfrm>
            <a:off x="5638800" y="5583238"/>
            <a:ext cx="4800600" cy="6461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anose="02020603050405020304" pitchFamily="18" charset="0"/>
                <a:ea typeface="ＭＳ Ｐゴシック" panose="020B0600070205080204" pitchFamily="34" charset="-128"/>
              </a:defRPr>
            </a:lvl1pPr>
            <a:lvl2pPr marL="742950" indent="-285750">
              <a:defRPr sz="2000">
                <a:solidFill>
                  <a:schemeClr val="tx1"/>
                </a:solidFill>
                <a:latin typeface="Times New Roman" panose="02020603050405020304" pitchFamily="18" charset="0"/>
                <a:ea typeface="ＭＳ Ｐゴシック" panose="020B0600070205080204" pitchFamily="34" charset="-128"/>
              </a:defRPr>
            </a:lvl2pPr>
            <a:lvl3pPr marL="1143000" indent="-228600">
              <a:defRPr sz="2000">
                <a:solidFill>
                  <a:schemeClr val="tx1"/>
                </a:solidFill>
                <a:latin typeface="Times New Roman" panose="02020603050405020304" pitchFamily="18" charset="0"/>
                <a:ea typeface="ＭＳ Ｐゴシック" panose="020B0600070205080204" pitchFamily="34" charset="-128"/>
              </a:defRPr>
            </a:lvl3pPr>
            <a:lvl4pPr marL="1600200" indent="-228600">
              <a:defRPr sz="2000">
                <a:solidFill>
                  <a:schemeClr val="tx1"/>
                </a:solidFill>
                <a:latin typeface="Times New Roman" panose="02020603050405020304" pitchFamily="18" charset="0"/>
                <a:ea typeface="ＭＳ Ｐゴシック" panose="020B0600070205080204" pitchFamily="34" charset="-128"/>
              </a:defRPr>
            </a:lvl4pPr>
            <a:lvl5pPr marL="2057400" indent="-228600">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1800">
                <a:latin typeface="Calibri" panose="020F0502020204030204" pitchFamily="34" charset="0"/>
              </a:rPr>
              <a:t>We can think of the real return as the return one earns after you adjust for the effect of inflation.</a:t>
            </a:r>
          </a:p>
        </p:txBody>
      </p:sp>
      <p:sp>
        <p:nvSpPr>
          <p:cNvPr id="11" name="TextBox 3"/>
          <p:cNvSpPr txBox="1">
            <a:spLocks noChangeArrowheads="1"/>
          </p:cNvSpPr>
          <p:nvPr/>
        </p:nvSpPr>
        <p:spPr bwMode="auto">
          <a:xfrm>
            <a:off x="348048" y="6505575"/>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4219680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2698</Words>
  <Application>Microsoft Office PowerPoint</Application>
  <PresentationFormat>Custom</PresentationFormat>
  <Paragraphs>239</Paragraphs>
  <Slides>31</Slides>
  <Notes>4</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31</vt:i4>
      </vt:variant>
    </vt:vector>
  </HeadingPairs>
  <TitlesOfParts>
    <vt:vector size="35" baseType="lpstr">
      <vt:lpstr>Office Theme</vt:lpstr>
      <vt:lpstr>Equation</vt:lpstr>
      <vt:lpstr>Worksheet</vt:lpstr>
      <vt:lpstr>Microsoft Excel Chart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K. Ruff</dc:creator>
  <cp:lastModifiedBy>Craig K. Ruff</cp:lastModifiedBy>
  <cp:revision>7</cp:revision>
  <dcterms:created xsi:type="dcterms:W3CDTF">2014-07-24T23:06:07Z</dcterms:created>
  <dcterms:modified xsi:type="dcterms:W3CDTF">2014-08-20T20:06:34Z</dcterms:modified>
</cp:coreProperties>
</file>