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3" r:id="rId2"/>
    <p:sldId id="282" r:id="rId3"/>
    <p:sldId id="283" r:id="rId4"/>
    <p:sldId id="284" r:id="rId5"/>
    <p:sldId id="294" r:id="rId6"/>
    <p:sldId id="295" r:id="rId7"/>
    <p:sldId id="287" r:id="rId8"/>
    <p:sldId id="286" r:id="rId9"/>
    <p:sldId id="285" r:id="rId10"/>
    <p:sldId id="288" r:id="rId11"/>
    <p:sldId id="289" r:id="rId12"/>
    <p:sldId id="291" r:id="rId13"/>
    <p:sldId id="292" r:id="rId14"/>
    <p:sldId id="258" r:id="rId15"/>
    <p:sldId id="300" r:id="rId16"/>
    <p:sldId id="301" r:id="rId17"/>
    <p:sldId id="259" r:id="rId18"/>
    <p:sldId id="260" r:id="rId19"/>
    <p:sldId id="29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BDC203-0E34-496D-A61A-95E2E4C4884A}" type="datetimeFigureOut">
              <a:rPr lang="en-US" smtClean="0"/>
              <a:t>7/24/2014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24D9C-E143-44B2-82C9-6F25884229C2}" type="slidenum">
              <a:rPr lang="en-US" smtClean="0"/>
              <a:t>‹#›</a:t>
            </a:fld>
            <a:endParaRPr lang="en-US"/>
          </a:p>
        </p:txBody>
      </p:sp>
    </p:spTree>
    <p:extLst>
      <p:ext uri="{BB962C8B-B14F-4D97-AF65-F5344CB8AC3E}">
        <p14:creationId xmlns:p14="http://schemas.microsoft.com/office/powerpoint/2010/main" val="168049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108" charset="0"/>
                <a:ea typeface="ＭＳ Ｐゴシック" pitchFamily="-108" charset="-128"/>
              </a:defRPr>
            </a:lvl1pPr>
            <a:lvl2pPr marL="36152138" indent="-35715575">
              <a:defRPr>
                <a:solidFill>
                  <a:schemeClr val="tx1"/>
                </a:solidFill>
                <a:latin typeface="Tahoma" pitchFamily="-108" charset="0"/>
                <a:ea typeface="ＭＳ Ｐゴシック" pitchFamily="-108" charset="-128"/>
              </a:defRPr>
            </a:lvl2pPr>
            <a:lvl3pPr marL="1089025" indent="-217488">
              <a:defRPr>
                <a:solidFill>
                  <a:schemeClr val="tx1"/>
                </a:solidFill>
                <a:latin typeface="Tahoma" pitchFamily="-108" charset="0"/>
                <a:ea typeface="ＭＳ Ｐゴシック" pitchFamily="-108" charset="-128"/>
              </a:defRPr>
            </a:lvl3pPr>
            <a:lvl4pPr marL="1524000" indent="-217488">
              <a:defRPr>
                <a:solidFill>
                  <a:schemeClr val="tx1"/>
                </a:solidFill>
                <a:latin typeface="Tahoma" pitchFamily="-108" charset="0"/>
                <a:ea typeface="ＭＳ Ｐゴシック" pitchFamily="-108" charset="-128"/>
              </a:defRPr>
            </a:lvl4pPr>
            <a:lvl5pPr marL="1960563" indent="-217488">
              <a:defRPr>
                <a:solidFill>
                  <a:schemeClr val="tx1"/>
                </a:solidFill>
                <a:latin typeface="Tahoma" pitchFamily="-108" charset="0"/>
                <a:ea typeface="ＭＳ Ｐゴシック" pitchFamily="-108" charset="-128"/>
              </a:defRPr>
            </a:lvl5pPr>
            <a:lvl6pPr marL="2417763" indent="-217488" eaLnBrk="0" fontAlgn="base" hangingPunct="0">
              <a:spcBef>
                <a:spcPct val="0"/>
              </a:spcBef>
              <a:spcAft>
                <a:spcPct val="0"/>
              </a:spcAft>
              <a:defRPr>
                <a:solidFill>
                  <a:schemeClr val="tx1"/>
                </a:solidFill>
                <a:latin typeface="Tahoma" pitchFamily="-108" charset="0"/>
                <a:ea typeface="ＭＳ Ｐゴシック" pitchFamily="-108" charset="-128"/>
              </a:defRPr>
            </a:lvl6pPr>
            <a:lvl7pPr marL="2874963" indent="-217488" eaLnBrk="0" fontAlgn="base" hangingPunct="0">
              <a:spcBef>
                <a:spcPct val="0"/>
              </a:spcBef>
              <a:spcAft>
                <a:spcPct val="0"/>
              </a:spcAft>
              <a:defRPr>
                <a:solidFill>
                  <a:schemeClr val="tx1"/>
                </a:solidFill>
                <a:latin typeface="Tahoma" pitchFamily="-108" charset="0"/>
                <a:ea typeface="ＭＳ Ｐゴシック" pitchFamily="-108" charset="-128"/>
              </a:defRPr>
            </a:lvl7pPr>
            <a:lvl8pPr marL="3332163" indent="-217488" eaLnBrk="0" fontAlgn="base" hangingPunct="0">
              <a:spcBef>
                <a:spcPct val="0"/>
              </a:spcBef>
              <a:spcAft>
                <a:spcPct val="0"/>
              </a:spcAft>
              <a:defRPr>
                <a:solidFill>
                  <a:schemeClr val="tx1"/>
                </a:solidFill>
                <a:latin typeface="Tahoma" pitchFamily="-108" charset="0"/>
                <a:ea typeface="ＭＳ Ｐゴシック" pitchFamily="-108" charset="-128"/>
              </a:defRPr>
            </a:lvl8pPr>
            <a:lvl9pPr marL="3789363" indent="-217488" eaLnBrk="0" fontAlgn="base" hangingPunct="0">
              <a:spcBef>
                <a:spcPct val="0"/>
              </a:spcBef>
              <a:spcAft>
                <a:spcPct val="0"/>
              </a:spcAft>
              <a:defRPr>
                <a:solidFill>
                  <a:schemeClr val="tx1"/>
                </a:solidFill>
                <a:latin typeface="Tahoma" pitchFamily="-108" charset="0"/>
                <a:ea typeface="ＭＳ Ｐゴシック" pitchFamily="-108" charset="-128"/>
              </a:defRPr>
            </a:lvl9pPr>
          </a:lstStyle>
          <a:p>
            <a:fld id="{2AB7B600-0FBC-4C50-9DD7-62FDDE415B8D}" type="slidenum">
              <a:rPr lang="en-US" altLang="en-US">
                <a:latin typeface="Arial" charset="0"/>
              </a:rPr>
              <a:pPr/>
              <a:t>1</a:t>
            </a:fld>
            <a:endParaRPr lang="en-US"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009812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4D9C-E143-44B2-82C9-6F25884229C2}" type="slidenum">
              <a:rPr lang="en-US" smtClean="0"/>
              <a:t>10</a:t>
            </a:fld>
            <a:endParaRPr lang="en-US"/>
          </a:p>
        </p:txBody>
      </p:sp>
    </p:spTree>
    <p:extLst>
      <p:ext uri="{BB962C8B-B14F-4D97-AF65-F5344CB8AC3E}">
        <p14:creationId xmlns:p14="http://schemas.microsoft.com/office/powerpoint/2010/main" val="3037719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6E325D06-01F7-416D-83D7-47E1091E3975}" type="slidenum">
              <a:rPr lang="en-US" altLang="en-US" sz="1200" smtClean="0">
                <a:latin typeface="Arial" charset="0"/>
              </a:rPr>
              <a:pPr/>
              <a:t>11</a:t>
            </a:fld>
            <a:endParaRPr lang="en-US" altLang="en-US" sz="1200"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668936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4D9C-E143-44B2-82C9-6F25884229C2}" type="slidenum">
              <a:rPr lang="en-US" smtClean="0"/>
              <a:t>12</a:t>
            </a:fld>
            <a:endParaRPr lang="en-US"/>
          </a:p>
        </p:txBody>
      </p:sp>
    </p:spTree>
    <p:extLst>
      <p:ext uri="{BB962C8B-B14F-4D97-AF65-F5344CB8AC3E}">
        <p14:creationId xmlns:p14="http://schemas.microsoft.com/office/powerpoint/2010/main" val="1755835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4D9C-E143-44B2-82C9-6F25884229C2}" type="slidenum">
              <a:rPr lang="en-US" smtClean="0"/>
              <a:t>13</a:t>
            </a:fld>
            <a:endParaRPr lang="en-US"/>
          </a:p>
        </p:txBody>
      </p:sp>
    </p:spTree>
    <p:extLst>
      <p:ext uri="{BB962C8B-B14F-4D97-AF65-F5344CB8AC3E}">
        <p14:creationId xmlns:p14="http://schemas.microsoft.com/office/powerpoint/2010/main" val="2884247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22D619B-9985-4123-8459-CD818D78B24A}" type="slidenum">
              <a:rPr lang="en-US" altLang="en-US" sz="1200">
                <a:latin typeface="Arial" charset="0"/>
              </a:rPr>
              <a:pPr/>
              <a:t>14</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89704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22D619B-9985-4123-8459-CD818D78B24A}" type="slidenum">
              <a:rPr lang="en-US" altLang="en-US" sz="1200">
                <a:latin typeface="Arial" charset="0"/>
              </a:rPr>
              <a:pPr/>
              <a:t>15</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124205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22D619B-9985-4123-8459-CD818D78B24A}" type="slidenum">
              <a:rPr lang="en-US" altLang="en-US" sz="1200">
                <a:latin typeface="Arial" charset="0"/>
              </a:rPr>
              <a:pPr/>
              <a:t>16</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425753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A46DD689-8F3D-46E5-AB37-8AEE90060F46}" type="slidenum">
              <a:rPr lang="en-US" altLang="en-US" sz="1200">
                <a:latin typeface="Arial" charset="0"/>
              </a:rPr>
              <a:pPr/>
              <a:t>17</a:t>
            </a:fld>
            <a:endParaRPr lang="en-US" altLang="en-US" sz="120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29336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1C966FF8-088B-4826-8151-C5540B5C1A35}" type="slidenum">
              <a:rPr lang="en-US" altLang="en-US" sz="1200">
                <a:latin typeface="Arial" charset="0"/>
              </a:rPr>
              <a:pPr/>
              <a:t>18</a:t>
            </a:fld>
            <a:endParaRPr lang="en-US" alt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215441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4D9C-E143-44B2-82C9-6F25884229C2}" type="slidenum">
              <a:rPr lang="en-US" smtClean="0"/>
              <a:t>19</a:t>
            </a:fld>
            <a:endParaRPr lang="en-US"/>
          </a:p>
        </p:txBody>
      </p:sp>
    </p:spTree>
    <p:extLst>
      <p:ext uri="{BB962C8B-B14F-4D97-AF65-F5344CB8AC3E}">
        <p14:creationId xmlns:p14="http://schemas.microsoft.com/office/powerpoint/2010/main" val="48509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D9535A1-A309-4582-B575-A0674973B4F7}" type="slidenum">
              <a:rPr lang="en-US" altLang="en-US" sz="1200" smtClean="0">
                <a:latin typeface="Arial" charset="0"/>
              </a:rPr>
              <a:pPr/>
              <a:t>2</a:t>
            </a:fld>
            <a:endParaRPr lang="en-US" altLang="en-US" sz="1200"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507631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F4D641D-0EBE-4B54-A1A4-7D313837DF84}" type="slidenum">
              <a:rPr lang="en-US" altLang="en-US" sz="1200" smtClean="0">
                <a:latin typeface="Arial" charset="0"/>
              </a:rPr>
              <a:pPr/>
              <a:t>3</a:t>
            </a:fld>
            <a:endParaRPr lang="en-US" altLang="en-US" sz="120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20655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1A9E0864-CEEE-43FB-A1FA-CB8650CE7044}" type="slidenum">
              <a:rPr lang="en-US" altLang="en-US" sz="1200" smtClean="0">
                <a:latin typeface="Arial" charset="0"/>
              </a:rPr>
              <a:pPr/>
              <a:t>4</a:t>
            </a:fld>
            <a:endParaRPr lang="en-US" altLang="en-US" sz="1200"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4281331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93CCB9FC-7892-47D7-ABA9-1B33765DAA24}" type="slidenum">
              <a:rPr lang="en-US" altLang="en-US" sz="1200">
                <a:latin typeface="Arial" charset="0"/>
                <a:cs typeface="Arial" charset="0"/>
              </a:rPr>
              <a:pPr algn="r" eaLnBrk="1" hangingPunct="1">
                <a:spcBef>
                  <a:spcPct val="0"/>
                </a:spcBef>
              </a:pPr>
              <a:t>5</a:t>
            </a:fld>
            <a:endParaRPr lang="en-US" altLang="en-US" sz="1200">
              <a:latin typeface="Arial" charset="0"/>
              <a:cs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861644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93CCB9FC-7892-47D7-ABA9-1B33765DAA24}" type="slidenum">
              <a:rPr lang="en-US" altLang="en-US" sz="1200">
                <a:latin typeface="Arial" charset="0"/>
                <a:cs typeface="Arial" charset="0"/>
              </a:rPr>
              <a:pPr algn="r" eaLnBrk="1" hangingPunct="1">
                <a:spcBef>
                  <a:spcPct val="0"/>
                </a:spcBef>
              </a:pPr>
              <a:t>6</a:t>
            </a:fld>
            <a:endParaRPr lang="en-US" altLang="en-US" sz="1200">
              <a:latin typeface="Arial" charset="0"/>
              <a:cs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287729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E7958048-152E-42A1-93BF-F1F8197AF9C6}" type="slidenum">
              <a:rPr lang="en-US" altLang="en-US" sz="1200">
                <a:latin typeface="Arial" charset="0"/>
                <a:cs typeface="Arial" charset="0"/>
              </a:rPr>
              <a:pPr algn="r" eaLnBrk="1" hangingPunct="1">
                <a:spcBef>
                  <a:spcPct val="0"/>
                </a:spcBef>
              </a:pPr>
              <a:t>7</a:t>
            </a:fld>
            <a:endParaRPr lang="en-US" altLang="en-US" sz="1200">
              <a:latin typeface="Arial" charset="0"/>
              <a:cs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382038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889215F9-4C07-43EF-8DA8-8C32D14B7B78}" type="slidenum">
              <a:rPr lang="en-US" altLang="en-US" sz="1200">
                <a:latin typeface="Arial" charset="0"/>
                <a:cs typeface="Arial" charset="0"/>
              </a:rPr>
              <a:pPr algn="r" eaLnBrk="1" hangingPunct="1">
                <a:spcBef>
                  <a:spcPct val="0"/>
                </a:spcBef>
              </a:pPr>
              <a:t>8</a:t>
            </a:fld>
            <a:endParaRPr lang="en-US" altLang="en-US" sz="1200">
              <a:latin typeface="Arial" charset="0"/>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926201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93CCB9FC-7892-47D7-ABA9-1B33765DAA24}" type="slidenum">
              <a:rPr lang="en-US" altLang="en-US" sz="1200">
                <a:latin typeface="Arial" charset="0"/>
                <a:cs typeface="Arial" charset="0"/>
              </a:rPr>
              <a:pPr algn="r" eaLnBrk="1" hangingPunct="1">
                <a:spcBef>
                  <a:spcPct val="0"/>
                </a:spcBef>
              </a:pPr>
              <a:t>9</a:t>
            </a:fld>
            <a:endParaRPr lang="en-US" altLang="en-US" sz="1200">
              <a:latin typeface="Arial" charset="0"/>
              <a:cs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5315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252351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25272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2883047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86108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05670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62600-4393-4709-9D2E-60FD7AE6ED0E}"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23558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62600-4393-4709-9D2E-60FD7AE6ED0E}" type="datetimeFigureOut">
              <a:rPr lang="en-US" smtClean="0"/>
              <a:t>7/24/2014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339408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62600-4393-4709-9D2E-60FD7AE6ED0E}" type="datetimeFigureOut">
              <a:rPr lang="en-US" smtClean="0"/>
              <a:t>7/24/2014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208628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62600-4393-4709-9D2E-60FD7AE6ED0E}" type="datetimeFigureOut">
              <a:rPr lang="en-US" smtClean="0"/>
              <a:t>7/24/2014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342683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62600-4393-4709-9D2E-60FD7AE6ED0E}"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87379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62600-4393-4709-9D2E-60FD7AE6ED0E}"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88021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62600-4393-4709-9D2E-60FD7AE6ED0E}" type="datetimeFigureOut">
              <a:rPr lang="en-US" smtClean="0"/>
              <a:t>7/24/2014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ED5E7-443D-4578-ACCE-42660AD1E8AB}" type="slidenum">
              <a:rPr lang="en-US" smtClean="0"/>
              <a:t>‹#›</a:t>
            </a:fld>
            <a:endParaRPr lang="en-US"/>
          </a:p>
        </p:txBody>
      </p:sp>
    </p:spTree>
    <p:extLst>
      <p:ext uri="{BB962C8B-B14F-4D97-AF65-F5344CB8AC3E}">
        <p14:creationId xmlns:p14="http://schemas.microsoft.com/office/powerpoint/2010/main" val="4251342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2.bp.blogspot.com/-uhAUop8NbqA/T5cR_4iQ-JI/AAAAAAAACzY/idP0zQ9KlYM/s1600/dms-student-housing-lg.jpg"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nvestment_bank" TargetMode="External"/><Relationship Id="rId7" Type="http://schemas.openxmlformats.org/officeDocument/2006/relationships/hyperlink" Target="http://en.wikipedia.org/wiki/Structured_financ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en.wikipedia.org/wiki/Equity" TargetMode="External"/><Relationship Id="rId5" Type="http://schemas.openxmlformats.org/officeDocument/2006/relationships/hyperlink" Target="http://en.wikipedia.org/wiki/Underwrite" TargetMode="External"/><Relationship Id="rId4" Type="http://schemas.openxmlformats.org/officeDocument/2006/relationships/hyperlink" Target="http://en.wikipedia.org/wiki/Capital_mark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09600" y="2438400"/>
            <a:ext cx="7620000" cy="533400"/>
          </a:xfrm>
        </p:spPr>
        <p:txBody>
          <a:bodyPr/>
          <a:lstStyle/>
          <a:p>
            <a:pPr eaLnBrk="1" hangingPunct="1">
              <a:buFont typeface="Wingdings" pitchFamily="-108" charset="2"/>
              <a:buNone/>
            </a:pPr>
            <a:r>
              <a:rPr lang="en-US" altLang="en-US" sz="2400" b="1" dirty="0" smtClean="0">
                <a:latin typeface="Calibri" pitchFamily="-108" charset="0"/>
                <a:ea typeface="ＭＳ Ｐゴシック" pitchFamily="-108" charset="-128"/>
              </a:rPr>
              <a:t>Bond Basics</a:t>
            </a:r>
          </a:p>
        </p:txBody>
      </p:sp>
      <p:sp>
        <p:nvSpPr>
          <p:cNvPr id="51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fld id="{9A7E4F6D-E0D3-43BF-B7B7-B62F7F370E7B}" type="slidenum">
              <a:rPr lang="en-US" altLang="en-US" sz="1400"/>
              <a:pPr>
                <a:spcBef>
                  <a:spcPct val="0"/>
                </a:spcBef>
                <a:buClrTx/>
                <a:buSzTx/>
                <a:buFontTx/>
                <a:buNone/>
              </a:pPr>
              <a:t>1</a:t>
            </a:fld>
            <a:endParaRPr lang="en-US" altLang="en-US" sz="1400"/>
          </a:p>
        </p:txBody>
      </p:sp>
      <p:sp>
        <p:nvSpPr>
          <p:cNvPr id="5124" name="TextBox 2"/>
          <p:cNvSpPr txBox="1">
            <a:spLocks noChangeArrowheads="1"/>
          </p:cNvSpPr>
          <p:nvPr/>
        </p:nvSpPr>
        <p:spPr bwMode="auto">
          <a:xfrm>
            <a:off x="609600" y="3810000"/>
            <a:ext cx="30480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1200">
                <a:latin typeface="Calibri" pitchFamily="-108" charset="0"/>
              </a:rPr>
              <a:t>Dr. Craig Ruff</a:t>
            </a:r>
          </a:p>
          <a:p>
            <a:pPr>
              <a:spcBef>
                <a:spcPct val="0"/>
              </a:spcBef>
              <a:buClrTx/>
              <a:buSzTx/>
              <a:buFontTx/>
              <a:buNone/>
            </a:pPr>
            <a:r>
              <a:rPr lang="en-US" altLang="en-US" sz="1200">
                <a:latin typeface="Calibri" pitchFamily="-108" charset="0"/>
              </a:rPr>
              <a:t>Department of Finance</a:t>
            </a:r>
          </a:p>
          <a:p>
            <a:pPr>
              <a:spcBef>
                <a:spcPct val="0"/>
              </a:spcBef>
              <a:buClrTx/>
              <a:buSzTx/>
              <a:buFontTx/>
              <a:buNone/>
            </a:pPr>
            <a:r>
              <a:rPr lang="en-US" altLang="en-US" sz="1200">
                <a:latin typeface="Calibri" pitchFamily="-108" charset="0"/>
              </a:rPr>
              <a:t>J. Mack Robinson College of Business</a:t>
            </a:r>
          </a:p>
          <a:p>
            <a:pPr>
              <a:spcBef>
                <a:spcPct val="0"/>
              </a:spcBef>
              <a:buClrTx/>
              <a:buSzTx/>
              <a:buFontTx/>
              <a:buNone/>
            </a:pPr>
            <a:r>
              <a:rPr lang="en-US" altLang="en-US" sz="1200">
                <a:latin typeface="Calibri" pitchFamily="-108" charset="0"/>
              </a:rPr>
              <a:t>Georgia State University</a:t>
            </a:r>
          </a:p>
        </p:txBody>
      </p:sp>
      <p:sp>
        <p:nvSpPr>
          <p:cNvPr id="5125"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a:latin typeface="Calibri" pitchFamily="-108" charset="0"/>
              </a:rPr>
              <a:t>© 2014 Craig Ruff</a:t>
            </a:r>
          </a:p>
        </p:txBody>
      </p:sp>
    </p:spTree>
    <p:extLst>
      <p:ext uri="{BB962C8B-B14F-4D97-AF65-F5344CB8AC3E}">
        <p14:creationId xmlns:p14="http://schemas.microsoft.com/office/powerpoint/2010/main" val="3425638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219200" y="2362200"/>
            <a:ext cx="1143000" cy="40005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smtClean="0"/>
              <a:t>Bonds</a:t>
            </a:r>
            <a:endParaRPr lang="en-US" altLang="en-US" dirty="0"/>
          </a:p>
        </p:txBody>
      </p:sp>
    </p:spTree>
    <p:extLst>
      <p:ext uri="{BB962C8B-B14F-4D97-AF65-F5344CB8AC3E}">
        <p14:creationId xmlns:p14="http://schemas.microsoft.com/office/powerpoint/2010/main" val="920127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4"/>
          <p:cNvSpPr>
            <a:spLocks noChangeShapeType="1"/>
          </p:cNvSpPr>
          <p:nvPr/>
        </p:nvSpPr>
        <p:spPr bwMode="auto">
          <a:xfrm>
            <a:off x="487679" y="31242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5"/>
          <p:cNvSpPr>
            <a:spLocks noChangeShapeType="1"/>
          </p:cNvSpPr>
          <p:nvPr/>
        </p:nvSpPr>
        <p:spPr bwMode="auto">
          <a:xfrm>
            <a:off x="2164079" y="31242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Text Box 6"/>
          <p:cNvSpPr txBox="1">
            <a:spLocks noChangeArrowheads="1"/>
          </p:cNvSpPr>
          <p:nvPr/>
        </p:nvSpPr>
        <p:spPr bwMode="auto">
          <a:xfrm>
            <a:off x="2316479" y="4267200"/>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a:cs typeface="Arial" charset="0"/>
              </a:rPr>
              <a:t>Equity </a:t>
            </a:r>
          </a:p>
        </p:txBody>
      </p:sp>
      <p:sp>
        <p:nvSpPr>
          <p:cNvPr id="13" name="Text Box 7"/>
          <p:cNvSpPr txBox="1">
            <a:spLocks noChangeArrowheads="1"/>
          </p:cNvSpPr>
          <p:nvPr/>
        </p:nvSpPr>
        <p:spPr bwMode="auto">
          <a:xfrm>
            <a:off x="2316479" y="3505200"/>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a:cs typeface="Arial" charset="0"/>
              </a:rPr>
              <a:t>Debt</a:t>
            </a:r>
            <a:endParaRPr lang="en-US" altLang="en-US" sz="2400">
              <a:cs typeface="Arial" charset="0"/>
            </a:endParaRPr>
          </a:p>
        </p:txBody>
      </p:sp>
      <p:sp>
        <p:nvSpPr>
          <p:cNvPr id="14" name="Text Box 8"/>
          <p:cNvSpPr txBox="1">
            <a:spLocks noChangeArrowheads="1"/>
          </p:cNvSpPr>
          <p:nvPr/>
        </p:nvSpPr>
        <p:spPr bwMode="auto">
          <a:xfrm>
            <a:off x="487679" y="35052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cs typeface="Arial" charset="0"/>
              </a:rPr>
              <a:t>Assets</a:t>
            </a:r>
          </a:p>
        </p:txBody>
      </p:sp>
      <p:sp>
        <p:nvSpPr>
          <p:cNvPr id="15" name="TextBox 16"/>
          <p:cNvSpPr txBox="1">
            <a:spLocks noChangeArrowheads="1"/>
          </p:cNvSpPr>
          <p:nvPr/>
        </p:nvSpPr>
        <p:spPr bwMode="auto">
          <a:xfrm>
            <a:off x="563879" y="2667000"/>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400">
                <a:solidFill>
                  <a:srgbClr val="0000CC"/>
                </a:solidFill>
                <a:cs typeface="Arial" charset="0"/>
              </a:rPr>
              <a:t>Corporate Balance Sheet</a:t>
            </a:r>
          </a:p>
        </p:txBody>
      </p:sp>
      <p:sp>
        <p:nvSpPr>
          <p:cNvPr id="16" name="Rectangle 15"/>
          <p:cNvSpPr/>
          <p:nvPr/>
        </p:nvSpPr>
        <p:spPr>
          <a:xfrm>
            <a:off x="411479" y="2514600"/>
            <a:ext cx="3810000"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ine 4"/>
          <p:cNvSpPr>
            <a:spLocks noChangeShapeType="1"/>
          </p:cNvSpPr>
          <p:nvPr/>
        </p:nvSpPr>
        <p:spPr bwMode="auto">
          <a:xfrm>
            <a:off x="4831079" y="31242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5"/>
          <p:cNvSpPr>
            <a:spLocks noChangeShapeType="1"/>
          </p:cNvSpPr>
          <p:nvPr/>
        </p:nvSpPr>
        <p:spPr bwMode="auto">
          <a:xfrm>
            <a:off x="6507479" y="31242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Text Box 7"/>
          <p:cNvSpPr txBox="1">
            <a:spLocks noChangeArrowheads="1"/>
          </p:cNvSpPr>
          <p:nvPr/>
        </p:nvSpPr>
        <p:spPr bwMode="auto">
          <a:xfrm>
            <a:off x="6659879" y="3505200"/>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a:cs typeface="Arial" charset="0"/>
              </a:rPr>
              <a:t>Debt</a:t>
            </a:r>
            <a:endParaRPr lang="en-US" altLang="en-US" sz="2400">
              <a:cs typeface="Arial" charset="0"/>
            </a:endParaRPr>
          </a:p>
        </p:txBody>
      </p:sp>
      <p:sp>
        <p:nvSpPr>
          <p:cNvPr id="23" name="TextBox 16"/>
          <p:cNvSpPr txBox="1">
            <a:spLocks noChangeArrowheads="1"/>
          </p:cNvSpPr>
          <p:nvPr/>
        </p:nvSpPr>
        <p:spPr bwMode="auto">
          <a:xfrm>
            <a:off x="4907278" y="2667000"/>
            <a:ext cx="38557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400" dirty="0" smtClean="0">
                <a:solidFill>
                  <a:srgbClr val="0000CC"/>
                </a:solidFill>
                <a:cs typeface="Arial" charset="0"/>
              </a:rPr>
              <a:t>Government Balance </a:t>
            </a:r>
            <a:r>
              <a:rPr lang="en-US" altLang="en-US" sz="2400" dirty="0">
                <a:solidFill>
                  <a:srgbClr val="0000CC"/>
                </a:solidFill>
                <a:cs typeface="Arial" charset="0"/>
              </a:rPr>
              <a:t>Sheet</a:t>
            </a:r>
          </a:p>
        </p:txBody>
      </p:sp>
      <p:sp>
        <p:nvSpPr>
          <p:cNvPr id="24" name="Rectangle 23"/>
          <p:cNvSpPr/>
          <p:nvPr/>
        </p:nvSpPr>
        <p:spPr>
          <a:xfrm>
            <a:off x="4648200" y="2514600"/>
            <a:ext cx="4145279"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26718" y="1790977"/>
            <a:ext cx="8046721" cy="369332"/>
          </a:xfrm>
          <a:prstGeom prst="rect">
            <a:avLst/>
          </a:prstGeom>
          <a:noFill/>
          <a:ln>
            <a:solidFill>
              <a:schemeClr val="tx1"/>
            </a:solidFill>
          </a:ln>
        </p:spPr>
        <p:txBody>
          <a:bodyPr wrap="square" rtlCol="0">
            <a:spAutoFit/>
          </a:bodyPr>
          <a:lstStyle/>
          <a:p>
            <a:r>
              <a:rPr lang="en-US" dirty="0" smtClean="0"/>
              <a:t>Obviously, there are other bond issuers (borrowers) than just businesses.</a:t>
            </a:r>
            <a:endParaRPr lang="en-US" dirty="0"/>
          </a:p>
        </p:txBody>
      </p:sp>
      <p:sp>
        <p:nvSpPr>
          <p:cNvPr id="27" name="TextBox 1"/>
          <p:cNvSpPr txBox="1">
            <a:spLocks noChangeArrowheads="1"/>
          </p:cNvSpPr>
          <p:nvPr/>
        </p:nvSpPr>
        <p:spPr bwMode="auto">
          <a:xfrm>
            <a:off x="561702" y="620083"/>
            <a:ext cx="1143000" cy="40005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smtClean="0"/>
              <a:t>Bonds</a:t>
            </a:r>
            <a:endParaRPr lang="en-US" altLang="en-US" dirty="0"/>
          </a:p>
        </p:txBody>
      </p:sp>
    </p:spTree>
    <p:extLst>
      <p:ext uri="{BB962C8B-B14F-4D97-AF65-F5344CB8AC3E}">
        <p14:creationId xmlns:p14="http://schemas.microsoft.com/office/powerpoint/2010/main" val="3448208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3">
            <a:extLst>
              <a:ext uri="{28A0092B-C50C-407E-A947-70E740481C1C}">
                <a14:useLocalDpi xmlns:a14="http://schemas.microsoft.com/office/drawing/2010/main" val="0"/>
              </a:ext>
            </a:extLst>
          </a:blip>
          <a:srcRect t="6667" r="961" b="6154"/>
          <a:stretch>
            <a:fillRect/>
          </a:stretch>
        </p:blipFill>
        <p:spPr bwMode="auto">
          <a:xfrm>
            <a:off x="914400" y="1600200"/>
            <a:ext cx="6553200" cy="3886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Box 1"/>
          <p:cNvSpPr txBox="1">
            <a:spLocks noChangeArrowheads="1"/>
          </p:cNvSpPr>
          <p:nvPr/>
        </p:nvSpPr>
        <p:spPr bwMode="auto">
          <a:xfrm>
            <a:off x="561702" y="620083"/>
            <a:ext cx="1143000" cy="40005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smtClean="0"/>
              <a:t>Bonds</a:t>
            </a:r>
            <a:endParaRPr lang="en-US" altLang="en-US" dirty="0"/>
          </a:p>
        </p:txBody>
      </p:sp>
    </p:spTree>
    <p:extLst>
      <p:ext uri="{BB962C8B-B14F-4D97-AF65-F5344CB8AC3E}">
        <p14:creationId xmlns:p14="http://schemas.microsoft.com/office/powerpoint/2010/main" val="2923861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6781800" y="1724025"/>
            <a:ext cx="1295400" cy="708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Bond Investors</a:t>
            </a:r>
          </a:p>
        </p:txBody>
      </p:sp>
      <p:pic>
        <p:nvPicPr>
          <p:cNvPr id="15363" name="Picture 2" descr="http://2.bp.blogspot.com/-uhAUop8NbqA/T5cR_4iQ-JI/AAAAAAAACzY/idP0zQ9KlYM/s320/dms-student-housing-lg.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9388" y="3581400"/>
            <a:ext cx="5453062" cy="26574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5364" name="TextBox 6"/>
          <p:cNvSpPr txBox="1">
            <a:spLocks noChangeArrowheads="1"/>
          </p:cNvSpPr>
          <p:nvPr/>
        </p:nvSpPr>
        <p:spPr bwMode="auto">
          <a:xfrm>
            <a:off x="3581400" y="1724025"/>
            <a:ext cx="1600200" cy="1322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GSU Builds Dorm and Rents Rooms to Students</a:t>
            </a:r>
          </a:p>
        </p:txBody>
      </p:sp>
      <p:sp>
        <p:nvSpPr>
          <p:cNvPr id="15365" name="TextBox 5"/>
          <p:cNvSpPr txBox="1">
            <a:spLocks noChangeArrowheads="1"/>
          </p:cNvSpPr>
          <p:nvPr/>
        </p:nvSpPr>
        <p:spPr bwMode="auto">
          <a:xfrm>
            <a:off x="685800" y="1724025"/>
            <a:ext cx="1295400" cy="1016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GSU Students Pay Rent</a:t>
            </a:r>
          </a:p>
        </p:txBody>
      </p:sp>
      <p:cxnSp>
        <p:nvCxnSpPr>
          <p:cNvPr id="19" name="Straight Arrow Connector 18"/>
          <p:cNvCxnSpPr>
            <a:cxnSpLocks noChangeShapeType="1"/>
          </p:cNvCxnSpPr>
          <p:nvPr/>
        </p:nvCxnSpPr>
        <p:spPr bwMode="auto">
          <a:xfrm flipH="1">
            <a:off x="5181600" y="1851025"/>
            <a:ext cx="1600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Straight Arrow Connector 20"/>
          <p:cNvCxnSpPr>
            <a:cxnSpLocks noChangeShapeType="1"/>
          </p:cNvCxnSpPr>
          <p:nvPr/>
        </p:nvCxnSpPr>
        <p:spPr bwMode="auto">
          <a:xfrm flipH="1">
            <a:off x="1981200" y="1851025"/>
            <a:ext cx="1600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a:off x="1981200" y="2432050"/>
            <a:ext cx="1600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7"/>
          <p:cNvCxnSpPr>
            <a:cxnSpLocks noChangeShapeType="1"/>
            <a:stCxn id="15364" idx="3"/>
          </p:cNvCxnSpPr>
          <p:nvPr/>
        </p:nvCxnSpPr>
        <p:spPr bwMode="auto">
          <a:xfrm flipV="1">
            <a:off x="5181600" y="2386013"/>
            <a:ext cx="1600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 name="TextBox 28"/>
          <p:cNvSpPr txBox="1">
            <a:spLocks noChangeArrowheads="1"/>
          </p:cNvSpPr>
          <p:nvPr/>
        </p:nvSpPr>
        <p:spPr bwMode="auto">
          <a:xfrm>
            <a:off x="5715000" y="1143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Upfront $$$</a:t>
            </a:r>
          </a:p>
        </p:txBody>
      </p:sp>
      <p:sp>
        <p:nvSpPr>
          <p:cNvPr id="31" name="TextBox 30"/>
          <p:cNvSpPr txBox="1">
            <a:spLocks noChangeArrowheads="1"/>
          </p:cNvSpPr>
          <p:nvPr/>
        </p:nvSpPr>
        <p:spPr bwMode="auto">
          <a:xfrm>
            <a:off x="2406650" y="2432050"/>
            <a:ext cx="7477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Rent $$$</a:t>
            </a:r>
          </a:p>
        </p:txBody>
      </p:sp>
      <p:sp>
        <p:nvSpPr>
          <p:cNvPr id="32" name="TextBox 31"/>
          <p:cNvSpPr txBox="1">
            <a:spLocks noChangeArrowheads="1"/>
          </p:cNvSpPr>
          <p:nvPr/>
        </p:nvSpPr>
        <p:spPr bwMode="auto">
          <a:xfrm>
            <a:off x="5470525" y="2386013"/>
            <a:ext cx="14319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Interest and Principal  $$$</a:t>
            </a:r>
          </a:p>
        </p:txBody>
      </p:sp>
      <p:sp>
        <p:nvSpPr>
          <p:cNvPr id="30" name="TextBox 29"/>
          <p:cNvSpPr txBox="1">
            <a:spLocks noChangeArrowheads="1"/>
          </p:cNvSpPr>
          <p:nvPr/>
        </p:nvSpPr>
        <p:spPr bwMode="auto">
          <a:xfrm>
            <a:off x="2406650" y="1450975"/>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room</a:t>
            </a:r>
          </a:p>
        </p:txBody>
      </p:sp>
      <p:sp>
        <p:nvSpPr>
          <p:cNvPr id="15" name="TextBox 1"/>
          <p:cNvSpPr txBox="1">
            <a:spLocks noChangeArrowheads="1"/>
          </p:cNvSpPr>
          <p:nvPr/>
        </p:nvSpPr>
        <p:spPr bwMode="auto">
          <a:xfrm>
            <a:off x="561702" y="620083"/>
            <a:ext cx="1143000" cy="40005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smtClean="0"/>
              <a:t>Bonds</a:t>
            </a:r>
            <a:endParaRPr lang="en-US" altLang="en-US" dirty="0"/>
          </a:p>
        </p:txBody>
      </p:sp>
    </p:spTree>
    <p:extLst>
      <p:ext uri="{BB962C8B-B14F-4D97-AF65-F5344CB8AC3E}">
        <p14:creationId xmlns:p14="http://schemas.microsoft.com/office/powerpoint/2010/main" val="3457595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2"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457200"/>
            <a:ext cx="2438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Bond Terminology</a:t>
            </a:r>
          </a:p>
        </p:txBody>
      </p:sp>
      <p:sp>
        <p:nvSpPr>
          <p:cNvPr id="4099" name="Rectangle 3"/>
          <p:cNvSpPr>
            <a:spLocks noGrp="1" noChangeArrowheads="1"/>
          </p:cNvSpPr>
          <p:nvPr>
            <p:ph type="body" idx="1"/>
          </p:nvPr>
        </p:nvSpPr>
        <p:spPr>
          <a:xfrm>
            <a:off x="381000" y="1447800"/>
            <a:ext cx="8229600" cy="2590800"/>
          </a:xfrm>
          <a:ln>
            <a:solidFill>
              <a:srgbClr val="000000"/>
            </a:solidFill>
            <a:miter lim="800000"/>
            <a:headEnd/>
            <a:tailEnd/>
          </a:ln>
        </p:spPr>
        <p:txBody>
          <a:bodyPr/>
          <a:lstStyle/>
          <a:p>
            <a:pPr eaLnBrk="1" hangingPunct="1">
              <a:lnSpc>
                <a:spcPct val="90000"/>
              </a:lnSpc>
            </a:pPr>
            <a:r>
              <a:rPr lang="en-US" altLang="en-US" sz="1800" dirty="0" smtClean="0">
                <a:ea typeface="ＭＳ Ｐゴシック" pitchFamily="-108" charset="-128"/>
              </a:rPr>
              <a:t>Par (or, Face) Value – amount the bond pays off at maturity</a:t>
            </a:r>
          </a:p>
          <a:p>
            <a:pPr eaLnBrk="1" hangingPunct="1">
              <a:lnSpc>
                <a:spcPct val="90000"/>
              </a:lnSpc>
            </a:pPr>
            <a:r>
              <a:rPr lang="en-US" altLang="en-US" sz="1800" dirty="0" smtClean="0">
                <a:ea typeface="ＭＳ Ｐゴシック" pitchFamily="-108" charset="-128"/>
              </a:rPr>
              <a:t>Coupon Interest Rate – coupon rate times the face value determines the periodic coupon payments</a:t>
            </a:r>
          </a:p>
          <a:p>
            <a:pPr eaLnBrk="1" hangingPunct="1">
              <a:lnSpc>
                <a:spcPct val="90000"/>
              </a:lnSpc>
            </a:pPr>
            <a:r>
              <a:rPr lang="en-US" altLang="en-US" sz="1800" dirty="0" smtClean="0">
                <a:ea typeface="ＭＳ Ｐゴシック" pitchFamily="-108" charset="-128"/>
              </a:rPr>
              <a:t>Coupon Payment – coupon rate times face value equals coupon payment (cut in half if the bond pays every six months)</a:t>
            </a:r>
          </a:p>
          <a:p>
            <a:pPr eaLnBrk="1" hangingPunct="1">
              <a:lnSpc>
                <a:spcPct val="90000"/>
              </a:lnSpc>
            </a:pPr>
            <a:r>
              <a:rPr lang="en-US" altLang="en-US" sz="1800" dirty="0" smtClean="0">
                <a:ea typeface="ＭＳ Ｐゴシック" pitchFamily="-108" charset="-128"/>
              </a:rPr>
              <a:t>Yield – typically, this is the bond’s yield-to-maturity; the bond’s “market rate” or “market yield” </a:t>
            </a:r>
          </a:p>
          <a:p>
            <a:pPr eaLnBrk="1" hangingPunct="1">
              <a:lnSpc>
                <a:spcPct val="90000"/>
              </a:lnSpc>
            </a:pPr>
            <a:r>
              <a:rPr lang="en-US" altLang="en-US" sz="1800" dirty="0" smtClean="0">
                <a:ea typeface="ＭＳ Ｐゴシック" pitchFamily="-108" charset="-128"/>
              </a:rPr>
              <a:t>Maturity Date – date on which the par value is </a:t>
            </a:r>
            <a:r>
              <a:rPr lang="en-US" altLang="en-US" sz="1800" dirty="0" smtClean="0">
                <a:ea typeface="ＭＳ Ｐゴシック" pitchFamily="-108" charset="-128"/>
              </a:rPr>
              <a:t>paid </a:t>
            </a:r>
            <a:r>
              <a:rPr lang="en-US" altLang="en-US" sz="1800" dirty="0" smtClean="0">
                <a:ea typeface="ＭＳ Ｐゴシック" pitchFamily="-108" charset="-128"/>
              </a:rPr>
              <a:t>(and the final coupon payment is also made)</a:t>
            </a:r>
          </a:p>
        </p:txBody>
      </p:sp>
      <p:sp>
        <p:nvSpPr>
          <p:cNvPr id="4100" name="TextBox 3"/>
          <p:cNvSpPr txBox="1">
            <a:spLocks noChangeArrowheads="1"/>
          </p:cNvSpPr>
          <p:nvPr/>
        </p:nvSpPr>
        <p:spPr bwMode="auto">
          <a:xfrm>
            <a:off x="4038600" y="4267200"/>
            <a:ext cx="4114800" cy="36933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800"/>
              <a:t>Required return, market rate, discount rate</a:t>
            </a:r>
          </a:p>
        </p:txBody>
      </p:sp>
      <p:cxnSp>
        <p:nvCxnSpPr>
          <p:cNvPr id="4101" name="Straight Arrow Connector 5"/>
          <p:cNvCxnSpPr>
            <a:cxnSpLocks noChangeShapeType="1"/>
          </p:cNvCxnSpPr>
          <p:nvPr/>
        </p:nvCxnSpPr>
        <p:spPr bwMode="auto">
          <a:xfrm flipH="1" flipV="1">
            <a:off x="4495800" y="3124200"/>
            <a:ext cx="381000" cy="1143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5224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arn(inVertical)">
                                      <p:cBhvr>
                                        <p:cTn id="7" dur="500"/>
                                        <p:tgtEl>
                                          <p:spTgt spid="4100"/>
                                        </p:tgtEl>
                                      </p:cBhvr>
                                    </p:animEffect>
                                  </p:childTnLst>
                                </p:cTn>
                              </p:par>
                              <p:par>
                                <p:cTn id="8" presetID="16" presetClass="entr" presetSubtype="21" fill="hold" nodeType="withEffect">
                                  <p:stCondLst>
                                    <p:cond delay="0"/>
                                  </p:stCondLst>
                                  <p:childTnLst>
                                    <p:set>
                                      <p:cBhvr>
                                        <p:cTn id="9" dur="1" fill="hold">
                                          <p:stCondLst>
                                            <p:cond delay="0"/>
                                          </p:stCondLst>
                                        </p:cTn>
                                        <p:tgtEl>
                                          <p:spTgt spid="4101"/>
                                        </p:tgtEl>
                                        <p:attrNameLst>
                                          <p:attrName>style.visibility</p:attrName>
                                        </p:attrNameLst>
                                      </p:cBhvr>
                                      <p:to>
                                        <p:strVal val="visible"/>
                                      </p:to>
                                    </p:set>
                                    <p:animEffect transition="in" filter="barn(inVertical)">
                                      <p:cBhvr>
                                        <p:cTn id="10"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457200"/>
            <a:ext cx="2438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Bond Terminology</a:t>
            </a:r>
          </a:p>
        </p:txBody>
      </p:sp>
      <p:sp>
        <p:nvSpPr>
          <p:cNvPr id="4099" name="Rectangle 3"/>
          <p:cNvSpPr>
            <a:spLocks noGrp="1" noChangeArrowheads="1"/>
          </p:cNvSpPr>
          <p:nvPr>
            <p:ph type="body" idx="1"/>
          </p:nvPr>
        </p:nvSpPr>
        <p:spPr>
          <a:xfrm>
            <a:off x="381000" y="1447800"/>
            <a:ext cx="8229600" cy="685800"/>
          </a:xfrm>
          <a:ln>
            <a:solidFill>
              <a:srgbClr val="000000"/>
            </a:solidFill>
            <a:miter lim="800000"/>
            <a:headEnd/>
            <a:tailEnd/>
          </a:ln>
        </p:spPr>
        <p:txBody>
          <a:bodyPr/>
          <a:lstStyle/>
          <a:p>
            <a:pPr marL="0" indent="0" eaLnBrk="1" hangingPunct="1">
              <a:lnSpc>
                <a:spcPct val="90000"/>
              </a:lnSpc>
              <a:buNone/>
            </a:pPr>
            <a:r>
              <a:rPr lang="en-US" altLang="en-US" sz="1800" dirty="0" smtClean="0">
                <a:ea typeface="ＭＳ Ｐゴシック" pitchFamily="-108" charset="-128"/>
              </a:rPr>
              <a:t>Consider a bond with a face value of $1,000, a coupon rate of 10%, a maturity of ten years, and it makes annual coupon payments…</a:t>
            </a:r>
          </a:p>
        </p:txBody>
      </p:sp>
    </p:spTree>
    <p:extLst>
      <p:ext uri="{BB962C8B-B14F-4D97-AF65-F5344CB8AC3E}">
        <p14:creationId xmlns:p14="http://schemas.microsoft.com/office/powerpoint/2010/main" val="2786694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457200"/>
            <a:ext cx="2438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Bond Terminology</a:t>
            </a:r>
          </a:p>
        </p:txBody>
      </p:sp>
      <p:sp>
        <p:nvSpPr>
          <p:cNvPr id="4099" name="Rectangle 3"/>
          <p:cNvSpPr>
            <a:spLocks noGrp="1" noChangeArrowheads="1"/>
          </p:cNvSpPr>
          <p:nvPr>
            <p:ph type="body" idx="1"/>
          </p:nvPr>
        </p:nvSpPr>
        <p:spPr>
          <a:xfrm>
            <a:off x="381000" y="1447800"/>
            <a:ext cx="8229600" cy="685800"/>
          </a:xfrm>
          <a:ln>
            <a:solidFill>
              <a:srgbClr val="000000"/>
            </a:solidFill>
            <a:miter lim="800000"/>
            <a:headEnd/>
            <a:tailEnd/>
          </a:ln>
        </p:spPr>
        <p:txBody>
          <a:bodyPr/>
          <a:lstStyle/>
          <a:p>
            <a:pPr marL="0" indent="0" eaLnBrk="1" hangingPunct="1">
              <a:lnSpc>
                <a:spcPct val="90000"/>
              </a:lnSpc>
              <a:buNone/>
            </a:pPr>
            <a:r>
              <a:rPr lang="en-US" altLang="en-US" sz="1800" dirty="0" smtClean="0">
                <a:ea typeface="ＭＳ Ｐゴシック" pitchFamily="-108" charset="-128"/>
              </a:rPr>
              <a:t>Consider a bond with a face value of $1,000, a coupon rate of 8%, a maturity of ten years, and it makes semi-annual coupon payments…</a:t>
            </a:r>
          </a:p>
        </p:txBody>
      </p:sp>
    </p:spTree>
    <p:extLst>
      <p:ext uri="{BB962C8B-B14F-4D97-AF65-F5344CB8AC3E}">
        <p14:creationId xmlns:p14="http://schemas.microsoft.com/office/powerpoint/2010/main" val="1149247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762000" y="2286000"/>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a:p>
        </p:txBody>
      </p:sp>
      <p:sp>
        <p:nvSpPr>
          <p:cNvPr id="5123" name="Text Box 6"/>
          <p:cNvSpPr txBox="1">
            <a:spLocks noChangeArrowheads="1"/>
          </p:cNvSpPr>
          <p:nvPr/>
        </p:nvSpPr>
        <p:spPr bwMode="auto">
          <a:xfrm>
            <a:off x="990600" y="2209800"/>
            <a:ext cx="7010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b="1"/>
              <a:t>The bond area is sometimes called “fixed income”:</a:t>
            </a:r>
          </a:p>
        </p:txBody>
      </p:sp>
      <p:sp>
        <p:nvSpPr>
          <p:cNvPr id="5124" name="Line 7"/>
          <p:cNvSpPr>
            <a:spLocks noChangeShapeType="1"/>
          </p:cNvSpPr>
          <p:nvPr/>
        </p:nvSpPr>
        <p:spPr bwMode="auto">
          <a:xfrm>
            <a:off x="1066800" y="31242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Line 9"/>
          <p:cNvSpPr>
            <a:spLocks noChangeShapeType="1"/>
          </p:cNvSpPr>
          <p:nvPr/>
        </p:nvSpPr>
        <p:spPr bwMode="auto">
          <a:xfrm>
            <a:off x="32004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Line 10"/>
          <p:cNvSpPr>
            <a:spLocks noChangeShapeType="1"/>
          </p:cNvSpPr>
          <p:nvPr/>
        </p:nvSpPr>
        <p:spPr bwMode="auto">
          <a:xfrm>
            <a:off x="38862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7" name="Line 11"/>
          <p:cNvSpPr>
            <a:spLocks noChangeShapeType="1"/>
          </p:cNvSpPr>
          <p:nvPr/>
        </p:nvSpPr>
        <p:spPr bwMode="auto">
          <a:xfrm>
            <a:off x="44958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Line 12"/>
          <p:cNvSpPr>
            <a:spLocks noChangeShapeType="1"/>
          </p:cNvSpPr>
          <p:nvPr/>
        </p:nvSpPr>
        <p:spPr bwMode="auto">
          <a:xfrm>
            <a:off x="51816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Line 13"/>
          <p:cNvSpPr>
            <a:spLocks noChangeShapeType="1"/>
          </p:cNvSpPr>
          <p:nvPr/>
        </p:nvSpPr>
        <p:spPr bwMode="auto">
          <a:xfrm>
            <a:off x="59436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 name="Line 14"/>
          <p:cNvSpPr>
            <a:spLocks noChangeShapeType="1"/>
          </p:cNvSpPr>
          <p:nvPr/>
        </p:nvSpPr>
        <p:spPr bwMode="auto">
          <a:xfrm>
            <a:off x="67056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Line 15"/>
          <p:cNvSpPr>
            <a:spLocks noChangeShapeType="1"/>
          </p:cNvSpPr>
          <p:nvPr/>
        </p:nvSpPr>
        <p:spPr bwMode="auto">
          <a:xfrm>
            <a:off x="74676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2" name="Line 16"/>
          <p:cNvSpPr>
            <a:spLocks noChangeShapeType="1"/>
          </p:cNvSpPr>
          <p:nvPr/>
        </p:nvSpPr>
        <p:spPr bwMode="auto">
          <a:xfrm>
            <a:off x="17526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17"/>
          <p:cNvSpPr>
            <a:spLocks noChangeShapeType="1"/>
          </p:cNvSpPr>
          <p:nvPr/>
        </p:nvSpPr>
        <p:spPr bwMode="auto">
          <a:xfrm>
            <a:off x="2438400" y="3124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Text Box 18"/>
          <p:cNvSpPr txBox="1">
            <a:spLocks noChangeArrowheads="1"/>
          </p:cNvSpPr>
          <p:nvPr/>
        </p:nvSpPr>
        <p:spPr bwMode="auto">
          <a:xfrm>
            <a:off x="13716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35" name="Text Box 21"/>
          <p:cNvSpPr txBox="1">
            <a:spLocks noChangeArrowheads="1"/>
          </p:cNvSpPr>
          <p:nvPr/>
        </p:nvSpPr>
        <p:spPr bwMode="auto">
          <a:xfrm>
            <a:off x="21336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36" name="Text Box 22"/>
          <p:cNvSpPr txBox="1">
            <a:spLocks noChangeArrowheads="1"/>
          </p:cNvSpPr>
          <p:nvPr/>
        </p:nvSpPr>
        <p:spPr bwMode="auto">
          <a:xfrm>
            <a:off x="28956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37" name="Text Box 23"/>
          <p:cNvSpPr txBox="1">
            <a:spLocks noChangeArrowheads="1"/>
          </p:cNvSpPr>
          <p:nvPr/>
        </p:nvSpPr>
        <p:spPr bwMode="auto">
          <a:xfrm>
            <a:off x="42672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38" name="Text Box 24"/>
          <p:cNvSpPr txBox="1">
            <a:spLocks noChangeArrowheads="1"/>
          </p:cNvSpPr>
          <p:nvPr/>
        </p:nvSpPr>
        <p:spPr bwMode="auto">
          <a:xfrm>
            <a:off x="35814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39" name="Text Box 25"/>
          <p:cNvSpPr txBox="1">
            <a:spLocks noChangeArrowheads="1"/>
          </p:cNvSpPr>
          <p:nvPr/>
        </p:nvSpPr>
        <p:spPr bwMode="auto">
          <a:xfrm>
            <a:off x="56388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40" name="Text Box 26"/>
          <p:cNvSpPr txBox="1">
            <a:spLocks noChangeArrowheads="1"/>
          </p:cNvSpPr>
          <p:nvPr/>
        </p:nvSpPr>
        <p:spPr bwMode="auto">
          <a:xfrm>
            <a:off x="49530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41" name="Text Box 27"/>
          <p:cNvSpPr txBox="1">
            <a:spLocks noChangeArrowheads="1"/>
          </p:cNvSpPr>
          <p:nvPr/>
        </p:nvSpPr>
        <p:spPr bwMode="auto">
          <a:xfrm>
            <a:off x="6400800" y="3276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p:txBody>
      </p:sp>
      <p:sp>
        <p:nvSpPr>
          <p:cNvPr id="5142" name="Text Box 28"/>
          <p:cNvSpPr txBox="1">
            <a:spLocks noChangeArrowheads="1"/>
          </p:cNvSpPr>
          <p:nvPr/>
        </p:nvSpPr>
        <p:spPr bwMode="auto">
          <a:xfrm>
            <a:off x="7086600" y="3276600"/>
            <a:ext cx="1295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t>Coupon</a:t>
            </a:r>
          </a:p>
          <a:p>
            <a:r>
              <a:rPr lang="en-US" altLang="en-US" sz="1200" b="1"/>
              <a:t>+Face Value</a:t>
            </a:r>
          </a:p>
        </p:txBody>
      </p:sp>
      <p:sp>
        <p:nvSpPr>
          <p:cNvPr id="5143" name="Text Box 29"/>
          <p:cNvSpPr txBox="1">
            <a:spLocks noChangeArrowheads="1"/>
          </p:cNvSpPr>
          <p:nvPr/>
        </p:nvSpPr>
        <p:spPr bwMode="auto">
          <a:xfrm>
            <a:off x="914400" y="4191000"/>
            <a:ext cx="80010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dirty="0"/>
              <a:t>But, often the cash flows are not truly “fixed”:</a:t>
            </a:r>
          </a:p>
          <a:p>
            <a:pPr algn="l"/>
            <a:r>
              <a:rPr lang="en-US" altLang="en-US" sz="1800" dirty="0"/>
              <a:t>	-Embedded Options (like callable bonds or mortgage-backed bonds)</a:t>
            </a:r>
          </a:p>
          <a:p>
            <a:pPr algn="l"/>
            <a:r>
              <a:rPr lang="en-US" altLang="en-US" sz="1800" dirty="0"/>
              <a:t>	-Floating Rate Bonds </a:t>
            </a:r>
          </a:p>
          <a:p>
            <a:endParaRPr lang="en-US" altLang="en-US" dirty="0"/>
          </a:p>
        </p:txBody>
      </p:sp>
      <p:sp>
        <p:nvSpPr>
          <p:cNvPr id="2" name="Rectangle 1"/>
          <p:cNvSpPr/>
          <p:nvPr/>
        </p:nvSpPr>
        <p:spPr>
          <a:xfrm>
            <a:off x="533400" y="1981200"/>
            <a:ext cx="79248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33400" y="4051663"/>
            <a:ext cx="7924800" cy="12823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p:cNvSpPr txBox="1">
            <a:spLocks noChangeArrowheads="1"/>
          </p:cNvSpPr>
          <p:nvPr/>
        </p:nvSpPr>
        <p:spPr>
          <a:xfrm>
            <a:off x="381000" y="457200"/>
            <a:ext cx="2438400" cy="457200"/>
          </a:xfrm>
          <a:prstGeom prst="rect">
            <a:avLst/>
          </a:prstGeom>
          <a:solidFill>
            <a:srgbClr val="002060">
              <a:alpha val="5000"/>
            </a:srgbClr>
          </a:solidFill>
          <a:ln>
            <a:solidFill>
              <a:srgbClr val="000000"/>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smtClean="0">
                <a:ea typeface="ＭＳ Ｐゴシック" pitchFamily="-108" charset="-128"/>
              </a:rPr>
              <a:t>Bond Terminology</a:t>
            </a:r>
            <a:endParaRPr lang="en-US" altLang="en-US" sz="2000" dirty="0" smtClean="0">
              <a:ea typeface="ＭＳ Ｐゴシック" pitchFamily="-108" charset="-128"/>
            </a:endParaRPr>
          </a:p>
        </p:txBody>
      </p:sp>
    </p:spTree>
    <p:extLst>
      <p:ext uri="{BB962C8B-B14F-4D97-AF65-F5344CB8AC3E}">
        <p14:creationId xmlns:p14="http://schemas.microsoft.com/office/powerpoint/2010/main" val="316492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43"/>
                                        </p:tgtEl>
                                        <p:attrNameLst>
                                          <p:attrName>style.visibility</p:attrName>
                                        </p:attrNameLst>
                                      </p:cBhvr>
                                      <p:to>
                                        <p:strVal val="visible"/>
                                      </p:to>
                                    </p:set>
                                    <p:animEffect transition="in" filter="barn(inVertical)">
                                      <p:cBhvr>
                                        <p:cTn id="7" dur="500"/>
                                        <p:tgtEl>
                                          <p:spTgt spid="514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3"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457200" y="2286000"/>
            <a:ext cx="7924800" cy="212365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400" b="1" u="sng" dirty="0">
                <a:cs typeface="Times New Roman" pitchFamily="-108" charset="0"/>
              </a:rPr>
              <a:t>Basis Point</a:t>
            </a:r>
            <a:r>
              <a:rPr lang="en-US" altLang="en-US" sz="2400" b="1" dirty="0">
                <a:cs typeface="Times New Roman" pitchFamily="-108" charset="0"/>
              </a:rPr>
              <a:t>: 1/100 of 1%</a:t>
            </a:r>
          </a:p>
          <a:p>
            <a:pPr algn="l"/>
            <a:r>
              <a:rPr lang="en-US" altLang="en-US" sz="1800" dirty="0">
                <a:cs typeface="Times New Roman" pitchFamily="-108" charset="0"/>
              </a:rPr>
              <a:t>If a rate changed from, say, 4.05% to 4.07%, then it increased two basis points.</a:t>
            </a:r>
          </a:p>
          <a:p>
            <a:pPr algn="l"/>
            <a:r>
              <a:rPr lang="en-US" altLang="en-US" sz="1800" dirty="0">
                <a:cs typeface="Times New Roman" pitchFamily="-108" charset="0"/>
              </a:rPr>
              <a:t>If a rate changed from, say, 3.98% to 5.98%, then it increased two hundred basis points</a:t>
            </a:r>
            <a:r>
              <a:rPr lang="en-US" altLang="en-US" sz="1800" dirty="0" smtClean="0">
                <a:cs typeface="Times New Roman" pitchFamily="-108" charset="0"/>
              </a:rPr>
              <a:t>.</a:t>
            </a:r>
          </a:p>
          <a:p>
            <a:pPr algn="l"/>
            <a:endParaRPr lang="en-US" altLang="en-US" sz="1800" dirty="0">
              <a:cs typeface="Times New Roman" pitchFamily="-108" charset="0"/>
            </a:endParaRPr>
          </a:p>
          <a:p>
            <a:pPr algn="l"/>
            <a:r>
              <a:rPr lang="en-US" altLang="en-US" sz="1800" dirty="0">
                <a:cs typeface="Times New Roman" pitchFamily="-108" charset="0"/>
              </a:rPr>
              <a:t>If you can pick up 3 basis points on $2 billion </a:t>
            </a:r>
            <a:r>
              <a:rPr lang="en-US" altLang="en-US" sz="1800" dirty="0">
                <a:cs typeface="Times New Roman" pitchFamily="-108" charset="0"/>
                <a:sym typeface="Wingdings" pitchFamily="-108" charset="2"/>
              </a:rPr>
              <a:t> $600,000/year</a:t>
            </a:r>
            <a:endParaRPr lang="en-US" altLang="en-US" sz="1800" dirty="0">
              <a:latin typeface="Tahoma" pitchFamily="-108" charset="0"/>
            </a:endParaRPr>
          </a:p>
          <a:p>
            <a:endParaRPr lang="en-US" altLang="en-US" sz="1800" dirty="0">
              <a:latin typeface="Tahoma" pitchFamily="-108" charset="0"/>
            </a:endParaRPr>
          </a:p>
        </p:txBody>
      </p:sp>
      <p:sp>
        <p:nvSpPr>
          <p:cNvPr id="6147" name="Rectangle 6"/>
          <p:cNvSpPr>
            <a:spLocks noChangeArrowheads="1"/>
          </p:cNvSpPr>
          <p:nvPr/>
        </p:nvSpPr>
        <p:spPr bwMode="auto">
          <a:xfrm>
            <a:off x="457200" y="3581400"/>
            <a:ext cx="6705600" cy="685800"/>
          </a:xfrm>
          <a:prstGeom prst="rect">
            <a:avLst/>
          </a:prstGeom>
          <a:solidFill>
            <a:srgbClr val="CCFFFF">
              <a:alpha val="5098"/>
            </a:srgbClr>
          </a:solidFill>
          <a:ln w="9525">
            <a:solidFill>
              <a:schemeClr val="tx1"/>
            </a:solidFill>
            <a:miter lim="800000"/>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1800">
              <a:cs typeface="Times New Roman" pitchFamily="-108" charset="0"/>
            </a:endParaRPr>
          </a:p>
        </p:txBody>
      </p:sp>
      <p:sp>
        <p:nvSpPr>
          <p:cNvPr id="614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0E94691F-B496-4B34-9655-096BE311272E}" type="slidenum">
              <a:rPr lang="en-US" altLang="en-US" sz="1400" smtClean="0">
                <a:latin typeface="Tahoma" pitchFamily="-108" charset="0"/>
              </a:rPr>
              <a:pPr/>
              <a:t>18</a:t>
            </a:fld>
            <a:endParaRPr lang="en-US" altLang="en-US" sz="1400" smtClean="0">
              <a:latin typeface="Tahoma" pitchFamily="-108" charset="0"/>
            </a:endParaRPr>
          </a:p>
        </p:txBody>
      </p:sp>
      <p:sp>
        <p:nvSpPr>
          <p:cNvPr id="7" name="Rectangle 2"/>
          <p:cNvSpPr txBox="1">
            <a:spLocks noChangeArrowheads="1"/>
          </p:cNvSpPr>
          <p:nvPr/>
        </p:nvSpPr>
        <p:spPr>
          <a:xfrm>
            <a:off x="381000" y="457200"/>
            <a:ext cx="2438400" cy="457200"/>
          </a:xfrm>
          <a:prstGeom prst="rect">
            <a:avLst/>
          </a:prstGeom>
          <a:solidFill>
            <a:srgbClr val="002060">
              <a:alpha val="5000"/>
            </a:srgbClr>
          </a:solidFill>
          <a:ln>
            <a:solidFill>
              <a:srgbClr val="000000"/>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smtClean="0">
                <a:ea typeface="ＭＳ Ｐゴシック" pitchFamily="-108" charset="-128"/>
              </a:rPr>
              <a:t>Bond Terminology</a:t>
            </a:r>
            <a:endParaRPr lang="en-US" altLang="en-US" sz="2000" dirty="0" smtClean="0">
              <a:ea typeface="ＭＳ Ｐゴシック" pitchFamily="-108" charset="-128"/>
            </a:endParaRPr>
          </a:p>
        </p:txBody>
      </p:sp>
    </p:spTree>
    <p:extLst>
      <p:ext uri="{BB962C8B-B14F-4D97-AF65-F5344CB8AC3E}">
        <p14:creationId xmlns:p14="http://schemas.microsoft.com/office/powerpoint/2010/main" val="728268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514600"/>
            <a:ext cx="1981200" cy="369332"/>
          </a:xfrm>
          <a:prstGeom prst="rect">
            <a:avLst/>
          </a:prstGeom>
          <a:noFill/>
          <a:ln>
            <a:solidFill>
              <a:schemeClr val="tx1"/>
            </a:solidFill>
          </a:ln>
        </p:spPr>
        <p:txBody>
          <a:bodyPr wrap="square" rtlCol="0">
            <a:spAutoFit/>
          </a:bodyPr>
          <a:lstStyle/>
          <a:p>
            <a:r>
              <a:rPr lang="en-US" dirty="0" smtClean="0"/>
              <a:t>End</a:t>
            </a:r>
          </a:p>
        </p:txBody>
      </p:sp>
    </p:spTree>
    <p:extLst>
      <p:ext uri="{BB962C8B-B14F-4D97-AF65-F5344CB8AC3E}">
        <p14:creationId xmlns:p14="http://schemas.microsoft.com/office/powerpoint/2010/main" val="2498819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ChangeArrowheads="1"/>
          </p:cNvSpPr>
          <p:nvPr/>
        </p:nvSpPr>
        <p:spPr bwMode="auto">
          <a:xfrm>
            <a:off x="228600" y="3657600"/>
            <a:ext cx="3352800" cy="27082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0" anchor="ct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b="1"/>
              <a:t>“Investment Banks</a:t>
            </a:r>
          </a:p>
          <a:p>
            <a:pPr algn="l"/>
            <a:r>
              <a:rPr lang="en-US" altLang="en-US" i="1">
                <a:hlinkClick r:id="rId3" tooltip="Investment bank"/>
              </a:rPr>
              <a:t>Investment banks</a:t>
            </a:r>
            <a:r>
              <a:rPr lang="en-US" altLang="en-US"/>
              <a:t> (</a:t>
            </a:r>
            <a:r>
              <a:rPr lang="en-US" altLang="en-US">
                <a:hlinkClick r:id="rId4" tooltip="Capital market"/>
              </a:rPr>
              <a:t>capital market</a:t>
            </a:r>
            <a:r>
              <a:rPr lang="en-US" altLang="en-US"/>
              <a:t> banks) </a:t>
            </a:r>
            <a:r>
              <a:rPr lang="en-US" altLang="en-US">
                <a:hlinkClick r:id="rId5" tooltip="Underwrite"/>
              </a:rPr>
              <a:t>underwrite</a:t>
            </a:r>
            <a:r>
              <a:rPr lang="en-US" altLang="en-US"/>
              <a:t> debt and </a:t>
            </a:r>
            <a:r>
              <a:rPr lang="en-US" altLang="en-US">
                <a:hlinkClick r:id="rId6" tooltip="Equity"/>
              </a:rPr>
              <a:t>equity</a:t>
            </a:r>
            <a:r>
              <a:rPr lang="en-US" altLang="en-US"/>
              <a:t>, assist company deals (advisory services, underwriting and advisory fees), and restructure debt into </a:t>
            </a:r>
            <a:r>
              <a:rPr lang="en-US" altLang="en-US">
                <a:hlinkClick r:id="rId7" tooltip="Structured finance"/>
              </a:rPr>
              <a:t>structured finance</a:t>
            </a:r>
            <a:r>
              <a:rPr lang="en-US" altLang="en-US"/>
              <a:t> products.” </a:t>
            </a:r>
          </a:p>
        </p:txBody>
      </p:sp>
      <p:sp>
        <p:nvSpPr>
          <p:cNvPr id="5123" name="Rectangle 10"/>
          <p:cNvSpPr>
            <a:spLocks noChangeArrowheads="1"/>
          </p:cNvSpPr>
          <p:nvPr/>
        </p:nvSpPr>
        <p:spPr bwMode="auto">
          <a:xfrm>
            <a:off x="468086" y="609600"/>
            <a:ext cx="4267200" cy="365919"/>
          </a:xfrm>
          <a:prstGeom prst="rect">
            <a:avLst/>
          </a:prstGeom>
          <a:solidFill>
            <a:srgbClr val="002060">
              <a:alpha val="10000"/>
            </a:srgbClr>
          </a:solidFill>
          <a:ln w="9525">
            <a:solidFill>
              <a:srgbClr val="000000"/>
            </a:solidFill>
            <a:miter lim="800000"/>
            <a:headEnd/>
            <a:tailEnd/>
          </a:ln>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eaLnBrk="1" hangingPunct="1"/>
            <a:r>
              <a:rPr lang="en-US" altLang="en-US" b="1" dirty="0"/>
              <a:t>Primary versus Secondary Markets</a:t>
            </a:r>
          </a:p>
        </p:txBody>
      </p:sp>
      <p:sp>
        <p:nvSpPr>
          <p:cNvPr id="5124" name="Text Box 12"/>
          <p:cNvSpPr txBox="1">
            <a:spLocks noChangeArrowheads="1"/>
          </p:cNvSpPr>
          <p:nvPr/>
        </p:nvSpPr>
        <p:spPr bwMode="auto">
          <a:xfrm>
            <a:off x="4038600" y="1905000"/>
            <a:ext cx="4800600" cy="29238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b="1" u="sng" dirty="0"/>
              <a:t>Primary Market</a:t>
            </a:r>
            <a:r>
              <a:rPr lang="en-US" altLang="en-US" b="1" dirty="0"/>
              <a:t> – The market for securities (stocks and bonds) when the securities are first issued.  For instance, an ‘IPO’ is handled in the primary market.  </a:t>
            </a:r>
          </a:p>
          <a:p>
            <a:pPr algn="l"/>
            <a:endParaRPr lang="en-US" altLang="en-US" b="1" u="sng" dirty="0" smtClean="0"/>
          </a:p>
          <a:p>
            <a:pPr algn="l"/>
            <a:r>
              <a:rPr lang="en-US" altLang="en-US" b="1" u="sng" dirty="0" smtClean="0"/>
              <a:t>Secondary </a:t>
            </a:r>
            <a:r>
              <a:rPr lang="en-US" altLang="en-US" b="1" u="sng" dirty="0"/>
              <a:t>Market</a:t>
            </a:r>
            <a:r>
              <a:rPr lang="en-US" altLang="en-US" b="1" dirty="0"/>
              <a:t> – The market trading securities after they have been issued.  The New York Stock Exchange is an example of a secondary market</a:t>
            </a:r>
            <a:r>
              <a:rPr lang="en-US" altLang="en-US" sz="2400" b="1" dirty="0"/>
              <a:t>.</a:t>
            </a:r>
          </a:p>
        </p:txBody>
      </p:sp>
      <p:sp>
        <p:nvSpPr>
          <p:cNvPr id="169997" name="Line 13"/>
          <p:cNvSpPr>
            <a:spLocks noChangeShapeType="1"/>
          </p:cNvSpPr>
          <p:nvPr/>
        </p:nvSpPr>
        <p:spPr bwMode="auto">
          <a:xfrm flipV="1">
            <a:off x="2057400" y="2688770"/>
            <a:ext cx="21771" cy="173082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9998" name="Line 14"/>
          <p:cNvSpPr>
            <a:spLocks noChangeShapeType="1"/>
          </p:cNvSpPr>
          <p:nvPr/>
        </p:nvSpPr>
        <p:spPr bwMode="auto">
          <a:xfrm flipV="1">
            <a:off x="2079171" y="2667000"/>
            <a:ext cx="1959429" cy="2177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9999" name="Oval 15"/>
          <p:cNvSpPr>
            <a:spLocks noChangeArrowheads="1"/>
          </p:cNvSpPr>
          <p:nvPr/>
        </p:nvSpPr>
        <p:spPr bwMode="auto">
          <a:xfrm>
            <a:off x="1447800" y="4419600"/>
            <a:ext cx="1524000" cy="533400"/>
          </a:xfrm>
          <a:prstGeom prst="ellipse">
            <a:avLst/>
          </a:prstGeom>
          <a:solidFill>
            <a:srgbClr val="CCFFFF">
              <a:alpha val="5098"/>
            </a:srgbClr>
          </a:solidFill>
          <a:ln w="9525">
            <a:solidFill>
              <a:schemeClr val="tx1"/>
            </a:solidFill>
            <a:round/>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a:p>
        </p:txBody>
      </p:sp>
    </p:spTree>
    <p:extLst>
      <p:ext uri="{BB962C8B-B14F-4D97-AF65-F5344CB8AC3E}">
        <p14:creationId xmlns:p14="http://schemas.microsoft.com/office/powerpoint/2010/main" val="3132877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9998"/>
                                        </p:tgtEl>
                                        <p:attrNameLst>
                                          <p:attrName>style.visibility</p:attrName>
                                        </p:attrNameLst>
                                      </p:cBhvr>
                                      <p:to>
                                        <p:strVal val="visible"/>
                                      </p:to>
                                    </p:set>
                                    <p:animEffect transition="in" filter="fade">
                                      <p:cBhvr>
                                        <p:cTn id="7" dur="1000"/>
                                        <p:tgtEl>
                                          <p:spTgt spid="169998"/>
                                        </p:tgtEl>
                                      </p:cBhvr>
                                    </p:animEffect>
                                    <p:anim calcmode="lin" valueType="num">
                                      <p:cBhvr>
                                        <p:cTn id="8" dur="1000" fill="hold"/>
                                        <p:tgtEl>
                                          <p:spTgt spid="169998"/>
                                        </p:tgtEl>
                                        <p:attrNameLst>
                                          <p:attrName>ppt_x</p:attrName>
                                        </p:attrNameLst>
                                      </p:cBhvr>
                                      <p:tavLst>
                                        <p:tav tm="0">
                                          <p:val>
                                            <p:strVal val="#ppt_x"/>
                                          </p:val>
                                        </p:tav>
                                        <p:tav tm="100000">
                                          <p:val>
                                            <p:strVal val="#ppt_x"/>
                                          </p:val>
                                        </p:tav>
                                      </p:tavLst>
                                    </p:anim>
                                    <p:anim calcmode="lin" valueType="num">
                                      <p:cBhvr>
                                        <p:cTn id="9" dur="1000" fill="hold"/>
                                        <p:tgtEl>
                                          <p:spTgt spid="16999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9997"/>
                                        </p:tgtEl>
                                        <p:attrNameLst>
                                          <p:attrName>style.visibility</p:attrName>
                                        </p:attrNameLst>
                                      </p:cBhvr>
                                      <p:to>
                                        <p:strVal val="visible"/>
                                      </p:to>
                                    </p:set>
                                    <p:animEffect transition="in" filter="fade">
                                      <p:cBhvr>
                                        <p:cTn id="12" dur="1000"/>
                                        <p:tgtEl>
                                          <p:spTgt spid="169997"/>
                                        </p:tgtEl>
                                      </p:cBhvr>
                                    </p:animEffect>
                                    <p:anim calcmode="lin" valueType="num">
                                      <p:cBhvr>
                                        <p:cTn id="13" dur="1000" fill="hold"/>
                                        <p:tgtEl>
                                          <p:spTgt spid="169997"/>
                                        </p:tgtEl>
                                        <p:attrNameLst>
                                          <p:attrName>ppt_x</p:attrName>
                                        </p:attrNameLst>
                                      </p:cBhvr>
                                      <p:tavLst>
                                        <p:tav tm="0">
                                          <p:val>
                                            <p:strVal val="#ppt_x"/>
                                          </p:val>
                                        </p:tav>
                                        <p:tav tm="100000">
                                          <p:val>
                                            <p:strVal val="#ppt_x"/>
                                          </p:val>
                                        </p:tav>
                                      </p:tavLst>
                                    </p:anim>
                                    <p:anim calcmode="lin" valueType="num">
                                      <p:cBhvr>
                                        <p:cTn id="14" dur="1000" fill="hold"/>
                                        <p:tgtEl>
                                          <p:spTgt spid="16999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9999"/>
                                        </p:tgtEl>
                                        <p:attrNameLst>
                                          <p:attrName>style.visibility</p:attrName>
                                        </p:attrNameLst>
                                      </p:cBhvr>
                                      <p:to>
                                        <p:strVal val="visible"/>
                                      </p:to>
                                    </p:set>
                                    <p:animEffect transition="in" filter="fade">
                                      <p:cBhvr>
                                        <p:cTn id="17" dur="1000"/>
                                        <p:tgtEl>
                                          <p:spTgt spid="169999"/>
                                        </p:tgtEl>
                                      </p:cBhvr>
                                    </p:animEffect>
                                    <p:anim calcmode="lin" valueType="num">
                                      <p:cBhvr>
                                        <p:cTn id="18" dur="1000" fill="hold"/>
                                        <p:tgtEl>
                                          <p:spTgt spid="169999"/>
                                        </p:tgtEl>
                                        <p:attrNameLst>
                                          <p:attrName>ppt_x</p:attrName>
                                        </p:attrNameLst>
                                      </p:cBhvr>
                                      <p:tavLst>
                                        <p:tav tm="0">
                                          <p:val>
                                            <p:strVal val="#ppt_x"/>
                                          </p:val>
                                        </p:tav>
                                        <p:tav tm="100000">
                                          <p:val>
                                            <p:strVal val="#ppt_x"/>
                                          </p:val>
                                        </p:tav>
                                      </p:tavLst>
                                    </p:anim>
                                    <p:anim calcmode="lin" valueType="num">
                                      <p:cBhvr>
                                        <p:cTn id="19" dur="1000" fill="hold"/>
                                        <p:tgtEl>
                                          <p:spTgt spid="16999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122"/>
                                        </p:tgtEl>
                                        <p:attrNameLst>
                                          <p:attrName>style.visibility</p:attrName>
                                        </p:attrNameLst>
                                      </p:cBhvr>
                                      <p:to>
                                        <p:strVal val="visible"/>
                                      </p:to>
                                    </p:set>
                                    <p:animEffect transition="in" filter="fade">
                                      <p:cBhvr>
                                        <p:cTn id="22" dur="1000"/>
                                        <p:tgtEl>
                                          <p:spTgt spid="5122"/>
                                        </p:tgtEl>
                                      </p:cBhvr>
                                    </p:animEffect>
                                    <p:anim calcmode="lin" valueType="num">
                                      <p:cBhvr>
                                        <p:cTn id="23" dur="1000" fill="hold"/>
                                        <p:tgtEl>
                                          <p:spTgt spid="5122"/>
                                        </p:tgtEl>
                                        <p:attrNameLst>
                                          <p:attrName>ppt_x</p:attrName>
                                        </p:attrNameLst>
                                      </p:cBhvr>
                                      <p:tavLst>
                                        <p:tav tm="0">
                                          <p:val>
                                            <p:strVal val="#ppt_x"/>
                                          </p:val>
                                        </p:tav>
                                        <p:tav tm="100000">
                                          <p:val>
                                            <p:strVal val="#ppt_x"/>
                                          </p:val>
                                        </p:tav>
                                      </p:tavLst>
                                    </p:anim>
                                    <p:anim calcmode="lin" valueType="num">
                                      <p:cBhvr>
                                        <p:cTn id="24"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124">
                                            <p:txEl>
                                              <p:pRg st="2" end="2"/>
                                            </p:txEl>
                                          </p:spTgt>
                                        </p:tgtEl>
                                        <p:attrNameLst>
                                          <p:attrName>style.visibility</p:attrName>
                                        </p:attrNameLst>
                                      </p:cBhvr>
                                      <p:to>
                                        <p:strVal val="visible"/>
                                      </p:to>
                                    </p:set>
                                    <p:animEffect transition="in" filter="fade">
                                      <p:cBhvr>
                                        <p:cTn id="29" dur="500"/>
                                        <p:tgtEl>
                                          <p:spTgt spid="51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169997" grpId="0" animBg="1"/>
      <p:bldP spid="169998" grpId="0" animBg="1"/>
      <p:bldP spid="16999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4038600" y="1905000"/>
            <a:ext cx="4800600" cy="28623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b="1" u="sng" dirty="0"/>
              <a:t>Primary Market</a:t>
            </a:r>
            <a:r>
              <a:rPr lang="en-US" altLang="en-US" b="1" dirty="0"/>
              <a:t> – The market for securities (stocks and bonds) when the securities are first issued.  For instance, an ‘IPO’ is handled in the primary market.  </a:t>
            </a:r>
          </a:p>
          <a:p>
            <a:pPr algn="l"/>
            <a:endParaRPr lang="en-US" altLang="en-US" b="1" u="sng" dirty="0" smtClean="0"/>
          </a:p>
          <a:p>
            <a:pPr algn="l"/>
            <a:r>
              <a:rPr lang="en-US" altLang="en-US" b="1" u="sng" dirty="0" smtClean="0"/>
              <a:t>Secondary </a:t>
            </a:r>
            <a:r>
              <a:rPr lang="en-US" altLang="en-US" b="1" u="sng" dirty="0"/>
              <a:t>Market</a:t>
            </a:r>
            <a:r>
              <a:rPr lang="en-US" altLang="en-US" b="1" dirty="0"/>
              <a:t> – The market trading securities after they have been issued.  The New York Stock Exchange is an example of a secondary market.</a:t>
            </a:r>
          </a:p>
        </p:txBody>
      </p:sp>
      <p:sp>
        <p:nvSpPr>
          <p:cNvPr id="6147" name="Text Box 9"/>
          <p:cNvSpPr txBox="1">
            <a:spLocks noChangeArrowheads="1"/>
          </p:cNvSpPr>
          <p:nvPr/>
        </p:nvSpPr>
        <p:spPr bwMode="auto">
          <a:xfrm>
            <a:off x="381000" y="2057400"/>
            <a:ext cx="29718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t>Here: The issuer (the corporation or governmental body) of the security raises </a:t>
            </a:r>
            <a:r>
              <a:rPr lang="en-US" altLang="en-US" dirty="0" smtClean="0"/>
              <a:t>money (capital).</a:t>
            </a:r>
            <a:endParaRPr lang="en-US" altLang="en-US" dirty="0"/>
          </a:p>
          <a:p>
            <a:pPr algn="l"/>
            <a:endParaRPr lang="en-US" altLang="en-US" dirty="0">
              <a:solidFill>
                <a:schemeClr val="folHlink"/>
              </a:solidFill>
            </a:endParaRPr>
          </a:p>
          <a:p>
            <a:pPr algn="l"/>
            <a:r>
              <a:rPr lang="en-US" altLang="en-US" dirty="0"/>
              <a:t>Here: No money flows to the corporation or government…just transferring money and claims between investors</a:t>
            </a:r>
            <a:r>
              <a:rPr lang="en-US" altLang="en-US" dirty="0">
                <a:solidFill>
                  <a:schemeClr val="folHlink"/>
                </a:solidFill>
              </a:rPr>
              <a:t>.</a:t>
            </a:r>
          </a:p>
        </p:txBody>
      </p:sp>
      <p:sp>
        <p:nvSpPr>
          <p:cNvPr id="6148" name="Line 10"/>
          <p:cNvSpPr>
            <a:spLocks noChangeShapeType="1"/>
          </p:cNvSpPr>
          <p:nvPr/>
        </p:nvSpPr>
        <p:spPr bwMode="auto">
          <a:xfrm flipV="1">
            <a:off x="2667000" y="2209800"/>
            <a:ext cx="1371600" cy="6531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9" name="Line 11"/>
          <p:cNvSpPr>
            <a:spLocks noChangeShapeType="1"/>
          </p:cNvSpPr>
          <p:nvPr/>
        </p:nvSpPr>
        <p:spPr bwMode="auto">
          <a:xfrm>
            <a:off x="3048000" y="4343400"/>
            <a:ext cx="1066800" cy="1524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Rectangle 10"/>
          <p:cNvSpPr>
            <a:spLocks noChangeArrowheads="1"/>
          </p:cNvSpPr>
          <p:nvPr/>
        </p:nvSpPr>
        <p:spPr bwMode="auto">
          <a:xfrm>
            <a:off x="468086" y="609600"/>
            <a:ext cx="4267200" cy="365919"/>
          </a:xfrm>
          <a:prstGeom prst="rect">
            <a:avLst/>
          </a:prstGeom>
          <a:solidFill>
            <a:srgbClr val="002060">
              <a:alpha val="10000"/>
            </a:srgbClr>
          </a:solidFill>
          <a:ln w="9525">
            <a:solidFill>
              <a:srgbClr val="000000"/>
            </a:solidFill>
            <a:miter lim="800000"/>
            <a:headEnd/>
            <a:tailEnd/>
          </a:ln>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eaLnBrk="1" hangingPunct="1"/>
            <a:r>
              <a:rPr lang="en-US" altLang="en-US" b="1" dirty="0"/>
              <a:t>Primary versus Secondary Markets</a:t>
            </a:r>
          </a:p>
        </p:txBody>
      </p:sp>
    </p:spTree>
    <p:extLst>
      <p:ext uri="{BB962C8B-B14F-4D97-AF65-F5344CB8AC3E}">
        <p14:creationId xmlns:p14="http://schemas.microsoft.com/office/powerpoint/2010/main" val="21134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6148"/>
                                        </p:tgtEl>
                                        <p:attrNameLst>
                                          <p:attrName>style.visibility</p:attrName>
                                        </p:attrNameLst>
                                      </p:cBhvr>
                                      <p:to>
                                        <p:strVal val="visible"/>
                                      </p:to>
                                    </p:set>
                                    <p:anim calcmode="lin" valueType="num">
                                      <p:cBhvr additive="base">
                                        <p:cTn id="12" dur="500" fill="hold"/>
                                        <p:tgtEl>
                                          <p:spTgt spid="6148"/>
                                        </p:tgtEl>
                                        <p:attrNameLst>
                                          <p:attrName>ppt_x</p:attrName>
                                        </p:attrNameLst>
                                      </p:cBhvr>
                                      <p:tavLst>
                                        <p:tav tm="0">
                                          <p:val>
                                            <p:strVal val="#ppt_x"/>
                                          </p:val>
                                        </p:tav>
                                        <p:tav tm="100000">
                                          <p:val>
                                            <p:strVal val="#ppt_x"/>
                                          </p:val>
                                        </p:tav>
                                      </p:tavLst>
                                    </p:anim>
                                    <p:anim calcmode="lin" valueType="num">
                                      <p:cBhvr additive="base">
                                        <p:cTn id="13"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147">
                                            <p:txEl>
                                              <p:pRg st="2" end="2"/>
                                            </p:txEl>
                                          </p:spTgt>
                                        </p:tgtEl>
                                        <p:attrNameLst>
                                          <p:attrName>style.visibility</p:attrName>
                                        </p:attrNameLst>
                                      </p:cBhvr>
                                      <p:to>
                                        <p:strVal val="visible"/>
                                      </p:to>
                                    </p:set>
                                    <p:animEffect transition="in" filter="fade">
                                      <p:cBhvr>
                                        <p:cTn id="18" dur="1000"/>
                                        <p:tgtEl>
                                          <p:spTgt spid="6147">
                                            <p:txEl>
                                              <p:pRg st="2" end="2"/>
                                            </p:txEl>
                                          </p:spTgt>
                                        </p:tgtEl>
                                      </p:cBhvr>
                                    </p:animEffect>
                                    <p:anim calcmode="lin" valueType="num">
                                      <p:cBhvr>
                                        <p:cTn id="19"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6147">
                                            <p:txEl>
                                              <p:pRg st="2" end="2"/>
                                            </p:txEl>
                                          </p:spTgt>
                                        </p:tgtEl>
                                        <p:attrNameLst>
                                          <p:attrName>ppt_y</p:attrName>
                                        </p:attrNameLst>
                                      </p:cBhvr>
                                      <p:tavLst>
                                        <p:tav tm="0">
                                          <p:val>
                                            <p:strVal val="#ppt_y+.1"/>
                                          </p:val>
                                        </p:tav>
                                        <p:tav tm="100000">
                                          <p:val>
                                            <p:strVal val="#ppt_y"/>
                                          </p:val>
                                        </p:tav>
                                      </p:tavLst>
                                    </p:anim>
                                  </p:childTnLst>
                                </p:cTn>
                              </p:par>
                              <p:par>
                                <p:cTn id="21" presetID="22" presetClass="entr" presetSubtype="4" fill="hold" grpId="0" nodeType="withEffect">
                                  <p:stCondLst>
                                    <p:cond delay="0"/>
                                  </p:stCondLst>
                                  <p:childTnLst>
                                    <p:set>
                                      <p:cBhvr>
                                        <p:cTn id="22" dur="1" fill="hold">
                                          <p:stCondLst>
                                            <p:cond delay="0"/>
                                          </p:stCondLst>
                                        </p:cTn>
                                        <p:tgtEl>
                                          <p:spTgt spid="6149"/>
                                        </p:tgtEl>
                                        <p:attrNameLst>
                                          <p:attrName>style.visibility</p:attrName>
                                        </p:attrNameLst>
                                      </p:cBhvr>
                                      <p:to>
                                        <p:strVal val="visible"/>
                                      </p:to>
                                    </p:set>
                                    <p:animEffect transition="in" filter="wipe(down)">
                                      <p:cBhvr>
                                        <p:cTn id="23"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4038600" y="1905000"/>
            <a:ext cx="4800600" cy="28623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b="1" u="sng" dirty="0"/>
              <a:t>Primary Market</a:t>
            </a:r>
            <a:r>
              <a:rPr lang="en-US" altLang="en-US" b="1" dirty="0"/>
              <a:t> – The market for securities (stocks and bonds) when the securities are first issued.  For instance, an ‘IPO’ is handled in the primary market.  </a:t>
            </a:r>
          </a:p>
          <a:p>
            <a:pPr algn="l"/>
            <a:endParaRPr lang="en-US" altLang="en-US" b="1" u="sng" dirty="0" smtClean="0"/>
          </a:p>
          <a:p>
            <a:pPr algn="l"/>
            <a:r>
              <a:rPr lang="en-US" altLang="en-US" b="1" u="sng" dirty="0" smtClean="0"/>
              <a:t>Secondary </a:t>
            </a:r>
            <a:r>
              <a:rPr lang="en-US" altLang="en-US" b="1" u="sng" dirty="0"/>
              <a:t>Market</a:t>
            </a:r>
            <a:r>
              <a:rPr lang="en-US" altLang="en-US" b="1" dirty="0"/>
              <a:t> – The market trading securities after they have been issued.  The New York Stock Exchange is an example of a secondary market.</a:t>
            </a:r>
          </a:p>
        </p:txBody>
      </p:sp>
      <p:sp>
        <p:nvSpPr>
          <p:cNvPr id="7171" name="Line 10"/>
          <p:cNvSpPr>
            <a:spLocks noChangeShapeType="1"/>
          </p:cNvSpPr>
          <p:nvPr/>
        </p:nvSpPr>
        <p:spPr bwMode="auto">
          <a:xfrm flipV="1">
            <a:off x="3009900" y="2209800"/>
            <a:ext cx="1112838" cy="3048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2" name="Line 11"/>
          <p:cNvSpPr>
            <a:spLocks noChangeShapeType="1"/>
          </p:cNvSpPr>
          <p:nvPr/>
        </p:nvSpPr>
        <p:spPr bwMode="auto">
          <a:xfrm flipV="1">
            <a:off x="3009900" y="3733800"/>
            <a:ext cx="1112838" cy="1101725"/>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7173" name="Picture 2" descr="Facebook IP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2394857"/>
            <a:ext cx="2828925" cy="211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1"/>
          <p:cNvSpPr>
            <a:spLocks noChangeArrowheads="1"/>
          </p:cNvSpPr>
          <p:nvPr/>
        </p:nvSpPr>
        <p:spPr bwMode="auto">
          <a:xfrm>
            <a:off x="160338" y="1954213"/>
            <a:ext cx="2819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dirty="0"/>
              <a:t>Friday, May 18, 2012</a:t>
            </a:r>
          </a:p>
        </p:txBody>
      </p:sp>
      <p:pic>
        <p:nvPicPr>
          <p:cNvPr id="7175"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l="10738" t="21281" r="31891" b="23590"/>
          <a:stretch>
            <a:fillRect/>
          </a:stretch>
        </p:blipFill>
        <p:spPr bwMode="auto">
          <a:xfrm>
            <a:off x="260350" y="4721225"/>
            <a:ext cx="34099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0"/>
          <p:cNvSpPr>
            <a:spLocks noChangeArrowheads="1"/>
          </p:cNvSpPr>
          <p:nvPr/>
        </p:nvSpPr>
        <p:spPr bwMode="auto">
          <a:xfrm>
            <a:off x="468086" y="609600"/>
            <a:ext cx="4267200" cy="365919"/>
          </a:xfrm>
          <a:prstGeom prst="rect">
            <a:avLst/>
          </a:prstGeom>
          <a:solidFill>
            <a:srgbClr val="002060">
              <a:alpha val="10000"/>
            </a:srgbClr>
          </a:solidFill>
          <a:ln w="9525">
            <a:solidFill>
              <a:srgbClr val="000000"/>
            </a:solidFill>
            <a:miter lim="800000"/>
            <a:headEnd/>
            <a:tailEnd/>
          </a:ln>
        </p:spPr>
        <p:txBody>
          <a:bodyPr anchor="b"/>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eaLnBrk="1" hangingPunct="1"/>
            <a:r>
              <a:rPr lang="en-US" altLang="en-US" b="1" dirty="0"/>
              <a:t>Primary versus Secondary Markets</a:t>
            </a:r>
          </a:p>
        </p:txBody>
      </p:sp>
    </p:spTree>
    <p:extLst>
      <p:ext uri="{BB962C8B-B14F-4D97-AF65-F5344CB8AC3E}">
        <p14:creationId xmlns:p14="http://schemas.microsoft.com/office/powerpoint/2010/main" val="335747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arn(inVertical)">
                                      <p:cBhvr>
                                        <p:cTn id="7" dur="500"/>
                                        <p:tgtEl>
                                          <p:spTgt spid="7171"/>
                                        </p:tgtEl>
                                      </p:cBhvr>
                                    </p:animEffect>
                                  </p:childTnLst>
                                </p:cTn>
                              </p:par>
                              <p:par>
                                <p:cTn id="8" presetID="16" presetClass="entr" presetSubtype="21" fill="hold"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barn(inVertical)">
                                      <p:cBhvr>
                                        <p:cTn id="10" dur="500"/>
                                        <p:tgtEl>
                                          <p:spTgt spid="717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174"/>
                                        </p:tgtEl>
                                        <p:attrNameLst>
                                          <p:attrName>style.visibility</p:attrName>
                                        </p:attrNameLst>
                                      </p:cBhvr>
                                      <p:to>
                                        <p:strVal val="visible"/>
                                      </p:to>
                                    </p:set>
                                    <p:animEffect transition="in" filter="barn(inVertical)">
                                      <p:cBhvr>
                                        <p:cTn id="13" dur="500"/>
                                        <p:tgtEl>
                                          <p:spTgt spid="717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172"/>
                                        </p:tgtEl>
                                        <p:attrNameLst>
                                          <p:attrName>style.visibility</p:attrName>
                                        </p:attrNameLst>
                                      </p:cBhvr>
                                      <p:to>
                                        <p:strVal val="visible"/>
                                      </p:to>
                                    </p:set>
                                    <p:animEffect transition="in" filter="wipe(down)">
                                      <p:cBhvr>
                                        <p:cTn id="18" dur="500"/>
                                        <p:tgtEl>
                                          <p:spTgt spid="7172"/>
                                        </p:tgtEl>
                                      </p:cBhvr>
                                    </p:animEffect>
                                  </p:childTnLst>
                                </p:cTn>
                              </p:par>
                              <p:par>
                                <p:cTn id="19" presetID="16" presetClass="entr" presetSubtype="21" fill="hold" nodeType="withEffect">
                                  <p:stCondLst>
                                    <p:cond delay="0"/>
                                  </p:stCondLst>
                                  <p:childTnLst>
                                    <p:set>
                                      <p:cBhvr>
                                        <p:cTn id="20" dur="1" fill="hold">
                                          <p:stCondLst>
                                            <p:cond delay="0"/>
                                          </p:stCondLst>
                                        </p:cTn>
                                        <p:tgtEl>
                                          <p:spTgt spid="7175"/>
                                        </p:tgtEl>
                                        <p:attrNameLst>
                                          <p:attrName>style.visibility</p:attrName>
                                        </p:attrNameLst>
                                      </p:cBhvr>
                                      <p:to>
                                        <p:strVal val="visible"/>
                                      </p:to>
                                    </p:set>
                                    <p:animEffect transition="in" filter="barn(inVertical)">
                                      <p:cBhvr>
                                        <p:cTn id="21"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2" grpId="0" animBg="1"/>
      <p:bldP spid="71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ext Box 14"/>
          <p:cNvSpPr txBox="1">
            <a:spLocks noChangeArrowheads="1"/>
          </p:cNvSpPr>
          <p:nvPr/>
        </p:nvSpPr>
        <p:spPr bwMode="auto">
          <a:xfrm>
            <a:off x="304800" y="457200"/>
            <a:ext cx="480060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Arial" charset="0"/>
              </a:rPr>
              <a:t>Debt </a:t>
            </a:r>
            <a:r>
              <a:rPr lang="en-US" altLang="en-US" dirty="0" smtClean="0">
                <a:cs typeface="Arial" charset="0"/>
              </a:rPr>
              <a:t>(Bonds?) </a:t>
            </a:r>
            <a:r>
              <a:rPr lang="en-US" altLang="en-US" dirty="0">
                <a:cs typeface="Arial" charset="0"/>
              </a:rPr>
              <a:t>vs. Equity </a:t>
            </a:r>
            <a:r>
              <a:rPr lang="en-US" altLang="en-US" dirty="0" smtClean="0">
                <a:cs typeface="Arial" charset="0"/>
              </a:rPr>
              <a:t>(Common Stock?)</a:t>
            </a:r>
            <a:endParaRPr lang="en-US" altLang="en-US" dirty="0">
              <a:cs typeface="Arial" charset="0"/>
            </a:endParaRPr>
          </a:p>
        </p:txBody>
      </p:sp>
      <p:sp>
        <p:nvSpPr>
          <p:cNvPr id="8200" name="Rectangle 13"/>
          <p:cNvSpPr>
            <a:spLocks noChangeArrowheads="1"/>
          </p:cNvSpPr>
          <p:nvPr/>
        </p:nvSpPr>
        <p:spPr bwMode="auto">
          <a:xfrm>
            <a:off x="4386942" y="2406097"/>
            <a:ext cx="457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solidFill>
                  <a:srgbClr val="0000CC"/>
                </a:solidFill>
                <a:cs typeface="Arial" charset="0"/>
              </a:rPr>
              <a:t>Borrowed capital that the company promises to repay (plus interest).</a:t>
            </a:r>
          </a:p>
        </p:txBody>
      </p:sp>
      <p:sp>
        <p:nvSpPr>
          <p:cNvPr id="8203" name="Slide Number Placeholder 10"/>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4CAFF209-81F2-40D1-AAC4-A403779434EE}" type="slidenum">
              <a:rPr lang="en-US" altLang="en-US" sz="1000">
                <a:latin typeface="Arial" charset="0"/>
                <a:cs typeface="Arial" charset="0"/>
              </a:rPr>
              <a:pPr algn="r" eaLnBrk="1" hangingPunct="1">
                <a:spcBef>
                  <a:spcPct val="0"/>
                </a:spcBef>
              </a:pPr>
              <a:t>5</a:t>
            </a:fld>
            <a:endParaRPr lang="en-US" altLang="en-US" sz="1000">
              <a:latin typeface="Arial" charset="0"/>
              <a:cs typeface="Arial" charset="0"/>
            </a:endParaRPr>
          </a:p>
        </p:txBody>
      </p:sp>
      <p:sp>
        <p:nvSpPr>
          <p:cNvPr id="12" name="Line 4"/>
          <p:cNvSpPr>
            <a:spLocks noChangeShapeType="1"/>
          </p:cNvSpPr>
          <p:nvPr/>
        </p:nvSpPr>
        <p:spPr bwMode="auto">
          <a:xfrm>
            <a:off x="424542" y="2427868"/>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5"/>
          <p:cNvSpPr>
            <a:spLocks noChangeShapeType="1"/>
          </p:cNvSpPr>
          <p:nvPr/>
        </p:nvSpPr>
        <p:spPr bwMode="auto">
          <a:xfrm>
            <a:off x="2100942" y="2427868"/>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6"/>
          <p:cNvSpPr txBox="1">
            <a:spLocks noChangeArrowheads="1"/>
          </p:cNvSpPr>
          <p:nvPr/>
        </p:nvSpPr>
        <p:spPr bwMode="auto">
          <a:xfrm>
            <a:off x="2253342" y="3570868"/>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Preferred Stock</a:t>
            </a:r>
            <a:endParaRPr lang="en-US" altLang="en-US" sz="2800" dirty="0">
              <a:cs typeface="Arial" charset="0"/>
            </a:endParaRPr>
          </a:p>
        </p:txBody>
      </p:sp>
      <p:sp>
        <p:nvSpPr>
          <p:cNvPr id="15" name="Text Box 7"/>
          <p:cNvSpPr txBox="1">
            <a:spLocks noChangeArrowheads="1"/>
          </p:cNvSpPr>
          <p:nvPr/>
        </p:nvSpPr>
        <p:spPr bwMode="auto">
          <a:xfrm>
            <a:off x="2253342" y="2808868"/>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a:cs typeface="Arial" charset="0"/>
              </a:rPr>
              <a:t>Debt</a:t>
            </a:r>
            <a:endParaRPr lang="en-US" altLang="en-US" sz="2400" dirty="0">
              <a:cs typeface="Arial" charset="0"/>
            </a:endParaRPr>
          </a:p>
        </p:txBody>
      </p:sp>
      <p:sp>
        <p:nvSpPr>
          <p:cNvPr id="16" name="Text Box 8"/>
          <p:cNvSpPr txBox="1">
            <a:spLocks noChangeArrowheads="1"/>
          </p:cNvSpPr>
          <p:nvPr/>
        </p:nvSpPr>
        <p:spPr bwMode="auto">
          <a:xfrm>
            <a:off x="424542" y="2808868"/>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cs typeface="Arial" charset="0"/>
              </a:rPr>
              <a:t>Assets</a:t>
            </a:r>
          </a:p>
        </p:txBody>
      </p:sp>
      <p:sp>
        <p:nvSpPr>
          <p:cNvPr id="17" name="TextBox 16"/>
          <p:cNvSpPr txBox="1">
            <a:spLocks noChangeArrowheads="1"/>
          </p:cNvSpPr>
          <p:nvPr/>
        </p:nvSpPr>
        <p:spPr bwMode="auto">
          <a:xfrm>
            <a:off x="500742" y="1970668"/>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400">
                <a:solidFill>
                  <a:srgbClr val="0000CC"/>
                </a:solidFill>
                <a:cs typeface="Arial" charset="0"/>
              </a:rPr>
              <a:t>Corporate Balance Sheet</a:t>
            </a:r>
          </a:p>
        </p:txBody>
      </p:sp>
      <p:sp>
        <p:nvSpPr>
          <p:cNvPr id="18" name="Text Box 6"/>
          <p:cNvSpPr txBox="1">
            <a:spLocks noChangeArrowheads="1"/>
          </p:cNvSpPr>
          <p:nvPr/>
        </p:nvSpPr>
        <p:spPr bwMode="auto">
          <a:xfrm>
            <a:off x="2275113" y="4348517"/>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Common Stock</a:t>
            </a:r>
            <a:endParaRPr lang="en-US" altLang="en-US" sz="2800" dirty="0">
              <a:cs typeface="Arial" charset="0"/>
            </a:endParaRPr>
          </a:p>
        </p:txBody>
      </p:sp>
      <p:sp>
        <p:nvSpPr>
          <p:cNvPr id="19" name="Rectangle 18"/>
          <p:cNvSpPr/>
          <p:nvPr/>
        </p:nvSpPr>
        <p:spPr>
          <a:xfrm>
            <a:off x="310242" y="1840039"/>
            <a:ext cx="4457700"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flipV="1">
            <a:off x="3124200" y="2590800"/>
            <a:ext cx="1262742" cy="477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8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Slide Number Placeholder 10"/>
          <p:cNvSpPr txBox="1">
            <a:spLocks noGrp="1"/>
          </p:cNvSpPr>
          <p:nvPr/>
        </p:nvSpPr>
        <p:spPr bwMode="auto">
          <a:xfrm>
            <a:off x="7086587" y="6325154"/>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4CAFF209-81F2-40D1-AAC4-A403779434EE}" type="slidenum">
              <a:rPr lang="en-US" altLang="en-US" sz="1000">
                <a:latin typeface="Arial" charset="0"/>
                <a:cs typeface="Arial" charset="0"/>
              </a:rPr>
              <a:pPr algn="r" eaLnBrk="1" hangingPunct="1">
                <a:spcBef>
                  <a:spcPct val="0"/>
                </a:spcBef>
              </a:pPr>
              <a:t>6</a:t>
            </a:fld>
            <a:endParaRPr lang="en-US" altLang="en-US" sz="1000">
              <a:latin typeface="Arial" charset="0"/>
              <a:cs typeface="Arial" charset="0"/>
            </a:endParaRPr>
          </a:p>
        </p:txBody>
      </p:sp>
      <p:sp>
        <p:nvSpPr>
          <p:cNvPr id="12" name="Line 4"/>
          <p:cNvSpPr>
            <a:spLocks noChangeShapeType="1"/>
          </p:cNvSpPr>
          <p:nvPr/>
        </p:nvSpPr>
        <p:spPr bwMode="auto">
          <a:xfrm>
            <a:off x="405488" y="2525958"/>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3" name="Line 5"/>
          <p:cNvSpPr>
            <a:spLocks noChangeShapeType="1"/>
          </p:cNvSpPr>
          <p:nvPr/>
        </p:nvSpPr>
        <p:spPr bwMode="auto">
          <a:xfrm>
            <a:off x="2081888" y="2525958"/>
            <a:ext cx="0" cy="1333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14" name="Text Box 6"/>
          <p:cNvSpPr txBox="1">
            <a:spLocks noChangeArrowheads="1"/>
          </p:cNvSpPr>
          <p:nvPr/>
        </p:nvSpPr>
        <p:spPr bwMode="auto">
          <a:xfrm>
            <a:off x="2381246" y="3078072"/>
            <a:ext cx="2438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smtClean="0">
                <a:cs typeface="Arial" charset="0"/>
              </a:rPr>
              <a:t>Equity</a:t>
            </a:r>
            <a:endParaRPr lang="en-US" altLang="en-US" sz="1600" dirty="0">
              <a:cs typeface="Arial" charset="0"/>
            </a:endParaRPr>
          </a:p>
        </p:txBody>
      </p:sp>
      <p:sp>
        <p:nvSpPr>
          <p:cNvPr id="15" name="Text Box 7"/>
          <p:cNvSpPr txBox="1">
            <a:spLocks noChangeArrowheads="1"/>
          </p:cNvSpPr>
          <p:nvPr/>
        </p:nvSpPr>
        <p:spPr bwMode="auto">
          <a:xfrm>
            <a:off x="2381246" y="2717393"/>
            <a:ext cx="213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a:cs typeface="Arial" charset="0"/>
              </a:rPr>
              <a:t>Debt</a:t>
            </a:r>
          </a:p>
        </p:txBody>
      </p:sp>
      <p:sp>
        <p:nvSpPr>
          <p:cNvPr id="16" name="Text Box 8"/>
          <p:cNvSpPr txBox="1">
            <a:spLocks noChangeArrowheads="1"/>
          </p:cNvSpPr>
          <p:nvPr/>
        </p:nvSpPr>
        <p:spPr bwMode="auto">
          <a:xfrm>
            <a:off x="557888" y="2682801"/>
            <a:ext cx="1524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600">
                <a:cs typeface="Arial" charset="0"/>
              </a:rPr>
              <a:t>Assets</a:t>
            </a:r>
          </a:p>
        </p:txBody>
      </p:sp>
      <p:sp>
        <p:nvSpPr>
          <p:cNvPr id="17" name="TextBox 16"/>
          <p:cNvSpPr txBox="1">
            <a:spLocks noChangeArrowheads="1"/>
          </p:cNvSpPr>
          <p:nvPr/>
        </p:nvSpPr>
        <p:spPr bwMode="auto">
          <a:xfrm>
            <a:off x="862688" y="2079997"/>
            <a:ext cx="3505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600" dirty="0">
                <a:solidFill>
                  <a:srgbClr val="0000CC"/>
                </a:solidFill>
                <a:cs typeface="Arial" charset="0"/>
              </a:rPr>
              <a:t>Corporate Balance Sheet</a:t>
            </a:r>
          </a:p>
        </p:txBody>
      </p:sp>
      <p:sp>
        <p:nvSpPr>
          <p:cNvPr id="19" name="Rectangle 18"/>
          <p:cNvSpPr/>
          <p:nvPr/>
        </p:nvSpPr>
        <p:spPr>
          <a:xfrm>
            <a:off x="266694" y="1764055"/>
            <a:ext cx="3829052" cy="25146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Line 4"/>
          <p:cNvSpPr>
            <a:spLocks noChangeShapeType="1"/>
          </p:cNvSpPr>
          <p:nvPr/>
        </p:nvSpPr>
        <p:spPr bwMode="auto">
          <a:xfrm>
            <a:off x="4166502" y="2537533"/>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6" name="Line 5"/>
          <p:cNvSpPr>
            <a:spLocks noChangeShapeType="1"/>
          </p:cNvSpPr>
          <p:nvPr/>
        </p:nvSpPr>
        <p:spPr bwMode="auto">
          <a:xfrm>
            <a:off x="5962647" y="2537533"/>
            <a:ext cx="0" cy="1333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7" name="Text Box 6"/>
          <p:cNvSpPr txBox="1">
            <a:spLocks noChangeArrowheads="1"/>
          </p:cNvSpPr>
          <p:nvPr/>
        </p:nvSpPr>
        <p:spPr bwMode="auto">
          <a:xfrm>
            <a:off x="6332759" y="3701756"/>
            <a:ext cx="2438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smtClean="0">
                <a:cs typeface="Arial" charset="0"/>
              </a:rPr>
              <a:t>Equity</a:t>
            </a:r>
            <a:endParaRPr lang="en-US" altLang="en-US" sz="1600" dirty="0">
              <a:cs typeface="Arial" charset="0"/>
            </a:endParaRPr>
          </a:p>
        </p:txBody>
      </p:sp>
      <p:sp>
        <p:nvSpPr>
          <p:cNvPr id="28" name="Text Box 7"/>
          <p:cNvSpPr txBox="1">
            <a:spLocks noChangeArrowheads="1"/>
          </p:cNvSpPr>
          <p:nvPr/>
        </p:nvSpPr>
        <p:spPr bwMode="auto">
          <a:xfrm>
            <a:off x="6332758" y="2728968"/>
            <a:ext cx="27105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smtClean="0">
                <a:cs typeface="Arial" charset="0"/>
              </a:rPr>
              <a:t>Accounts Payable and Accrued Liabilities</a:t>
            </a:r>
          </a:p>
        </p:txBody>
      </p:sp>
      <p:sp>
        <p:nvSpPr>
          <p:cNvPr id="29" name="Text Box 8"/>
          <p:cNvSpPr txBox="1">
            <a:spLocks noChangeArrowheads="1"/>
          </p:cNvSpPr>
          <p:nvPr/>
        </p:nvSpPr>
        <p:spPr bwMode="auto">
          <a:xfrm>
            <a:off x="4585604" y="2694376"/>
            <a:ext cx="1524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600">
                <a:cs typeface="Arial" charset="0"/>
              </a:rPr>
              <a:t>Assets</a:t>
            </a:r>
          </a:p>
        </p:txBody>
      </p:sp>
      <p:sp>
        <p:nvSpPr>
          <p:cNvPr id="30" name="TextBox 29"/>
          <p:cNvSpPr txBox="1">
            <a:spLocks noChangeArrowheads="1"/>
          </p:cNvSpPr>
          <p:nvPr/>
        </p:nvSpPr>
        <p:spPr bwMode="auto">
          <a:xfrm>
            <a:off x="4623702" y="2091572"/>
            <a:ext cx="3505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600" dirty="0">
                <a:solidFill>
                  <a:srgbClr val="0000CC"/>
                </a:solidFill>
                <a:cs typeface="Arial" charset="0"/>
              </a:rPr>
              <a:t>Corporate Balance Sheet</a:t>
            </a:r>
          </a:p>
        </p:txBody>
      </p:sp>
      <p:sp>
        <p:nvSpPr>
          <p:cNvPr id="32" name="Text Box 7"/>
          <p:cNvSpPr txBox="1">
            <a:spLocks noChangeArrowheads="1"/>
          </p:cNvSpPr>
          <p:nvPr/>
        </p:nvSpPr>
        <p:spPr bwMode="auto">
          <a:xfrm>
            <a:off x="6327313" y="3351418"/>
            <a:ext cx="213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smtClean="0">
                <a:cs typeface="Arial" charset="0"/>
              </a:rPr>
              <a:t>Bank Loans and Bonds</a:t>
            </a:r>
          </a:p>
        </p:txBody>
      </p:sp>
      <p:sp>
        <p:nvSpPr>
          <p:cNvPr id="33" name="Rectangle 32"/>
          <p:cNvSpPr/>
          <p:nvPr/>
        </p:nvSpPr>
        <p:spPr>
          <a:xfrm>
            <a:off x="4095746" y="1764055"/>
            <a:ext cx="4625072" cy="25146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 name="TextBox 1"/>
          <p:cNvSpPr txBox="1"/>
          <p:nvPr/>
        </p:nvSpPr>
        <p:spPr>
          <a:xfrm>
            <a:off x="285747" y="1095345"/>
            <a:ext cx="5791200"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There is confusion over what is meant by debt…</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66694" y="4491335"/>
            <a:ext cx="8382000" cy="923330"/>
          </a:xfrm>
          <a:prstGeom prst="rect">
            <a:avLst/>
          </a:prstGeom>
          <a:noFill/>
          <a:ln>
            <a:solidFill>
              <a:srgbClr val="000000"/>
            </a:solidFill>
          </a:ln>
        </p:spPr>
        <p:txBody>
          <a:bodyPr wrap="square" rtlCol="0">
            <a:spAutoFit/>
          </a:bodyPr>
          <a:lstStyle/>
          <a:p>
            <a:r>
              <a:rPr lang="en-US" dirty="0" smtClean="0"/>
              <a:t>We will generally assume that when dealing with ratios (like the debt ratio), then we mean the broader definition of debt (accounts payable plus accrued liabilities plus bank loans plus bonds, etc.) </a:t>
            </a:r>
            <a:endParaRPr lang="en-US" dirty="0"/>
          </a:p>
        </p:txBody>
      </p:sp>
      <p:sp>
        <p:nvSpPr>
          <p:cNvPr id="34" name="Text Box 14"/>
          <p:cNvSpPr txBox="1">
            <a:spLocks noChangeArrowheads="1"/>
          </p:cNvSpPr>
          <p:nvPr/>
        </p:nvSpPr>
        <p:spPr bwMode="auto">
          <a:xfrm>
            <a:off x="304800" y="457200"/>
            <a:ext cx="480060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Arial" charset="0"/>
              </a:rPr>
              <a:t>Debt </a:t>
            </a:r>
            <a:r>
              <a:rPr lang="en-US" altLang="en-US" dirty="0" smtClean="0">
                <a:cs typeface="Arial" charset="0"/>
              </a:rPr>
              <a:t>(Bonds?) </a:t>
            </a:r>
            <a:r>
              <a:rPr lang="en-US" altLang="en-US" dirty="0">
                <a:cs typeface="Arial" charset="0"/>
              </a:rPr>
              <a:t>vs. Equity </a:t>
            </a:r>
            <a:r>
              <a:rPr lang="en-US" altLang="en-US" dirty="0" smtClean="0">
                <a:cs typeface="Arial" charset="0"/>
              </a:rPr>
              <a:t>(Common Stock?)</a:t>
            </a:r>
            <a:endParaRPr lang="en-US" altLang="en-US" dirty="0">
              <a:cs typeface="Arial" charset="0"/>
            </a:endParaRPr>
          </a:p>
        </p:txBody>
      </p:sp>
      <p:sp>
        <p:nvSpPr>
          <p:cNvPr id="35" name="TextBox 34"/>
          <p:cNvSpPr txBox="1"/>
          <p:nvPr/>
        </p:nvSpPr>
        <p:spPr>
          <a:xfrm>
            <a:off x="252404" y="5401824"/>
            <a:ext cx="8382000" cy="923330"/>
          </a:xfrm>
          <a:prstGeom prst="rect">
            <a:avLst/>
          </a:prstGeom>
          <a:noFill/>
          <a:ln>
            <a:solidFill>
              <a:srgbClr val="000000"/>
            </a:solidFill>
          </a:ln>
        </p:spPr>
        <p:txBody>
          <a:bodyPr wrap="square" rtlCol="0">
            <a:spAutoFit/>
          </a:bodyPr>
          <a:lstStyle/>
          <a:p>
            <a:r>
              <a:rPr lang="en-US" dirty="0" smtClean="0"/>
              <a:t>We will generally assume that when dealing with capital budgeting, debt means just financing-specific obligations, like bank loans and bonds.  Indeed, with capital budgeting, we generally assume that ‘debt’ is just bonds.  </a:t>
            </a:r>
            <a:endParaRPr lang="en-US" dirty="0"/>
          </a:p>
        </p:txBody>
      </p:sp>
    </p:spTree>
    <p:extLst>
      <p:ext uri="{BB962C8B-B14F-4D97-AF65-F5344CB8AC3E}">
        <p14:creationId xmlns:p14="http://schemas.microsoft.com/office/powerpoint/2010/main" val="195311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arn(inVertical)">
                                      <p:cBhvr>
                                        <p:cTn id="10" dur="500"/>
                                        <p:tgtEl>
                                          <p:spTgt spid="2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500"/>
                                        <p:tgtEl>
                                          <p:spTgt spid="2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arn(inVertical)">
                                      <p:cBhvr>
                                        <p:cTn id="16" dur="500"/>
                                        <p:tgtEl>
                                          <p:spTgt spid="2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barn(inVertical)">
                                      <p:cBhvr>
                                        <p:cTn id="19" dur="500"/>
                                        <p:tgtEl>
                                          <p:spTgt spid="2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arn(inVertical)">
                                      <p:cBhvr>
                                        <p:cTn id="22" dur="500"/>
                                        <p:tgtEl>
                                          <p:spTgt spid="3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arn(inVertical)">
                                      <p:cBhvr>
                                        <p:cTn id="28" dur="500"/>
                                        <p:tgtEl>
                                          <p:spTgt spid="3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circle(in)">
                                      <p:cBhvr>
                                        <p:cTn id="38"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p:bldP spid="30" grpId="0"/>
      <p:bldP spid="32" grpId="0"/>
      <p:bldP spid="33" grpId="0" animBg="1"/>
      <p:bldP spid="4" grpId="0" animBg="1"/>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13"/>
          <p:cNvSpPr txBox="1">
            <a:spLocks noChangeArrowheads="1"/>
          </p:cNvSpPr>
          <p:nvPr/>
        </p:nvSpPr>
        <p:spPr bwMode="auto">
          <a:xfrm>
            <a:off x="4953000" y="2692993"/>
            <a:ext cx="3886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buFontTx/>
              <a:buChar char="•"/>
            </a:pPr>
            <a:r>
              <a:rPr lang="en-US" altLang="en-US" dirty="0" smtClean="0">
                <a:solidFill>
                  <a:srgbClr val="0000CC"/>
                </a:solidFill>
                <a:cs typeface="Arial" charset="0"/>
              </a:rPr>
              <a:t>Hybrid - Not </a:t>
            </a:r>
            <a:r>
              <a:rPr lang="en-US" altLang="en-US" dirty="0">
                <a:solidFill>
                  <a:srgbClr val="0000CC"/>
                </a:solidFill>
                <a:cs typeface="Arial" charset="0"/>
              </a:rPr>
              <a:t>really </a:t>
            </a:r>
            <a:r>
              <a:rPr lang="en-US" altLang="en-US" dirty="0" smtClean="0">
                <a:solidFill>
                  <a:srgbClr val="0000CC"/>
                </a:solidFill>
                <a:cs typeface="Arial" charset="0"/>
              </a:rPr>
              <a:t>equity or debt</a:t>
            </a:r>
          </a:p>
          <a:p>
            <a:pPr algn="l">
              <a:buFontTx/>
              <a:buChar char="•"/>
            </a:pPr>
            <a:r>
              <a:rPr lang="en-US" altLang="en-US" dirty="0" smtClean="0">
                <a:solidFill>
                  <a:srgbClr val="0000CC"/>
                </a:solidFill>
                <a:cs typeface="Arial" charset="0"/>
              </a:rPr>
              <a:t>Different structures</a:t>
            </a:r>
            <a:endParaRPr lang="en-US" altLang="en-US" dirty="0">
              <a:solidFill>
                <a:srgbClr val="0000CC"/>
              </a:solidFill>
              <a:cs typeface="Arial" charset="0"/>
            </a:endParaRPr>
          </a:p>
          <a:p>
            <a:pPr algn="l">
              <a:buFontTx/>
              <a:buChar char="•"/>
            </a:pPr>
            <a:r>
              <a:rPr lang="en-US" altLang="en-US" dirty="0" smtClean="0">
                <a:solidFill>
                  <a:srgbClr val="0000CC"/>
                </a:solidFill>
                <a:cs typeface="Arial" charset="0"/>
              </a:rPr>
              <a:t>Often gets a set periodic payment</a:t>
            </a:r>
          </a:p>
          <a:p>
            <a:pPr algn="l">
              <a:buFontTx/>
              <a:buChar char="•"/>
            </a:pPr>
            <a:r>
              <a:rPr lang="en-US" altLang="en-US" dirty="0" smtClean="0">
                <a:solidFill>
                  <a:srgbClr val="0000CC"/>
                </a:solidFill>
                <a:cs typeface="Arial" charset="0"/>
              </a:rPr>
              <a:t> </a:t>
            </a:r>
            <a:r>
              <a:rPr lang="en-US" altLang="en-US" dirty="0">
                <a:solidFill>
                  <a:srgbClr val="0000CC"/>
                </a:solidFill>
                <a:cs typeface="Arial" charset="0"/>
              </a:rPr>
              <a:t>Paid before </a:t>
            </a:r>
            <a:r>
              <a:rPr lang="en-US" altLang="en-US" dirty="0" smtClean="0">
                <a:solidFill>
                  <a:srgbClr val="0000CC"/>
                </a:solidFill>
                <a:cs typeface="Arial" charset="0"/>
              </a:rPr>
              <a:t>equity but after </a:t>
            </a:r>
            <a:r>
              <a:rPr lang="en-US" altLang="en-US" dirty="0">
                <a:solidFill>
                  <a:srgbClr val="0000CC"/>
                </a:solidFill>
                <a:cs typeface="Arial" charset="0"/>
              </a:rPr>
              <a:t>bonds</a:t>
            </a:r>
          </a:p>
          <a:p>
            <a:pPr algn="l">
              <a:buFontTx/>
              <a:buChar char="•"/>
            </a:pPr>
            <a:r>
              <a:rPr lang="en-US" altLang="en-US" dirty="0" smtClean="0">
                <a:solidFill>
                  <a:srgbClr val="0000CC"/>
                </a:solidFill>
                <a:cs typeface="Arial" charset="0"/>
              </a:rPr>
              <a:t>Often no </a:t>
            </a:r>
            <a:r>
              <a:rPr lang="en-US" altLang="en-US" dirty="0">
                <a:solidFill>
                  <a:srgbClr val="0000CC"/>
                </a:solidFill>
                <a:cs typeface="Arial" charset="0"/>
              </a:rPr>
              <a:t>corporate control</a:t>
            </a:r>
          </a:p>
          <a:p>
            <a:pPr algn="l"/>
            <a:endParaRPr lang="en-US" altLang="en-US" dirty="0">
              <a:solidFill>
                <a:srgbClr val="0000CC"/>
              </a:solidFill>
              <a:cs typeface="Arial" charset="0"/>
            </a:endParaRPr>
          </a:p>
        </p:txBody>
      </p:sp>
      <p:sp>
        <p:nvSpPr>
          <p:cNvPr id="10249" name="Slide Number Placeholder 10"/>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11A0E7FB-481C-4453-9A30-3F8429F770DF}" type="slidenum">
              <a:rPr lang="en-US" altLang="en-US" sz="1000">
                <a:latin typeface="Arial" charset="0"/>
                <a:cs typeface="Arial" charset="0"/>
              </a:rPr>
              <a:pPr algn="r" eaLnBrk="1" hangingPunct="1">
                <a:spcBef>
                  <a:spcPct val="0"/>
                </a:spcBef>
              </a:pPr>
              <a:t>7</a:t>
            </a:fld>
            <a:endParaRPr lang="en-US" altLang="en-US" sz="1000">
              <a:latin typeface="Arial" charset="0"/>
              <a:cs typeface="Arial" charset="0"/>
            </a:endParaRPr>
          </a:p>
        </p:txBody>
      </p:sp>
      <p:sp>
        <p:nvSpPr>
          <p:cNvPr id="12" name="Line 4"/>
          <p:cNvSpPr>
            <a:spLocks noChangeShapeType="1"/>
          </p:cNvSpPr>
          <p:nvPr/>
        </p:nvSpPr>
        <p:spPr bwMode="auto">
          <a:xfrm>
            <a:off x="419100" y="2565527"/>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5"/>
          <p:cNvSpPr>
            <a:spLocks noChangeShapeType="1"/>
          </p:cNvSpPr>
          <p:nvPr/>
        </p:nvSpPr>
        <p:spPr bwMode="auto">
          <a:xfrm>
            <a:off x="2095500" y="2565527"/>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6"/>
          <p:cNvSpPr txBox="1">
            <a:spLocks noChangeArrowheads="1"/>
          </p:cNvSpPr>
          <p:nvPr/>
        </p:nvSpPr>
        <p:spPr bwMode="auto">
          <a:xfrm>
            <a:off x="2247900" y="3708527"/>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Preferred Stock</a:t>
            </a:r>
            <a:endParaRPr lang="en-US" altLang="en-US" sz="2800" dirty="0">
              <a:cs typeface="Arial" charset="0"/>
            </a:endParaRPr>
          </a:p>
        </p:txBody>
      </p:sp>
      <p:sp>
        <p:nvSpPr>
          <p:cNvPr id="15" name="Text Box 7"/>
          <p:cNvSpPr txBox="1">
            <a:spLocks noChangeArrowheads="1"/>
          </p:cNvSpPr>
          <p:nvPr/>
        </p:nvSpPr>
        <p:spPr bwMode="auto">
          <a:xfrm>
            <a:off x="2247900" y="2946527"/>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a:cs typeface="Arial" charset="0"/>
              </a:rPr>
              <a:t>Debt</a:t>
            </a:r>
            <a:endParaRPr lang="en-US" altLang="en-US" sz="2400" dirty="0">
              <a:cs typeface="Arial" charset="0"/>
            </a:endParaRPr>
          </a:p>
        </p:txBody>
      </p:sp>
      <p:sp>
        <p:nvSpPr>
          <p:cNvPr id="16" name="Text Box 8"/>
          <p:cNvSpPr txBox="1">
            <a:spLocks noChangeArrowheads="1"/>
          </p:cNvSpPr>
          <p:nvPr/>
        </p:nvSpPr>
        <p:spPr bwMode="auto">
          <a:xfrm>
            <a:off x="419100" y="2946527"/>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cs typeface="Arial" charset="0"/>
              </a:rPr>
              <a:t>Assets</a:t>
            </a:r>
          </a:p>
        </p:txBody>
      </p:sp>
      <p:sp>
        <p:nvSpPr>
          <p:cNvPr id="17" name="TextBox 16"/>
          <p:cNvSpPr txBox="1">
            <a:spLocks noChangeArrowheads="1"/>
          </p:cNvSpPr>
          <p:nvPr/>
        </p:nvSpPr>
        <p:spPr bwMode="auto">
          <a:xfrm>
            <a:off x="495300" y="2108327"/>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400">
                <a:solidFill>
                  <a:srgbClr val="0000CC"/>
                </a:solidFill>
                <a:cs typeface="Arial" charset="0"/>
              </a:rPr>
              <a:t>Corporate Balance Sheet</a:t>
            </a:r>
          </a:p>
        </p:txBody>
      </p:sp>
      <p:sp>
        <p:nvSpPr>
          <p:cNvPr id="18" name="Text Box 6"/>
          <p:cNvSpPr txBox="1">
            <a:spLocks noChangeArrowheads="1"/>
          </p:cNvSpPr>
          <p:nvPr/>
        </p:nvSpPr>
        <p:spPr bwMode="auto">
          <a:xfrm>
            <a:off x="2269671" y="4486176"/>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Common Stock</a:t>
            </a:r>
            <a:endParaRPr lang="en-US" altLang="en-US" sz="2800" dirty="0">
              <a:cs typeface="Arial" charset="0"/>
            </a:endParaRPr>
          </a:p>
        </p:txBody>
      </p:sp>
      <p:sp>
        <p:nvSpPr>
          <p:cNvPr id="19" name="Rectangle 18"/>
          <p:cNvSpPr/>
          <p:nvPr/>
        </p:nvSpPr>
        <p:spPr>
          <a:xfrm>
            <a:off x="304800" y="1977698"/>
            <a:ext cx="4457700"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3886200" y="2946527"/>
            <a:ext cx="1066800" cy="7837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 Box 14"/>
          <p:cNvSpPr txBox="1">
            <a:spLocks noChangeArrowheads="1"/>
          </p:cNvSpPr>
          <p:nvPr/>
        </p:nvSpPr>
        <p:spPr bwMode="auto">
          <a:xfrm>
            <a:off x="304800" y="457200"/>
            <a:ext cx="480060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Arial" charset="0"/>
              </a:rPr>
              <a:t>Debt </a:t>
            </a:r>
            <a:r>
              <a:rPr lang="en-US" altLang="en-US" dirty="0" smtClean="0">
                <a:cs typeface="Arial" charset="0"/>
              </a:rPr>
              <a:t>(Bonds?) </a:t>
            </a:r>
            <a:r>
              <a:rPr lang="en-US" altLang="en-US" dirty="0">
                <a:cs typeface="Arial" charset="0"/>
              </a:rPr>
              <a:t>vs. Equity </a:t>
            </a:r>
            <a:r>
              <a:rPr lang="en-US" altLang="en-US" dirty="0" smtClean="0">
                <a:cs typeface="Arial" charset="0"/>
              </a:rPr>
              <a:t>(Common Stock?)</a:t>
            </a:r>
            <a:endParaRPr lang="en-US" altLang="en-US" dirty="0">
              <a:cs typeface="Arial" charset="0"/>
            </a:endParaRPr>
          </a:p>
        </p:txBody>
      </p:sp>
    </p:spTree>
    <p:extLst>
      <p:ext uri="{BB962C8B-B14F-4D97-AF65-F5344CB8AC3E}">
        <p14:creationId xmlns:p14="http://schemas.microsoft.com/office/powerpoint/2010/main" val="3023936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Text Box 13"/>
          <p:cNvSpPr txBox="1">
            <a:spLocks noChangeArrowheads="1"/>
          </p:cNvSpPr>
          <p:nvPr/>
        </p:nvSpPr>
        <p:spPr bwMode="auto">
          <a:xfrm>
            <a:off x="4963886" y="3108704"/>
            <a:ext cx="3886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buFontTx/>
              <a:buChar char="•"/>
            </a:pPr>
            <a:r>
              <a:rPr lang="en-US" altLang="en-US" dirty="0" smtClean="0">
                <a:solidFill>
                  <a:srgbClr val="0000CC"/>
                </a:solidFill>
                <a:cs typeface="Arial" charset="0"/>
              </a:rPr>
              <a:t>Typically, the </a:t>
            </a:r>
            <a:r>
              <a:rPr lang="en-US" altLang="en-US" dirty="0">
                <a:solidFill>
                  <a:srgbClr val="0000CC"/>
                </a:solidFill>
                <a:cs typeface="Arial" charset="0"/>
              </a:rPr>
              <a:t>o</a:t>
            </a:r>
            <a:r>
              <a:rPr lang="en-US" altLang="en-US" dirty="0" smtClean="0">
                <a:solidFill>
                  <a:srgbClr val="0000CC"/>
                </a:solidFill>
                <a:cs typeface="Arial" charset="0"/>
              </a:rPr>
              <a:t>wnership </a:t>
            </a:r>
            <a:r>
              <a:rPr lang="en-US" altLang="en-US" dirty="0">
                <a:solidFill>
                  <a:srgbClr val="0000CC"/>
                </a:solidFill>
                <a:cs typeface="Arial" charset="0"/>
              </a:rPr>
              <a:t>stake – this represents the wealth of the owners</a:t>
            </a:r>
          </a:p>
          <a:p>
            <a:pPr algn="l">
              <a:buFontTx/>
              <a:buChar char="•"/>
            </a:pPr>
            <a:r>
              <a:rPr lang="en-US" altLang="en-US" dirty="0">
                <a:solidFill>
                  <a:srgbClr val="0000CC"/>
                </a:solidFill>
                <a:cs typeface="Arial" charset="0"/>
              </a:rPr>
              <a:t>Invested capital</a:t>
            </a:r>
          </a:p>
          <a:p>
            <a:pPr algn="l">
              <a:buFontTx/>
              <a:buChar char="•"/>
            </a:pPr>
            <a:r>
              <a:rPr lang="en-US" altLang="en-US" dirty="0">
                <a:solidFill>
                  <a:srgbClr val="0000CC"/>
                </a:solidFill>
                <a:cs typeface="Arial" charset="0"/>
              </a:rPr>
              <a:t>No promises about future cash flows, except the firm’s stockholders own the residual claim on the </a:t>
            </a:r>
            <a:r>
              <a:rPr lang="en-US" altLang="en-US" dirty="0" smtClean="0">
                <a:solidFill>
                  <a:srgbClr val="0000CC"/>
                </a:solidFill>
                <a:cs typeface="Arial" charset="0"/>
              </a:rPr>
              <a:t>firm (what is left over after debt holders and preferred stock holders have been paid)</a:t>
            </a:r>
            <a:endParaRPr lang="en-US" altLang="en-US" dirty="0">
              <a:solidFill>
                <a:srgbClr val="0000CC"/>
              </a:solidFill>
              <a:cs typeface="Arial" charset="0"/>
            </a:endParaRPr>
          </a:p>
        </p:txBody>
      </p:sp>
      <p:sp>
        <p:nvSpPr>
          <p:cNvPr id="9226" name="Slide Number Placeholder 10"/>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B50A2D5B-ED64-4FEF-B905-1AFCC259E388}" type="slidenum">
              <a:rPr lang="en-US" altLang="en-US" sz="1000">
                <a:latin typeface="Arial" charset="0"/>
                <a:cs typeface="Arial" charset="0"/>
              </a:rPr>
              <a:pPr algn="r" eaLnBrk="1" hangingPunct="1">
                <a:spcBef>
                  <a:spcPct val="0"/>
                </a:spcBef>
              </a:pPr>
              <a:t>8</a:t>
            </a:fld>
            <a:endParaRPr lang="en-US" altLang="en-US" sz="1000">
              <a:latin typeface="Arial" charset="0"/>
              <a:cs typeface="Arial" charset="0"/>
            </a:endParaRPr>
          </a:p>
        </p:txBody>
      </p:sp>
      <p:sp>
        <p:nvSpPr>
          <p:cNvPr id="13" name="Line 4"/>
          <p:cNvSpPr>
            <a:spLocks noChangeShapeType="1"/>
          </p:cNvSpPr>
          <p:nvPr/>
        </p:nvSpPr>
        <p:spPr bwMode="auto">
          <a:xfrm>
            <a:off x="421821" y="2390927"/>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5"/>
          <p:cNvSpPr>
            <a:spLocks noChangeShapeType="1"/>
          </p:cNvSpPr>
          <p:nvPr/>
        </p:nvSpPr>
        <p:spPr bwMode="auto">
          <a:xfrm>
            <a:off x="2098221" y="2390927"/>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6"/>
          <p:cNvSpPr txBox="1">
            <a:spLocks noChangeArrowheads="1"/>
          </p:cNvSpPr>
          <p:nvPr/>
        </p:nvSpPr>
        <p:spPr bwMode="auto">
          <a:xfrm>
            <a:off x="2250621" y="3533927"/>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Preferred Stock</a:t>
            </a:r>
            <a:endParaRPr lang="en-US" altLang="en-US" sz="2800" dirty="0">
              <a:cs typeface="Arial" charset="0"/>
            </a:endParaRPr>
          </a:p>
        </p:txBody>
      </p:sp>
      <p:sp>
        <p:nvSpPr>
          <p:cNvPr id="16" name="Text Box 7"/>
          <p:cNvSpPr txBox="1">
            <a:spLocks noChangeArrowheads="1"/>
          </p:cNvSpPr>
          <p:nvPr/>
        </p:nvSpPr>
        <p:spPr bwMode="auto">
          <a:xfrm>
            <a:off x="2250621" y="2771927"/>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a:cs typeface="Arial" charset="0"/>
              </a:rPr>
              <a:t>Debt</a:t>
            </a:r>
            <a:endParaRPr lang="en-US" altLang="en-US" sz="2400" dirty="0">
              <a:cs typeface="Arial" charset="0"/>
            </a:endParaRPr>
          </a:p>
        </p:txBody>
      </p:sp>
      <p:sp>
        <p:nvSpPr>
          <p:cNvPr id="17" name="Text Box 8"/>
          <p:cNvSpPr txBox="1">
            <a:spLocks noChangeArrowheads="1"/>
          </p:cNvSpPr>
          <p:nvPr/>
        </p:nvSpPr>
        <p:spPr bwMode="auto">
          <a:xfrm>
            <a:off x="421821" y="2771927"/>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cs typeface="Arial" charset="0"/>
              </a:rPr>
              <a:t>Assets</a:t>
            </a:r>
          </a:p>
        </p:txBody>
      </p:sp>
      <p:sp>
        <p:nvSpPr>
          <p:cNvPr id="18" name="TextBox 17"/>
          <p:cNvSpPr txBox="1">
            <a:spLocks noChangeArrowheads="1"/>
          </p:cNvSpPr>
          <p:nvPr/>
        </p:nvSpPr>
        <p:spPr bwMode="auto">
          <a:xfrm>
            <a:off x="498021" y="1933727"/>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400">
                <a:solidFill>
                  <a:srgbClr val="0000CC"/>
                </a:solidFill>
                <a:cs typeface="Arial" charset="0"/>
              </a:rPr>
              <a:t>Corporate Balance Sheet</a:t>
            </a:r>
          </a:p>
        </p:txBody>
      </p:sp>
      <p:sp>
        <p:nvSpPr>
          <p:cNvPr id="19" name="Text Box 6"/>
          <p:cNvSpPr txBox="1">
            <a:spLocks noChangeArrowheads="1"/>
          </p:cNvSpPr>
          <p:nvPr/>
        </p:nvSpPr>
        <p:spPr bwMode="auto">
          <a:xfrm>
            <a:off x="2272392" y="4311576"/>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Common Stock</a:t>
            </a:r>
            <a:endParaRPr lang="en-US" altLang="en-US" sz="2800" dirty="0">
              <a:cs typeface="Arial" charset="0"/>
            </a:endParaRPr>
          </a:p>
        </p:txBody>
      </p:sp>
      <p:sp>
        <p:nvSpPr>
          <p:cNvPr id="20" name="Rectangle 19"/>
          <p:cNvSpPr/>
          <p:nvPr/>
        </p:nvSpPr>
        <p:spPr>
          <a:xfrm>
            <a:off x="307521" y="1803098"/>
            <a:ext cx="4457700"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flipV="1">
            <a:off x="4384221" y="3555698"/>
            <a:ext cx="579665" cy="8639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 Box 14"/>
          <p:cNvSpPr txBox="1">
            <a:spLocks noChangeArrowheads="1"/>
          </p:cNvSpPr>
          <p:nvPr/>
        </p:nvSpPr>
        <p:spPr bwMode="auto">
          <a:xfrm>
            <a:off x="304800" y="457200"/>
            <a:ext cx="480060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Arial" charset="0"/>
              </a:rPr>
              <a:t>Debt </a:t>
            </a:r>
            <a:r>
              <a:rPr lang="en-US" altLang="en-US" dirty="0" smtClean="0">
                <a:cs typeface="Arial" charset="0"/>
              </a:rPr>
              <a:t>(Bonds?) </a:t>
            </a:r>
            <a:r>
              <a:rPr lang="en-US" altLang="en-US" dirty="0">
                <a:cs typeface="Arial" charset="0"/>
              </a:rPr>
              <a:t>vs. Equity </a:t>
            </a:r>
            <a:r>
              <a:rPr lang="en-US" altLang="en-US" dirty="0" smtClean="0">
                <a:cs typeface="Arial" charset="0"/>
              </a:rPr>
              <a:t>(Common Stock?)</a:t>
            </a:r>
            <a:endParaRPr lang="en-US" altLang="en-US" dirty="0">
              <a:cs typeface="Arial" charset="0"/>
            </a:endParaRPr>
          </a:p>
        </p:txBody>
      </p:sp>
    </p:spTree>
    <p:extLst>
      <p:ext uri="{BB962C8B-B14F-4D97-AF65-F5344CB8AC3E}">
        <p14:creationId xmlns:p14="http://schemas.microsoft.com/office/powerpoint/2010/main" val="1033467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4"/>
          <p:cNvSpPr>
            <a:spLocks noChangeShapeType="1"/>
          </p:cNvSpPr>
          <p:nvPr/>
        </p:nvSpPr>
        <p:spPr bwMode="auto">
          <a:xfrm>
            <a:off x="217714" y="1844802"/>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 name="Line 5"/>
          <p:cNvSpPr>
            <a:spLocks noChangeShapeType="1"/>
          </p:cNvSpPr>
          <p:nvPr/>
        </p:nvSpPr>
        <p:spPr bwMode="auto">
          <a:xfrm>
            <a:off x="1894114" y="1844802"/>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 name="Text Box 6"/>
          <p:cNvSpPr txBox="1">
            <a:spLocks noChangeArrowheads="1"/>
          </p:cNvSpPr>
          <p:nvPr/>
        </p:nvSpPr>
        <p:spPr bwMode="auto">
          <a:xfrm>
            <a:off x="2046514" y="2987802"/>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a:cs typeface="Arial" charset="0"/>
              </a:rPr>
              <a:t>Equity </a:t>
            </a:r>
          </a:p>
        </p:txBody>
      </p:sp>
      <p:sp>
        <p:nvSpPr>
          <p:cNvPr id="8197" name="Text Box 7"/>
          <p:cNvSpPr txBox="1">
            <a:spLocks noChangeArrowheads="1"/>
          </p:cNvSpPr>
          <p:nvPr/>
        </p:nvSpPr>
        <p:spPr bwMode="auto">
          <a:xfrm>
            <a:off x="2046514" y="2225802"/>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a:cs typeface="Arial" charset="0"/>
              </a:rPr>
              <a:t>Debt</a:t>
            </a:r>
            <a:endParaRPr lang="en-US" altLang="en-US" sz="2400">
              <a:cs typeface="Arial" charset="0"/>
            </a:endParaRPr>
          </a:p>
        </p:txBody>
      </p:sp>
      <p:sp>
        <p:nvSpPr>
          <p:cNvPr id="8198" name="Text Box 8"/>
          <p:cNvSpPr txBox="1">
            <a:spLocks noChangeArrowheads="1"/>
          </p:cNvSpPr>
          <p:nvPr/>
        </p:nvSpPr>
        <p:spPr bwMode="auto">
          <a:xfrm>
            <a:off x="217714" y="2225802"/>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cs typeface="Arial" charset="0"/>
              </a:rPr>
              <a:t>Assets</a:t>
            </a:r>
          </a:p>
        </p:txBody>
      </p:sp>
      <p:sp>
        <p:nvSpPr>
          <p:cNvPr id="8202" name="TextBox 16"/>
          <p:cNvSpPr txBox="1">
            <a:spLocks noChangeArrowheads="1"/>
          </p:cNvSpPr>
          <p:nvPr/>
        </p:nvSpPr>
        <p:spPr bwMode="auto">
          <a:xfrm>
            <a:off x="293914" y="1387602"/>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400">
                <a:solidFill>
                  <a:srgbClr val="0000CC"/>
                </a:solidFill>
                <a:cs typeface="Arial" charset="0"/>
              </a:rPr>
              <a:t>Corporate Balance Sheet</a:t>
            </a:r>
          </a:p>
        </p:txBody>
      </p:sp>
      <p:sp>
        <p:nvSpPr>
          <p:cNvPr id="8203" name="Slide Number Placeholder 10"/>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r" eaLnBrk="1" hangingPunct="1">
              <a:spcBef>
                <a:spcPct val="0"/>
              </a:spcBef>
            </a:pPr>
            <a:fld id="{4CAFF209-81F2-40D1-AAC4-A403779434EE}" type="slidenum">
              <a:rPr lang="en-US" altLang="en-US" sz="1000">
                <a:latin typeface="Arial" charset="0"/>
                <a:cs typeface="Arial" charset="0"/>
              </a:rPr>
              <a:pPr algn="r" eaLnBrk="1" hangingPunct="1">
                <a:spcBef>
                  <a:spcPct val="0"/>
                </a:spcBef>
              </a:pPr>
              <a:t>9</a:t>
            </a:fld>
            <a:endParaRPr lang="en-US" altLang="en-US" sz="1000">
              <a:latin typeface="Arial" charset="0"/>
              <a:cs typeface="Arial" charset="0"/>
            </a:endParaRPr>
          </a:p>
        </p:txBody>
      </p:sp>
      <p:sp>
        <p:nvSpPr>
          <p:cNvPr id="12" name="Line 4"/>
          <p:cNvSpPr>
            <a:spLocks noChangeShapeType="1"/>
          </p:cNvSpPr>
          <p:nvPr/>
        </p:nvSpPr>
        <p:spPr bwMode="auto">
          <a:xfrm>
            <a:off x="4408714" y="1840039"/>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5"/>
          <p:cNvSpPr>
            <a:spLocks noChangeShapeType="1"/>
          </p:cNvSpPr>
          <p:nvPr/>
        </p:nvSpPr>
        <p:spPr bwMode="auto">
          <a:xfrm>
            <a:off x="6085114" y="1840039"/>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6"/>
          <p:cNvSpPr txBox="1">
            <a:spLocks noChangeArrowheads="1"/>
          </p:cNvSpPr>
          <p:nvPr/>
        </p:nvSpPr>
        <p:spPr bwMode="auto">
          <a:xfrm>
            <a:off x="6237514" y="2983039"/>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Preferred Stock</a:t>
            </a:r>
            <a:endParaRPr lang="en-US" altLang="en-US" sz="2800" dirty="0">
              <a:cs typeface="Arial" charset="0"/>
            </a:endParaRPr>
          </a:p>
        </p:txBody>
      </p:sp>
      <p:sp>
        <p:nvSpPr>
          <p:cNvPr id="15" name="Text Box 7"/>
          <p:cNvSpPr txBox="1">
            <a:spLocks noChangeArrowheads="1"/>
          </p:cNvSpPr>
          <p:nvPr/>
        </p:nvSpPr>
        <p:spPr bwMode="auto">
          <a:xfrm>
            <a:off x="6237514" y="2221039"/>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a:cs typeface="Arial" charset="0"/>
              </a:rPr>
              <a:t>Debt</a:t>
            </a:r>
            <a:endParaRPr lang="en-US" altLang="en-US" sz="2400" dirty="0">
              <a:cs typeface="Arial" charset="0"/>
            </a:endParaRPr>
          </a:p>
        </p:txBody>
      </p:sp>
      <p:sp>
        <p:nvSpPr>
          <p:cNvPr id="16" name="Text Box 8"/>
          <p:cNvSpPr txBox="1">
            <a:spLocks noChangeArrowheads="1"/>
          </p:cNvSpPr>
          <p:nvPr/>
        </p:nvSpPr>
        <p:spPr bwMode="auto">
          <a:xfrm>
            <a:off x="4408714" y="2221039"/>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cs typeface="Arial" charset="0"/>
              </a:rPr>
              <a:t>Assets</a:t>
            </a:r>
          </a:p>
        </p:txBody>
      </p:sp>
      <p:sp>
        <p:nvSpPr>
          <p:cNvPr id="17" name="TextBox 16"/>
          <p:cNvSpPr txBox="1">
            <a:spLocks noChangeArrowheads="1"/>
          </p:cNvSpPr>
          <p:nvPr/>
        </p:nvSpPr>
        <p:spPr bwMode="auto">
          <a:xfrm>
            <a:off x="4484914" y="1382839"/>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400">
                <a:solidFill>
                  <a:srgbClr val="0000CC"/>
                </a:solidFill>
                <a:cs typeface="Arial" charset="0"/>
              </a:rPr>
              <a:t>Corporate Balance Sheet</a:t>
            </a:r>
          </a:p>
        </p:txBody>
      </p:sp>
      <p:sp>
        <p:nvSpPr>
          <p:cNvPr id="2" name="Rectangle 1"/>
          <p:cNvSpPr/>
          <p:nvPr/>
        </p:nvSpPr>
        <p:spPr>
          <a:xfrm>
            <a:off x="141514" y="1252210"/>
            <a:ext cx="3810000"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6"/>
          <p:cNvSpPr txBox="1">
            <a:spLocks noChangeArrowheads="1"/>
          </p:cNvSpPr>
          <p:nvPr/>
        </p:nvSpPr>
        <p:spPr bwMode="auto">
          <a:xfrm>
            <a:off x="6259285" y="3760688"/>
            <a:ext cx="243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800" dirty="0" smtClean="0">
                <a:cs typeface="Arial" charset="0"/>
              </a:rPr>
              <a:t>Common Stock</a:t>
            </a:r>
            <a:endParaRPr lang="en-US" altLang="en-US" sz="2800" dirty="0">
              <a:cs typeface="Arial" charset="0"/>
            </a:endParaRPr>
          </a:p>
        </p:txBody>
      </p:sp>
      <p:sp>
        <p:nvSpPr>
          <p:cNvPr id="20" name="Rectangle 19"/>
          <p:cNvSpPr/>
          <p:nvPr/>
        </p:nvSpPr>
        <p:spPr>
          <a:xfrm>
            <a:off x="4294414" y="1252210"/>
            <a:ext cx="4457700"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V="1">
            <a:off x="1894114" y="3506915"/>
            <a:ext cx="391886" cy="1750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04800" y="5257800"/>
            <a:ext cx="3646714" cy="1200329"/>
          </a:xfrm>
          <a:prstGeom prst="rect">
            <a:avLst/>
          </a:prstGeom>
          <a:noFill/>
          <a:ln>
            <a:solidFill>
              <a:schemeClr val="accent1">
                <a:shade val="50000"/>
              </a:schemeClr>
            </a:solidFill>
          </a:ln>
        </p:spPr>
        <p:txBody>
          <a:bodyPr wrap="square" rtlCol="0">
            <a:spAutoFit/>
          </a:bodyPr>
          <a:lstStyle/>
          <a:p>
            <a:r>
              <a:rPr lang="en-US" dirty="0" smtClean="0"/>
              <a:t>As a rule, here, if you just see debt and equity, assume that the equity is common stock (and there is no preferred stock).</a:t>
            </a:r>
            <a:endParaRPr lang="en-US" dirty="0"/>
          </a:p>
        </p:txBody>
      </p:sp>
      <p:sp>
        <p:nvSpPr>
          <p:cNvPr id="24" name="Text Box 14"/>
          <p:cNvSpPr txBox="1">
            <a:spLocks noChangeArrowheads="1"/>
          </p:cNvSpPr>
          <p:nvPr/>
        </p:nvSpPr>
        <p:spPr bwMode="auto">
          <a:xfrm>
            <a:off x="304800" y="457200"/>
            <a:ext cx="480060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Arial" charset="0"/>
              </a:rPr>
              <a:t>Debt </a:t>
            </a:r>
            <a:r>
              <a:rPr lang="en-US" altLang="en-US" dirty="0" smtClean="0">
                <a:cs typeface="Arial" charset="0"/>
              </a:rPr>
              <a:t>(Bonds?) </a:t>
            </a:r>
            <a:r>
              <a:rPr lang="en-US" altLang="en-US" dirty="0">
                <a:cs typeface="Arial" charset="0"/>
              </a:rPr>
              <a:t>vs. Equity </a:t>
            </a:r>
            <a:r>
              <a:rPr lang="en-US" altLang="en-US" dirty="0" smtClean="0">
                <a:cs typeface="Arial" charset="0"/>
              </a:rPr>
              <a:t>(Common Stock?)</a:t>
            </a:r>
            <a:endParaRPr lang="en-US" altLang="en-US" dirty="0">
              <a:cs typeface="Arial" charset="0"/>
            </a:endParaRPr>
          </a:p>
        </p:txBody>
      </p:sp>
      <p:sp>
        <p:nvSpPr>
          <p:cNvPr id="3" name="Oval 2"/>
          <p:cNvSpPr/>
          <p:nvPr/>
        </p:nvSpPr>
        <p:spPr>
          <a:xfrm>
            <a:off x="1983377" y="2848656"/>
            <a:ext cx="1382486" cy="865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047014" y="2688201"/>
            <a:ext cx="2715986" cy="18449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3" idx="6"/>
          </p:cNvCxnSpPr>
          <p:nvPr/>
        </p:nvCxnSpPr>
        <p:spPr>
          <a:xfrm>
            <a:off x="3365863" y="3281200"/>
            <a:ext cx="2503714" cy="329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87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500"/>
                                        <p:tgtEl>
                                          <p:spTgt spid="16"/>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arn(inVertical)">
                                      <p:cBhvr>
                                        <p:cTn id="25" dur="500"/>
                                        <p:tgtEl>
                                          <p:spTgt spid="19"/>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arn(inVertical)">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500"/>
                                        <p:tgtEl>
                                          <p:spTgt spid="23"/>
                                        </p:tgtEl>
                                      </p:cBhvr>
                                    </p:animEffect>
                                  </p:childTnLst>
                                </p:cTn>
                              </p:par>
                              <p:par>
                                <p:cTn id="37" presetID="22" presetClass="entr" presetSubtype="4"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randombar(horizontal)">
                                      <p:cBhvr>
                                        <p:cTn id="44" dur="500"/>
                                        <p:tgtEl>
                                          <p:spTgt spid="4"/>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randombar(horizontal)">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p:bldP spid="17" grpId="0"/>
      <p:bldP spid="19" grpId="0"/>
      <p:bldP spid="20" grpId="0" animBg="1"/>
      <p:bldP spid="5" grpId="0" animBg="1"/>
      <p:bldP spid="3" grpId="0" animBg="1"/>
      <p:bldP spid="2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957</Words>
  <Application>Microsoft Office PowerPoint</Application>
  <PresentationFormat>On-screen Show (4:3)</PresentationFormat>
  <Paragraphs>152</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Bond Terminology</vt:lpstr>
      <vt:lpstr>Bond Terminology</vt:lpstr>
      <vt:lpstr>Bond Terminology</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 Ruff</dc:creator>
  <cp:lastModifiedBy>Craig K. Ruff</cp:lastModifiedBy>
  <cp:revision>29</cp:revision>
  <dcterms:created xsi:type="dcterms:W3CDTF">2014-07-22T20:14:54Z</dcterms:created>
  <dcterms:modified xsi:type="dcterms:W3CDTF">2014-07-24T21:03:58Z</dcterms:modified>
</cp:coreProperties>
</file>