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audio1.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5" r:id="rId2"/>
    <p:sldId id="257" r:id="rId3"/>
    <p:sldId id="258" r:id="rId4"/>
    <p:sldId id="259" r:id="rId5"/>
    <p:sldId id="260" r:id="rId6"/>
    <p:sldId id="263" r:id="rId7"/>
    <p:sldId id="265" r:id="rId8"/>
    <p:sldId id="266" r:id="rId9"/>
    <p:sldId id="267" r:id="rId10"/>
    <p:sldId id="268" r:id="rId11"/>
    <p:sldId id="269" r:id="rId12"/>
    <p:sldId id="270" r:id="rId13"/>
    <p:sldId id="271" r:id="rId14"/>
    <p:sldId id="272" r:id="rId15"/>
    <p:sldId id="273"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0F41A-DB25-4865-92C3-455AFDC8E137}" type="datetimeFigureOut">
              <a:rPr lang="en-US" smtClean="0"/>
              <a:t>7/29/2014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8B464-E540-4EDC-A926-EFD02D746A33}" type="slidenum">
              <a:rPr lang="en-US" smtClean="0"/>
              <a:t>‹#›</a:t>
            </a:fld>
            <a:endParaRPr lang="en-US"/>
          </a:p>
        </p:txBody>
      </p:sp>
    </p:spTree>
    <p:extLst>
      <p:ext uri="{BB962C8B-B14F-4D97-AF65-F5344CB8AC3E}">
        <p14:creationId xmlns:p14="http://schemas.microsoft.com/office/powerpoint/2010/main" val="211108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ea typeface="ＭＳ Ｐゴシック" panose="020B0600070205080204" pitchFamily="34" charset="-128"/>
              </a:defRPr>
            </a:lvl1pPr>
            <a:lvl2pPr marL="36268025" indent="-35829875">
              <a:defRPr sz="1600">
                <a:solidFill>
                  <a:schemeClr val="tx1"/>
                </a:solidFill>
                <a:latin typeface="Tahoma" panose="020B0604030504040204" pitchFamily="34" charset="0"/>
                <a:ea typeface="ＭＳ Ｐゴシック" panose="020B0600070205080204" pitchFamily="34" charset="-128"/>
              </a:defRPr>
            </a:lvl2pPr>
            <a:lvl3pPr marL="1090613" indent="-215900">
              <a:defRPr sz="1600">
                <a:solidFill>
                  <a:schemeClr val="tx1"/>
                </a:solidFill>
                <a:latin typeface="Tahoma" panose="020B0604030504040204" pitchFamily="34" charset="0"/>
                <a:ea typeface="ＭＳ Ｐゴシック" panose="020B0600070205080204" pitchFamily="34" charset="-128"/>
              </a:defRPr>
            </a:lvl3pPr>
            <a:lvl4pPr marL="1527175" indent="-215900">
              <a:defRPr sz="1600">
                <a:solidFill>
                  <a:schemeClr val="tx1"/>
                </a:solidFill>
                <a:latin typeface="Tahoma" panose="020B0604030504040204" pitchFamily="34" charset="0"/>
                <a:ea typeface="ＭＳ Ｐゴシック" panose="020B0600070205080204" pitchFamily="34" charset="-128"/>
              </a:defRPr>
            </a:lvl4pPr>
            <a:lvl5pPr marL="1965325" indent="-215900">
              <a:defRPr sz="1600">
                <a:solidFill>
                  <a:schemeClr val="tx1"/>
                </a:solidFill>
                <a:latin typeface="Tahoma" panose="020B0604030504040204" pitchFamily="34" charset="0"/>
                <a:ea typeface="ＭＳ Ｐゴシック" panose="020B0600070205080204" pitchFamily="34" charset="-128"/>
              </a:defRPr>
            </a:lvl5pPr>
            <a:lvl6pPr marL="24225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6pPr>
            <a:lvl7pPr marL="28797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7pPr>
            <a:lvl8pPr marL="33369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8pPr>
            <a:lvl9pPr marL="37941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9pPr>
          </a:lstStyle>
          <a:p>
            <a:fld id="{8624A03C-08AB-4287-90F9-360CDE0C221F}"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31953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DA3024E7-89ED-4BB8-A097-5744C6192AC6}" type="slidenum">
              <a:rPr lang="en-US" altLang="en-US" sz="1200">
                <a:latin typeface="Arial" panose="020B0604020202020204" pitchFamily="34" charset="0"/>
                <a:cs typeface="Arial" panose="020B0604020202020204" pitchFamily="34" charset="0"/>
              </a:rPr>
              <a:pPr algn="r" eaLnBrk="1" hangingPunct="1"/>
              <a:t>11</a:t>
            </a:fld>
            <a:endParaRPr lang="en-US" altLang="en-US" sz="1200">
              <a:latin typeface="Arial" panose="020B0604020202020204" pitchFamily="34" charset="0"/>
              <a:cs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51883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1B717833-2596-4CE2-A7DA-344FFCF9D091}" type="slidenum">
              <a:rPr lang="en-US" altLang="en-US" sz="1200">
                <a:latin typeface="Arial" panose="020B0604020202020204" pitchFamily="34" charset="0"/>
                <a:cs typeface="Arial" panose="020B0604020202020204" pitchFamily="34" charset="0"/>
              </a:rPr>
              <a:pPr algn="r" eaLnBrk="1" hangingPunct="1"/>
              <a:t>12</a:t>
            </a:fld>
            <a:endParaRPr lang="en-US" altLang="en-US" sz="1200">
              <a:latin typeface="Arial" panose="020B0604020202020204" pitchFamily="34" charset="0"/>
              <a:cs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272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8F68DAFB-CFD1-4C94-8039-5431BA3D462A}" type="slidenum">
              <a:rPr lang="en-US" altLang="en-US" sz="1200">
                <a:latin typeface="Arial" panose="020B0604020202020204" pitchFamily="34" charset="0"/>
                <a:cs typeface="Arial" panose="020B0604020202020204" pitchFamily="34" charset="0"/>
              </a:rPr>
              <a:pPr algn="r" eaLnBrk="1" hangingPunct="1"/>
              <a:t>13</a:t>
            </a:fld>
            <a:endParaRPr lang="en-US" altLang="en-US" sz="1200">
              <a:latin typeface="Arial" panose="020B0604020202020204" pitchFamily="34" charset="0"/>
              <a:cs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64927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B3F7E226-50FC-4FF2-AAD2-A44D7088FBE8}" type="slidenum">
              <a:rPr lang="en-US" altLang="en-US" sz="1200">
                <a:latin typeface="Arial" panose="020B0604020202020204" pitchFamily="34" charset="0"/>
                <a:cs typeface="Arial" panose="020B0604020202020204" pitchFamily="34" charset="0"/>
              </a:rPr>
              <a:pPr algn="r" eaLnBrk="1" hangingPunct="1"/>
              <a:t>14</a:t>
            </a:fld>
            <a:endParaRPr lang="en-US" altLang="en-US" sz="1200">
              <a:latin typeface="Arial" panose="020B0604020202020204" pitchFamily="34" charset="0"/>
              <a:cs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75333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70853498-0F07-4EE3-ABDF-8A3E7B459D8D}" type="slidenum">
              <a:rPr lang="en-US" altLang="en-US" sz="1200">
                <a:latin typeface="Arial" panose="020B0604020202020204" pitchFamily="34" charset="0"/>
                <a:cs typeface="Arial" panose="020B0604020202020204" pitchFamily="34" charset="0"/>
              </a:rPr>
              <a:pPr algn="r" eaLnBrk="1" hangingPunct="1"/>
              <a:t>15</a:t>
            </a:fld>
            <a:endParaRPr lang="en-US" altLang="en-US" sz="1200">
              <a:latin typeface="Arial" panose="020B0604020202020204" pitchFamily="34" charset="0"/>
              <a:cs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32265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9F7D839-239D-472E-AA01-EBA6A5843EEC}" type="slidenum">
              <a:rPr lang="en-US" altLang="en-US" sz="1200">
                <a:latin typeface="Arial" panose="020B0604020202020204" pitchFamily="34" charset="0"/>
                <a:cs typeface="Arial" panose="020B0604020202020204" pitchFamily="34" charset="0"/>
              </a:rPr>
              <a:pPr algn="r" eaLnBrk="1" hangingPunct="1"/>
              <a:t>16</a:t>
            </a:fld>
            <a:endParaRPr lang="en-US" altLang="en-US" sz="1200">
              <a:latin typeface="Arial" panose="020B0604020202020204" pitchFamily="34" charset="0"/>
              <a:cs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70843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50888" indent="-287338">
              <a:defRPr sz="2000">
                <a:solidFill>
                  <a:schemeClr val="tx1"/>
                </a:solidFill>
                <a:latin typeface="Times New Roman" panose="02020603050405020304" pitchFamily="18" charset="0"/>
                <a:ea typeface="ＭＳ Ｐゴシック" panose="020B0600070205080204" pitchFamily="34" charset="-128"/>
              </a:defRPr>
            </a:lvl2pPr>
            <a:lvl3pPr marL="1154113" indent="-230188">
              <a:defRPr sz="2000">
                <a:solidFill>
                  <a:schemeClr val="tx1"/>
                </a:solidFill>
                <a:latin typeface="Times New Roman" panose="02020603050405020304" pitchFamily="18" charset="0"/>
                <a:ea typeface="ＭＳ Ｐゴシック" panose="020B0600070205080204" pitchFamily="34" charset="-128"/>
              </a:defRPr>
            </a:lvl3pPr>
            <a:lvl4pPr marL="1617663" indent="-230188">
              <a:defRPr sz="2000">
                <a:solidFill>
                  <a:schemeClr val="tx1"/>
                </a:solidFill>
                <a:latin typeface="Times New Roman" panose="02020603050405020304" pitchFamily="18" charset="0"/>
                <a:ea typeface="ＭＳ Ｐゴシック" panose="020B0600070205080204" pitchFamily="34" charset="-128"/>
              </a:defRPr>
            </a:lvl4pPr>
            <a:lvl5pPr marL="2079625" indent="-230188">
              <a:defRPr sz="2000">
                <a:solidFill>
                  <a:schemeClr val="tx1"/>
                </a:solidFill>
                <a:latin typeface="Times New Roman" panose="02020603050405020304" pitchFamily="18" charset="0"/>
                <a:ea typeface="ＭＳ Ｐゴシック" panose="020B0600070205080204" pitchFamily="34" charset="-128"/>
              </a:defRPr>
            </a:lvl5pPr>
            <a:lvl6pPr marL="25368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940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512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908425" indent="-230188"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E5EF5993-C726-49F2-94AB-B54FFB6E5C6A}"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1745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FFE732D9-6793-473E-B9D1-B36D2919C62B}" type="slidenum">
              <a:rPr lang="en-US" altLang="en-US" sz="1200">
                <a:latin typeface="Arial" panose="020B0604020202020204" pitchFamily="34" charset="0"/>
                <a:cs typeface="Arial" panose="020B0604020202020204" pitchFamily="34" charset="0"/>
              </a:rPr>
              <a:pPr algn="r" eaLnBrk="1" hangingPunct="1"/>
              <a:t>4</a:t>
            </a:fld>
            <a:endParaRPr lang="en-US" altLang="en-US" sz="1200">
              <a:latin typeface="Arial" panose="020B0604020202020204" pitchFamily="34" charset="0"/>
              <a:cs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8295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466BD98-3FE8-42C6-A557-707864E11B5E}" type="slidenum">
              <a:rPr lang="en-US" altLang="en-US" sz="1200">
                <a:latin typeface="Arial" panose="020B0604020202020204" pitchFamily="34" charset="0"/>
                <a:cs typeface="Arial" panose="020B0604020202020204" pitchFamily="34" charset="0"/>
              </a:rPr>
              <a:pPr algn="r" eaLnBrk="1" hangingPunct="1"/>
              <a:t>5</a:t>
            </a:fld>
            <a:endParaRPr lang="en-US" altLang="en-US" sz="1200">
              <a:latin typeface="Arial" panose="020B0604020202020204" pitchFamily="34" charset="0"/>
              <a:cs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999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5E2F437-85A8-4848-B00E-90ADEE3A4D40}" type="slidenum">
              <a:rPr lang="en-US" altLang="en-US" sz="1200">
                <a:latin typeface="Arial" panose="020B0604020202020204" pitchFamily="34" charset="0"/>
                <a:cs typeface="Arial" panose="020B0604020202020204" pitchFamily="34" charset="0"/>
              </a:rPr>
              <a:pPr algn="r" eaLnBrk="1" hangingPunct="1"/>
              <a:t>6</a:t>
            </a:fld>
            <a:endParaRPr lang="en-US" altLang="en-US" sz="1200">
              <a:latin typeface="Arial" panose="020B0604020202020204" pitchFamily="34" charset="0"/>
              <a:cs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46334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C71D477B-9C11-4E4D-8E40-ABDD406E1674}" type="slidenum">
              <a:rPr lang="en-US" altLang="en-US" sz="1200">
                <a:latin typeface="Arial" panose="020B0604020202020204" pitchFamily="34" charset="0"/>
                <a:cs typeface="Arial" panose="020B0604020202020204" pitchFamily="34" charset="0"/>
              </a:rPr>
              <a:pPr algn="r" eaLnBrk="1" hangingPunct="1"/>
              <a:t>7</a:t>
            </a:fld>
            <a:endParaRPr lang="en-US" altLang="en-US" sz="1200">
              <a:latin typeface="Arial" panose="020B0604020202020204" pitchFamily="34" charset="0"/>
              <a:cs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32024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0323EF69-AF82-4DD1-9C14-CB44D3FBD38B}" type="slidenum">
              <a:rPr lang="en-US" altLang="en-US" sz="1200">
                <a:latin typeface="Arial" panose="020B0604020202020204" pitchFamily="34" charset="0"/>
                <a:cs typeface="Arial" panose="020B0604020202020204" pitchFamily="34" charset="0"/>
              </a:rPr>
              <a:pPr algn="r" eaLnBrk="1" hangingPunct="1"/>
              <a:t>8</a:t>
            </a:fld>
            <a:endParaRPr lang="en-US" altLang="en-US" sz="1200">
              <a:latin typeface="Arial" panose="020B0604020202020204" pitchFamily="34" charset="0"/>
              <a:cs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5402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739EAE76-CCCA-4970-BD53-F4FAD8238CA3}" type="slidenum">
              <a:rPr lang="en-US" altLang="en-US" sz="1200">
                <a:latin typeface="Arial" panose="020B0604020202020204" pitchFamily="34" charset="0"/>
                <a:cs typeface="Arial" panose="020B0604020202020204" pitchFamily="34" charset="0"/>
              </a:rPr>
              <a:pPr algn="r" eaLnBrk="1" hangingPunct="1"/>
              <a:t>9</a:t>
            </a:fld>
            <a:endParaRPr lang="en-US" altLang="en-US" sz="1200">
              <a:latin typeface="Arial" panose="020B0604020202020204" pitchFamily="34" charset="0"/>
              <a:cs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48496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C83299EA-3871-4A97-AD97-174260D84AF2}" type="slidenum">
              <a:rPr lang="en-US" altLang="en-US" sz="1200">
                <a:latin typeface="Arial" panose="020B0604020202020204" pitchFamily="34" charset="0"/>
                <a:cs typeface="Arial" panose="020B0604020202020204" pitchFamily="34" charset="0"/>
              </a:rPr>
              <a:pPr algn="r" eaLnBrk="1" hangingPunct="1"/>
              <a:t>10</a:t>
            </a:fld>
            <a:endParaRPr lang="en-US" altLang="en-US" sz="1200">
              <a:latin typeface="Arial" panose="020B0604020202020204" pitchFamily="34" charset="0"/>
              <a:cs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7857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D2F69-8565-41F9-A4FF-98B18730CB64}"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161808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D2F69-8565-41F9-A4FF-98B18730CB64}"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283226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D2F69-8565-41F9-A4FF-98B18730CB64}"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302486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D2F69-8565-41F9-A4FF-98B18730CB64}"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426209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D2F69-8565-41F9-A4FF-98B18730CB64}"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360603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D2F69-8565-41F9-A4FF-98B18730CB64}"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168880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D2F69-8565-41F9-A4FF-98B18730CB64}" type="datetimeFigureOut">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65473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D2F69-8565-41F9-A4FF-98B18730CB64}"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291303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D2F69-8565-41F9-A4FF-98B18730CB64}"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380051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D2F69-8565-41F9-A4FF-98B18730CB64}"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229307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D2F69-8565-41F9-A4FF-98B18730CB64}"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DB101-7314-4527-A8DF-2175AFA9A0DF}" type="slidenum">
              <a:rPr lang="en-US" smtClean="0"/>
              <a:t>‹#›</a:t>
            </a:fld>
            <a:endParaRPr lang="en-US"/>
          </a:p>
        </p:txBody>
      </p:sp>
    </p:spTree>
    <p:extLst>
      <p:ext uri="{BB962C8B-B14F-4D97-AF65-F5344CB8AC3E}">
        <p14:creationId xmlns:p14="http://schemas.microsoft.com/office/powerpoint/2010/main" val="394318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D2F69-8565-41F9-A4FF-98B18730CB64}" type="datetimeFigureOut">
              <a:rPr lang="en-US" smtClean="0"/>
              <a:t>7/29/2014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DB101-7314-4527-A8DF-2175AFA9A0DF}" type="slidenum">
              <a:rPr lang="en-US" smtClean="0"/>
              <a:t>‹#›</a:t>
            </a:fld>
            <a:endParaRPr lang="en-US"/>
          </a:p>
        </p:txBody>
      </p:sp>
    </p:spTree>
    <p:extLst>
      <p:ext uri="{BB962C8B-B14F-4D97-AF65-F5344CB8AC3E}">
        <p14:creationId xmlns:p14="http://schemas.microsoft.com/office/powerpoint/2010/main" val="213818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audio" Target="../media/audio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image" Target="../media/image7.wmf"/><Relationship Id="rId3" Type="http://schemas.openxmlformats.org/officeDocument/2006/relationships/notesSlide" Target="../notesSlides/notesSlide7.xml"/><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6.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124200" y="2438400"/>
            <a:ext cx="6553200" cy="533400"/>
          </a:xfrm>
        </p:spPr>
        <p:txBody>
          <a:bodyPr>
            <a:normAutofit/>
          </a:bodyPr>
          <a:lstStyle/>
          <a:p>
            <a:pPr eaLnBrk="1" hangingPunct="1">
              <a:buFont typeface="Wingdings" panose="05000000000000000000" pitchFamily="2" charset="2"/>
              <a:buNone/>
            </a:pPr>
            <a:r>
              <a:rPr lang="en-US" altLang="en-US" sz="2400" b="1" dirty="0" smtClean="0">
                <a:latin typeface="Calibri" panose="020F0502020204030204" pitchFamily="34" charset="0"/>
                <a:ea typeface="ＭＳ Ｐゴシック" panose="020B0600070205080204" pitchFamily="34" charset="-128"/>
              </a:rPr>
              <a:t>Net Present Value (NPV)</a:t>
            </a:r>
            <a:endParaRPr lang="en-US" altLang="en-US" sz="2400" b="1" dirty="0">
              <a:latin typeface="Calibri" panose="020F0502020204030204" pitchFamily="34" charset="0"/>
              <a:ea typeface="ＭＳ Ｐゴシック" panose="020B0600070205080204" pitchFamily="34" charset="-128"/>
            </a:endParaRP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fld id="{423EB642-16B0-49B0-A223-833F702E9CE5}" type="slidenum">
              <a:rPr lang="en-US" altLang="en-US" sz="1000"/>
              <a:pPr>
                <a:spcBef>
                  <a:spcPct val="0"/>
                </a:spcBef>
                <a:buClrTx/>
                <a:buSzTx/>
                <a:buFontTx/>
                <a:buNone/>
              </a:pPr>
              <a:t>1</a:t>
            </a:fld>
            <a:endParaRPr lang="en-US" altLang="en-US" sz="1000" dirty="0"/>
          </a:p>
        </p:txBody>
      </p:sp>
      <p:sp>
        <p:nvSpPr>
          <p:cNvPr id="5124" name="TextBox 2"/>
          <p:cNvSpPr txBox="1">
            <a:spLocks noChangeArrowheads="1"/>
          </p:cNvSpPr>
          <p:nvPr/>
        </p:nvSpPr>
        <p:spPr bwMode="auto">
          <a:xfrm>
            <a:off x="3124200" y="3810003"/>
            <a:ext cx="2286000"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200" dirty="0">
                <a:latin typeface="Calibri" panose="020F0502020204030204" pitchFamily="34" charset="0"/>
              </a:rPr>
              <a:t>Dr. Craig Ruff</a:t>
            </a:r>
          </a:p>
          <a:p>
            <a:pPr>
              <a:spcBef>
                <a:spcPct val="0"/>
              </a:spcBef>
              <a:buClrTx/>
              <a:buSzTx/>
              <a:buFontTx/>
              <a:buNone/>
            </a:pPr>
            <a:r>
              <a:rPr lang="en-US" altLang="en-US" sz="1200" dirty="0">
                <a:latin typeface="Calibri" panose="020F0502020204030204" pitchFamily="34" charset="0"/>
              </a:rPr>
              <a:t>Department of Finance</a:t>
            </a:r>
          </a:p>
          <a:p>
            <a:pPr>
              <a:spcBef>
                <a:spcPct val="0"/>
              </a:spcBef>
              <a:buClrTx/>
              <a:buSzTx/>
              <a:buFontTx/>
              <a:buNone/>
            </a:pPr>
            <a:r>
              <a:rPr lang="en-US" altLang="en-US" sz="1200" dirty="0">
                <a:latin typeface="Calibri" panose="020F0502020204030204" pitchFamily="34" charset="0"/>
              </a:rPr>
              <a:t>J. Mack Robinson College of Business</a:t>
            </a:r>
          </a:p>
          <a:p>
            <a:pPr>
              <a:spcBef>
                <a:spcPct val="0"/>
              </a:spcBef>
              <a:buClrTx/>
              <a:buSzTx/>
              <a:buFontTx/>
              <a:buNone/>
            </a:pPr>
            <a:r>
              <a:rPr lang="en-US" altLang="en-US" sz="1200" dirty="0">
                <a:latin typeface="Calibri" panose="020F0502020204030204" pitchFamily="34" charset="0"/>
              </a:rPr>
              <a:t>Georgia State University</a:t>
            </a:r>
          </a:p>
        </p:txBody>
      </p:sp>
      <p:sp>
        <p:nvSpPr>
          <p:cNvPr id="5125"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945253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809513" y="1178899"/>
            <a:ext cx="7262308" cy="477478"/>
          </a:xfrm>
          <a:ln>
            <a:solidFill>
              <a:srgbClr val="000000"/>
            </a:solidFill>
          </a:ln>
        </p:spPr>
        <p:txBody>
          <a:bodyPr>
            <a:normAutofit/>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A cost-benefit analysis compacted into one time period…</a:t>
            </a:r>
          </a:p>
        </p:txBody>
      </p:sp>
      <p:sp>
        <p:nvSpPr>
          <p:cNvPr id="15363" name="Text Box 3"/>
          <p:cNvSpPr txBox="1">
            <a:spLocks noChangeArrowheads="1"/>
          </p:cNvSpPr>
          <p:nvPr/>
        </p:nvSpPr>
        <p:spPr bwMode="auto">
          <a:xfrm>
            <a:off x="2057400" y="18288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Project: Alpharetta Factory</a:t>
            </a:r>
          </a:p>
        </p:txBody>
      </p:sp>
      <p:sp>
        <p:nvSpPr>
          <p:cNvPr id="15364" name="Line 4"/>
          <p:cNvSpPr>
            <a:spLocks noChangeShapeType="1"/>
          </p:cNvSpPr>
          <p:nvPr/>
        </p:nvSpPr>
        <p:spPr bwMode="auto">
          <a:xfrm>
            <a:off x="3581400" y="3200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65" name="Line 5"/>
          <p:cNvSpPr>
            <a:spLocks noChangeShapeType="1"/>
          </p:cNvSpPr>
          <p:nvPr/>
        </p:nvSpPr>
        <p:spPr bwMode="auto">
          <a:xfrm>
            <a:off x="5181600" y="3200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66" name="Line 6"/>
          <p:cNvSpPr>
            <a:spLocks noChangeShapeType="1"/>
          </p:cNvSpPr>
          <p:nvPr/>
        </p:nvSpPr>
        <p:spPr bwMode="auto">
          <a:xfrm>
            <a:off x="6781800" y="3200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67" name="Line 7"/>
          <p:cNvSpPr>
            <a:spLocks noChangeShapeType="1"/>
          </p:cNvSpPr>
          <p:nvPr/>
        </p:nvSpPr>
        <p:spPr bwMode="auto">
          <a:xfrm>
            <a:off x="8382000" y="3200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68" name="Line 8"/>
          <p:cNvSpPr>
            <a:spLocks noChangeShapeType="1"/>
          </p:cNvSpPr>
          <p:nvPr/>
        </p:nvSpPr>
        <p:spPr bwMode="auto">
          <a:xfrm>
            <a:off x="9982200" y="3200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69" name="Line 9"/>
          <p:cNvSpPr>
            <a:spLocks noChangeShapeType="1"/>
          </p:cNvSpPr>
          <p:nvPr/>
        </p:nvSpPr>
        <p:spPr bwMode="auto">
          <a:xfrm>
            <a:off x="3581400" y="32004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70" name="Text Box 10"/>
          <p:cNvSpPr txBox="1">
            <a:spLocks noChangeArrowheads="1"/>
          </p:cNvSpPr>
          <p:nvPr/>
        </p:nvSpPr>
        <p:spPr bwMode="auto">
          <a:xfrm>
            <a:off x="3124200" y="3505201"/>
            <a:ext cx="13716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Arial" panose="020B0604020202020204" pitchFamily="34" charset="0"/>
              </a:rPr>
              <a:t>-$2000</a:t>
            </a:r>
          </a:p>
          <a:p>
            <a:pPr>
              <a:spcBef>
                <a:spcPct val="50000"/>
              </a:spcBef>
            </a:pPr>
            <a:r>
              <a:rPr lang="en-US" altLang="en-US">
                <a:cs typeface="Arial" panose="020B0604020202020204" pitchFamily="34" charset="0"/>
              </a:rPr>
              <a:t>$909.09</a:t>
            </a:r>
          </a:p>
          <a:p>
            <a:pPr>
              <a:spcBef>
                <a:spcPct val="50000"/>
              </a:spcBef>
            </a:pPr>
            <a:r>
              <a:rPr lang="en-US" altLang="en-US">
                <a:cs typeface="Arial" panose="020B0604020202020204" pitchFamily="34" charset="0"/>
              </a:rPr>
              <a:t>$661.15</a:t>
            </a:r>
          </a:p>
          <a:p>
            <a:pPr>
              <a:spcBef>
                <a:spcPct val="50000"/>
              </a:spcBef>
            </a:pPr>
            <a:r>
              <a:rPr lang="en-US" altLang="en-US">
                <a:cs typeface="Arial" panose="020B0604020202020204" pitchFamily="34" charset="0"/>
              </a:rPr>
              <a:t>$450.78</a:t>
            </a:r>
          </a:p>
          <a:p>
            <a:pPr>
              <a:spcBef>
                <a:spcPct val="50000"/>
              </a:spcBef>
            </a:pPr>
            <a:r>
              <a:rPr lang="en-US" altLang="en-US" u="sng">
                <a:cs typeface="Arial" panose="020B0604020202020204" pitchFamily="34" charset="0"/>
              </a:rPr>
              <a:t>$136.60</a:t>
            </a:r>
          </a:p>
          <a:p>
            <a:pPr>
              <a:spcBef>
                <a:spcPct val="50000"/>
              </a:spcBef>
            </a:pPr>
            <a:r>
              <a:rPr lang="en-US" altLang="en-US" b="1">
                <a:cs typeface="Arial" panose="020B0604020202020204" pitchFamily="34" charset="0"/>
              </a:rPr>
              <a:t>$157.63</a:t>
            </a:r>
          </a:p>
        </p:txBody>
      </p:sp>
      <p:sp>
        <p:nvSpPr>
          <p:cNvPr id="15371" name="Text Box 11"/>
          <p:cNvSpPr txBox="1">
            <a:spLocks noChangeArrowheads="1"/>
          </p:cNvSpPr>
          <p:nvPr/>
        </p:nvSpPr>
        <p:spPr bwMode="auto">
          <a:xfrm>
            <a:off x="4572000" y="3505201"/>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$1000</a:t>
            </a:r>
          </a:p>
        </p:txBody>
      </p:sp>
      <p:sp>
        <p:nvSpPr>
          <p:cNvPr id="15372" name="Text Box 12"/>
          <p:cNvSpPr txBox="1">
            <a:spLocks noChangeArrowheads="1"/>
          </p:cNvSpPr>
          <p:nvPr/>
        </p:nvSpPr>
        <p:spPr bwMode="auto">
          <a:xfrm>
            <a:off x="6096000" y="3505201"/>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$800</a:t>
            </a:r>
          </a:p>
        </p:txBody>
      </p:sp>
      <p:sp>
        <p:nvSpPr>
          <p:cNvPr id="15373" name="Text Box 13"/>
          <p:cNvSpPr txBox="1">
            <a:spLocks noChangeArrowheads="1"/>
          </p:cNvSpPr>
          <p:nvPr/>
        </p:nvSpPr>
        <p:spPr bwMode="auto">
          <a:xfrm>
            <a:off x="7848600" y="35052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$600</a:t>
            </a:r>
          </a:p>
        </p:txBody>
      </p:sp>
      <p:sp>
        <p:nvSpPr>
          <p:cNvPr id="15374" name="Text Box 14"/>
          <p:cNvSpPr txBox="1">
            <a:spLocks noChangeArrowheads="1"/>
          </p:cNvSpPr>
          <p:nvPr/>
        </p:nvSpPr>
        <p:spPr bwMode="auto">
          <a:xfrm>
            <a:off x="9525000" y="3505201"/>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$200</a:t>
            </a:r>
          </a:p>
        </p:txBody>
      </p:sp>
      <p:sp>
        <p:nvSpPr>
          <p:cNvPr id="15375" name="Text Box 15"/>
          <p:cNvSpPr txBox="1">
            <a:spLocks noChangeArrowheads="1"/>
          </p:cNvSpPr>
          <p:nvPr/>
        </p:nvSpPr>
        <p:spPr bwMode="auto">
          <a:xfrm>
            <a:off x="3200400" y="2590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0</a:t>
            </a:r>
          </a:p>
        </p:txBody>
      </p:sp>
      <p:sp>
        <p:nvSpPr>
          <p:cNvPr id="15376" name="Text Box 16"/>
          <p:cNvSpPr txBox="1">
            <a:spLocks noChangeArrowheads="1"/>
          </p:cNvSpPr>
          <p:nvPr/>
        </p:nvSpPr>
        <p:spPr bwMode="auto">
          <a:xfrm>
            <a:off x="6400800" y="2590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2</a:t>
            </a:r>
          </a:p>
        </p:txBody>
      </p:sp>
      <p:sp>
        <p:nvSpPr>
          <p:cNvPr id="15377" name="Text Box 17"/>
          <p:cNvSpPr txBox="1">
            <a:spLocks noChangeArrowheads="1"/>
          </p:cNvSpPr>
          <p:nvPr/>
        </p:nvSpPr>
        <p:spPr bwMode="auto">
          <a:xfrm>
            <a:off x="4800600" y="2590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1</a:t>
            </a:r>
          </a:p>
        </p:txBody>
      </p:sp>
      <p:sp>
        <p:nvSpPr>
          <p:cNvPr id="15378" name="Text Box 18"/>
          <p:cNvSpPr txBox="1">
            <a:spLocks noChangeArrowheads="1"/>
          </p:cNvSpPr>
          <p:nvPr/>
        </p:nvSpPr>
        <p:spPr bwMode="auto">
          <a:xfrm>
            <a:off x="8001000" y="2590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3</a:t>
            </a:r>
          </a:p>
        </p:txBody>
      </p:sp>
      <p:sp>
        <p:nvSpPr>
          <p:cNvPr id="15379" name="Text Box 19"/>
          <p:cNvSpPr txBox="1">
            <a:spLocks noChangeArrowheads="1"/>
          </p:cNvSpPr>
          <p:nvPr/>
        </p:nvSpPr>
        <p:spPr bwMode="auto">
          <a:xfrm>
            <a:off x="9525000" y="2590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cs typeface="Arial" panose="020B0604020202020204" pitchFamily="34" charset="0"/>
              </a:rPr>
              <a:t>4</a:t>
            </a:r>
          </a:p>
        </p:txBody>
      </p:sp>
      <p:sp>
        <p:nvSpPr>
          <p:cNvPr id="15380" name="Text Box 28"/>
          <p:cNvSpPr txBox="1">
            <a:spLocks noChangeArrowheads="1"/>
          </p:cNvSpPr>
          <p:nvPr/>
        </p:nvSpPr>
        <p:spPr bwMode="auto">
          <a:xfrm>
            <a:off x="1905000" y="3505201"/>
            <a:ext cx="11430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a:spcBef>
                <a:spcPct val="50000"/>
              </a:spcBef>
            </a:pPr>
            <a:r>
              <a:rPr lang="en-US" altLang="en-US">
                <a:solidFill>
                  <a:srgbClr val="0000CC"/>
                </a:solidFill>
                <a:cs typeface="Arial" panose="020B0604020202020204" pitchFamily="34" charset="0"/>
              </a:rPr>
              <a:t>cost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NET =</a:t>
            </a:r>
          </a:p>
        </p:txBody>
      </p:sp>
      <p:sp>
        <p:nvSpPr>
          <p:cNvPr id="15381" name="Text Box 29"/>
          <p:cNvSpPr txBox="1">
            <a:spLocks noChangeArrowheads="1"/>
          </p:cNvSpPr>
          <p:nvPr/>
        </p:nvSpPr>
        <p:spPr bwMode="auto">
          <a:xfrm>
            <a:off x="5257800" y="4724401"/>
            <a:ext cx="4114800" cy="1323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Arial" panose="020B0604020202020204" pitchFamily="34" charset="0"/>
              </a:rPr>
              <a:t>Positive NPV says that the present value of the project’s benefits outweigh the present value of the project’s costs</a:t>
            </a:r>
          </a:p>
        </p:txBody>
      </p:sp>
      <p:sp>
        <p:nvSpPr>
          <p:cNvPr id="15382" name="Line 31"/>
          <p:cNvSpPr>
            <a:spLocks noChangeShapeType="1"/>
          </p:cNvSpPr>
          <p:nvPr/>
        </p:nvSpPr>
        <p:spPr bwMode="auto">
          <a:xfrm flipV="1">
            <a:off x="4343400" y="5486400"/>
            <a:ext cx="914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5383" name="Oval 32"/>
          <p:cNvSpPr>
            <a:spLocks noChangeArrowheads="1"/>
          </p:cNvSpPr>
          <p:nvPr/>
        </p:nvSpPr>
        <p:spPr bwMode="auto">
          <a:xfrm>
            <a:off x="2971800" y="5715001"/>
            <a:ext cx="1447800" cy="5619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endParaRPr lang="en-US" altLang="en-US">
              <a:cs typeface="Arial" panose="020B0604020202020204" pitchFamily="34" charset="0"/>
            </a:endParaRPr>
          </a:p>
        </p:txBody>
      </p:sp>
      <p:sp>
        <p:nvSpPr>
          <p:cNvPr id="1538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DEE25F9-5C72-411A-B69E-95719BF2156B}" type="slidenum">
              <a:rPr lang="en-US" altLang="en-US" sz="1000">
                <a:latin typeface="Arial" panose="020B0604020202020204" pitchFamily="34" charset="0"/>
              </a:rPr>
              <a:pPr/>
              <a:t>10</a:t>
            </a:fld>
            <a:endParaRPr lang="en-US" altLang="en-US" sz="1000">
              <a:latin typeface="Arial" panose="020B0604020202020204" pitchFamily="34" charset="0"/>
            </a:endParaRPr>
          </a:p>
        </p:txBody>
      </p:sp>
      <p:sp>
        <p:nvSpPr>
          <p:cNvPr id="26"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27"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742268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09513" y="1310191"/>
            <a:ext cx="4063701" cy="411173"/>
          </a:xfrm>
          <a:ln>
            <a:solidFill>
              <a:srgbClr val="000000"/>
            </a:solidFill>
          </a:ln>
        </p:spPr>
        <p:txBody>
          <a:bodyPr>
            <a:normAutofit/>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Other ways of thinking about NPV…</a:t>
            </a:r>
          </a:p>
        </p:txBody>
      </p:sp>
      <p:sp>
        <p:nvSpPr>
          <p:cNvPr id="16387" name="Text Box 4"/>
          <p:cNvSpPr txBox="1">
            <a:spLocks noChangeArrowheads="1"/>
          </p:cNvSpPr>
          <p:nvPr/>
        </p:nvSpPr>
        <p:spPr bwMode="auto">
          <a:xfrm>
            <a:off x="831925" y="2016343"/>
            <a:ext cx="5029200"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A positive NPV says the project can payback its capital cost and even provide extra return to the firm’s owners. </a:t>
            </a:r>
          </a:p>
        </p:txBody>
      </p:sp>
      <p:sp>
        <p:nvSpPr>
          <p:cNvPr id="16388" name="Line 5"/>
          <p:cNvSpPr>
            <a:spLocks noChangeShapeType="1"/>
          </p:cNvSpPr>
          <p:nvPr/>
        </p:nvSpPr>
        <p:spPr bwMode="auto">
          <a:xfrm>
            <a:off x="5861125" y="2524174"/>
            <a:ext cx="1295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6390" name="Text Box 7"/>
          <p:cNvSpPr txBox="1">
            <a:spLocks noChangeArrowheads="1"/>
          </p:cNvSpPr>
          <p:nvPr/>
        </p:nvSpPr>
        <p:spPr bwMode="auto">
          <a:xfrm>
            <a:off x="7156525" y="2016343"/>
            <a:ext cx="1981200"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CC"/>
                </a:solidFill>
                <a:cs typeface="Times New Roman" panose="02020603050405020304" pitchFamily="18" charset="0"/>
              </a:rPr>
              <a:t>Makes shareholders better off</a:t>
            </a:r>
          </a:p>
        </p:txBody>
      </p:sp>
      <p:sp>
        <p:nvSpPr>
          <p:cNvPr id="16391" name="Text Box 9"/>
          <p:cNvSpPr txBox="1">
            <a:spLocks noChangeArrowheads="1"/>
          </p:cNvSpPr>
          <p:nvPr/>
        </p:nvSpPr>
        <p:spPr bwMode="auto">
          <a:xfrm>
            <a:off x="7156525" y="3032006"/>
            <a:ext cx="1981200" cy="1920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Point: Taking on the Alpharetta Factory increases shareholder wealth increases </a:t>
            </a:r>
            <a:r>
              <a:rPr lang="en-US" altLang="en-US">
                <a:solidFill>
                  <a:srgbClr val="0000CC"/>
                </a:solidFill>
                <a:cs typeface="Times New Roman" panose="02020603050405020304" pitchFamily="18" charset="0"/>
              </a:rPr>
              <a:t>$157.63</a:t>
            </a:r>
          </a:p>
        </p:txBody>
      </p:sp>
      <p:sp>
        <p:nvSpPr>
          <p:cNvPr id="1639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1CA114A-5EFC-4806-BCC1-EB5B9AADD6FF}" type="slidenum">
              <a:rPr lang="en-US" altLang="en-US" sz="1000">
                <a:latin typeface="Arial" panose="020B0604020202020204" pitchFamily="34" charset="0"/>
              </a:rPr>
              <a:pPr/>
              <a:t>11</a:t>
            </a:fld>
            <a:endParaRPr lang="en-US" altLang="en-US" sz="1000">
              <a:latin typeface="Arial" panose="020B0604020202020204" pitchFamily="34" charset="0"/>
            </a:endParaRPr>
          </a:p>
        </p:txBody>
      </p:sp>
      <p:sp>
        <p:nvSpPr>
          <p:cNvPr id="10"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9"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851660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809513" y="1040530"/>
            <a:ext cx="9930205" cy="629879"/>
          </a:xfrm>
          <a:ln>
            <a:solidFill>
              <a:srgbClr val="000000"/>
            </a:solidFill>
          </a:ln>
        </p:spPr>
        <p:txBody>
          <a:bodyPr>
            <a:normAutofit fontScale="90000"/>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Look at this from a different perspective.  Instead of going backward, let’s go forward.  Assume that all of these cash flows are invested in an imaginary corporate bank account.</a:t>
            </a:r>
          </a:p>
        </p:txBody>
      </p:sp>
      <p:sp>
        <p:nvSpPr>
          <p:cNvPr id="17411" name="Text Box 3"/>
          <p:cNvSpPr txBox="1">
            <a:spLocks noChangeArrowheads="1"/>
          </p:cNvSpPr>
          <p:nvPr/>
        </p:nvSpPr>
        <p:spPr bwMode="auto">
          <a:xfrm>
            <a:off x="1347396" y="1802529"/>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400" dirty="0">
                <a:cs typeface="Arial" panose="020B0604020202020204" pitchFamily="34" charset="0"/>
              </a:rPr>
              <a:t>Project: Alpharetta Factory</a:t>
            </a:r>
          </a:p>
        </p:txBody>
      </p:sp>
      <p:sp>
        <p:nvSpPr>
          <p:cNvPr id="17412" name="Line 4"/>
          <p:cNvSpPr>
            <a:spLocks noChangeShapeType="1"/>
          </p:cNvSpPr>
          <p:nvPr/>
        </p:nvSpPr>
        <p:spPr bwMode="auto">
          <a:xfrm>
            <a:off x="1499796" y="3326529"/>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3" name="Line 5"/>
          <p:cNvSpPr>
            <a:spLocks noChangeShapeType="1"/>
          </p:cNvSpPr>
          <p:nvPr/>
        </p:nvSpPr>
        <p:spPr bwMode="auto">
          <a:xfrm>
            <a:off x="3099996" y="3326529"/>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4" name="Line 6"/>
          <p:cNvSpPr>
            <a:spLocks noChangeShapeType="1"/>
          </p:cNvSpPr>
          <p:nvPr/>
        </p:nvSpPr>
        <p:spPr bwMode="auto">
          <a:xfrm>
            <a:off x="4700196" y="3326529"/>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5" name="Line 7"/>
          <p:cNvSpPr>
            <a:spLocks noChangeShapeType="1"/>
          </p:cNvSpPr>
          <p:nvPr/>
        </p:nvSpPr>
        <p:spPr bwMode="auto">
          <a:xfrm>
            <a:off x="6300396" y="3326529"/>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6" name="Line 8"/>
          <p:cNvSpPr>
            <a:spLocks noChangeShapeType="1"/>
          </p:cNvSpPr>
          <p:nvPr/>
        </p:nvSpPr>
        <p:spPr bwMode="auto">
          <a:xfrm>
            <a:off x="7900596" y="3326529"/>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7" name="Line 9"/>
          <p:cNvSpPr>
            <a:spLocks noChangeShapeType="1"/>
          </p:cNvSpPr>
          <p:nvPr/>
        </p:nvSpPr>
        <p:spPr bwMode="auto">
          <a:xfrm>
            <a:off x="1499796" y="3326529"/>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7418" name="Text Box 10"/>
          <p:cNvSpPr txBox="1">
            <a:spLocks noChangeArrowheads="1"/>
          </p:cNvSpPr>
          <p:nvPr/>
        </p:nvSpPr>
        <p:spPr bwMode="auto">
          <a:xfrm>
            <a:off x="1042596" y="3631330"/>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-$2000</a:t>
            </a:r>
          </a:p>
        </p:txBody>
      </p:sp>
      <p:sp>
        <p:nvSpPr>
          <p:cNvPr id="17419" name="Text Box 11"/>
          <p:cNvSpPr txBox="1">
            <a:spLocks noChangeArrowheads="1"/>
          </p:cNvSpPr>
          <p:nvPr/>
        </p:nvSpPr>
        <p:spPr bwMode="auto">
          <a:xfrm>
            <a:off x="2490396" y="363133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$1000</a:t>
            </a:r>
          </a:p>
        </p:txBody>
      </p:sp>
      <p:sp>
        <p:nvSpPr>
          <p:cNvPr id="17420" name="Text Box 12"/>
          <p:cNvSpPr txBox="1">
            <a:spLocks noChangeArrowheads="1"/>
          </p:cNvSpPr>
          <p:nvPr/>
        </p:nvSpPr>
        <p:spPr bwMode="auto">
          <a:xfrm>
            <a:off x="4014396" y="3631330"/>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$800</a:t>
            </a:r>
          </a:p>
        </p:txBody>
      </p:sp>
      <p:sp>
        <p:nvSpPr>
          <p:cNvPr id="17421" name="Text Box 13"/>
          <p:cNvSpPr txBox="1">
            <a:spLocks noChangeArrowheads="1"/>
          </p:cNvSpPr>
          <p:nvPr/>
        </p:nvSpPr>
        <p:spPr bwMode="auto">
          <a:xfrm>
            <a:off x="5766996" y="3631330"/>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$600</a:t>
            </a:r>
          </a:p>
        </p:txBody>
      </p:sp>
      <p:sp>
        <p:nvSpPr>
          <p:cNvPr id="17422" name="Text Box 14"/>
          <p:cNvSpPr txBox="1">
            <a:spLocks noChangeArrowheads="1"/>
          </p:cNvSpPr>
          <p:nvPr/>
        </p:nvSpPr>
        <p:spPr bwMode="auto">
          <a:xfrm>
            <a:off x="7443396" y="3631330"/>
            <a:ext cx="914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$200</a:t>
            </a:r>
          </a:p>
        </p:txBody>
      </p:sp>
      <p:sp>
        <p:nvSpPr>
          <p:cNvPr id="17423" name="Text Box 15"/>
          <p:cNvSpPr txBox="1">
            <a:spLocks noChangeArrowheads="1"/>
          </p:cNvSpPr>
          <p:nvPr/>
        </p:nvSpPr>
        <p:spPr bwMode="auto">
          <a:xfrm>
            <a:off x="1118796" y="2716929"/>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0</a:t>
            </a:r>
          </a:p>
        </p:txBody>
      </p:sp>
      <p:sp>
        <p:nvSpPr>
          <p:cNvPr id="17424" name="Text Box 16"/>
          <p:cNvSpPr txBox="1">
            <a:spLocks noChangeArrowheads="1"/>
          </p:cNvSpPr>
          <p:nvPr/>
        </p:nvSpPr>
        <p:spPr bwMode="auto">
          <a:xfrm>
            <a:off x="4319196" y="2716929"/>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2</a:t>
            </a:r>
          </a:p>
        </p:txBody>
      </p:sp>
      <p:sp>
        <p:nvSpPr>
          <p:cNvPr id="17425" name="Text Box 17"/>
          <p:cNvSpPr txBox="1">
            <a:spLocks noChangeArrowheads="1"/>
          </p:cNvSpPr>
          <p:nvPr/>
        </p:nvSpPr>
        <p:spPr bwMode="auto">
          <a:xfrm>
            <a:off x="2718996" y="2716929"/>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a:t>
            </a:r>
          </a:p>
        </p:txBody>
      </p:sp>
      <p:sp>
        <p:nvSpPr>
          <p:cNvPr id="17426" name="Text Box 18"/>
          <p:cNvSpPr txBox="1">
            <a:spLocks noChangeArrowheads="1"/>
          </p:cNvSpPr>
          <p:nvPr/>
        </p:nvSpPr>
        <p:spPr bwMode="auto">
          <a:xfrm>
            <a:off x="5919396" y="2716929"/>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3</a:t>
            </a:r>
          </a:p>
        </p:txBody>
      </p:sp>
      <p:sp>
        <p:nvSpPr>
          <p:cNvPr id="17427" name="Text Box 19"/>
          <p:cNvSpPr txBox="1">
            <a:spLocks noChangeArrowheads="1"/>
          </p:cNvSpPr>
          <p:nvPr/>
        </p:nvSpPr>
        <p:spPr bwMode="auto">
          <a:xfrm>
            <a:off x="7443396" y="2716929"/>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4</a:t>
            </a:r>
          </a:p>
        </p:txBody>
      </p:sp>
      <p:sp>
        <p:nvSpPr>
          <p:cNvPr id="539672" name="Line 24"/>
          <p:cNvSpPr>
            <a:spLocks noChangeShapeType="1"/>
          </p:cNvSpPr>
          <p:nvPr/>
        </p:nvSpPr>
        <p:spPr bwMode="auto">
          <a:xfrm>
            <a:off x="3099996" y="4088529"/>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73" name="Line 25"/>
          <p:cNvSpPr>
            <a:spLocks noChangeShapeType="1"/>
          </p:cNvSpPr>
          <p:nvPr/>
        </p:nvSpPr>
        <p:spPr bwMode="auto">
          <a:xfrm>
            <a:off x="3099996" y="4393329"/>
            <a:ext cx="480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75" name="Text Box 27"/>
          <p:cNvSpPr txBox="1">
            <a:spLocks noChangeArrowheads="1"/>
          </p:cNvSpPr>
          <p:nvPr/>
        </p:nvSpPr>
        <p:spPr bwMode="auto">
          <a:xfrm>
            <a:off x="3328596" y="416473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10%</a:t>
            </a:r>
          </a:p>
        </p:txBody>
      </p:sp>
      <p:sp>
        <p:nvSpPr>
          <p:cNvPr id="539677" name="Line 29"/>
          <p:cNvSpPr>
            <a:spLocks noChangeShapeType="1"/>
          </p:cNvSpPr>
          <p:nvPr/>
        </p:nvSpPr>
        <p:spPr bwMode="auto">
          <a:xfrm>
            <a:off x="4700196" y="4088529"/>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78" name="Line 30"/>
          <p:cNvSpPr>
            <a:spLocks noChangeShapeType="1"/>
          </p:cNvSpPr>
          <p:nvPr/>
        </p:nvSpPr>
        <p:spPr bwMode="auto">
          <a:xfrm>
            <a:off x="4700196" y="5002929"/>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79" name="Text Box 31"/>
          <p:cNvSpPr txBox="1">
            <a:spLocks noChangeArrowheads="1"/>
          </p:cNvSpPr>
          <p:nvPr/>
        </p:nvSpPr>
        <p:spPr bwMode="auto">
          <a:xfrm>
            <a:off x="4852596" y="477433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10%</a:t>
            </a:r>
          </a:p>
        </p:txBody>
      </p:sp>
      <p:sp>
        <p:nvSpPr>
          <p:cNvPr id="539681" name="Line 33"/>
          <p:cNvSpPr>
            <a:spLocks noChangeShapeType="1"/>
          </p:cNvSpPr>
          <p:nvPr/>
        </p:nvSpPr>
        <p:spPr bwMode="auto">
          <a:xfrm>
            <a:off x="6300396" y="4088529"/>
            <a:ext cx="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82" name="Line 34"/>
          <p:cNvSpPr>
            <a:spLocks noChangeShapeType="1"/>
          </p:cNvSpPr>
          <p:nvPr/>
        </p:nvSpPr>
        <p:spPr bwMode="auto">
          <a:xfrm>
            <a:off x="6300396" y="5764929"/>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39683" name="Text Box 35"/>
          <p:cNvSpPr txBox="1">
            <a:spLocks noChangeArrowheads="1"/>
          </p:cNvSpPr>
          <p:nvPr/>
        </p:nvSpPr>
        <p:spPr bwMode="auto">
          <a:xfrm>
            <a:off x="6605196" y="5612530"/>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10%</a:t>
            </a:r>
          </a:p>
        </p:txBody>
      </p:sp>
      <p:sp>
        <p:nvSpPr>
          <p:cNvPr id="17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C02D3BC-7484-4B3B-B610-92D6ECE383D9}" type="slidenum">
              <a:rPr lang="en-US" altLang="en-US" sz="1000">
                <a:latin typeface="Arial" panose="020B0604020202020204" pitchFamily="34" charset="0"/>
              </a:rPr>
              <a:pPr/>
              <a:t>12</a:t>
            </a:fld>
            <a:endParaRPr lang="en-US" altLang="en-US" sz="1000">
              <a:latin typeface="Arial" panose="020B0604020202020204" pitchFamily="34" charset="0"/>
            </a:endParaRPr>
          </a:p>
        </p:txBody>
      </p:sp>
      <p:sp>
        <p:nvSpPr>
          <p:cNvPr id="17439" name="TextBox 2"/>
          <p:cNvSpPr txBox="1">
            <a:spLocks noChangeArrowheads="1"/>
          </p:cNvSpPr>
          <p:nvPr/>
        </p:nvSpPr>
        <p:spPr bwMode="auto">
          <a:xfrm>
            <a:off x="8357796" y="1916705"/>
            <a:ext cx="3581400" cy="1016000"/>
          </a:xfrm>
          <a:prstGeom prst="rect">
            <a:avLst/>
          </a:prstGeom>
          <a:solidFill>
            <a:srgbClr val="002060">
              <a:alpha val="20000"/>
            </a:srgbClr>
          </a:solidFill>
          <a:ln w="9525">
            <a:solidFill>
              <a:srgbClr val="000000"/>
            </a:solidFill>
            <a:miter lim="800000"/>
            <a:headEnd/>
            <a:tailEnd/>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t>Note that we </a:t>
            </a:r>
            <a:r>
              <a:rPr lang="en-US" altLang="en-US" dirty="0"/>
              <a:t>are assuming that we can reinvest all of the cash flows at the cost of capital.</a:t>
            </a:r>
          </a:p>
        </p:txBody>
      </p:sp>
      <p:sp>
        <p:nvSpPr>
          <p:cNvPr id="32"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33"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238046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9672"/>
                                        </p:tgtEl>
                                        <p:attrNameLst>
                                          <p:attrName>style.visibility</p:attrName>
                                        </p:attrNameLst>
                                      </p:cBhvr>
                                      <p:to>
                                        <p:strVal val="visible"/>
                                      </p:to>
                                    </p:set>
                                    <p:animEffect transition="in" filter="dissolve">
                                      <p:cBhvr>
                                        <p:cTn id="7" dur="500"/>
                                        <p:tgtEl>
                                          <p:spTgt spid="53967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39673"/>
                                        </p:tgtEl>
                                        <p:attrNameLst>
                                          <p:attrName>style.visibility</p:attrName>
                                        </p:attrNameLst>
                                      </p:cBhvr>
                                      <p:to>
                                        <p:strVal val="visible"/>
                                      </p:to>
                                    </p:set>
                                    <p:animEffect transition="in" filter="dissolve">
                                      <p:cBhvr>
                                        <p:cTn id="10" dur="500"/>
                                        <p:tgtEl>
                                          <p:spTgt spid="53967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39675"/>
                                        </p:tgtEl>
                                        <p:attrNameLst>
                                          <p:attrName>style.visibility</p:attrName>
                                        </p:attrNameLst>
                                      </p:cBhvr>
                                      <p:to>
                                        <p:strVal val="visible"/>
                                      </p:to>
                                    </p:set>
                                    <p:animEffect transition="in" filter="dissolve">
                                      <p:cBhvr>
                                        <p:cTn id="13" dur="500"/>
                                        <p:tgtEl>
                                          <p:spTgt spid="5396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1" nodeType="clickEffect">
                                  <p:stCondLst>
                                    <p:cond delay="0"/>
                                  </p:stCondLst>
                                  <p:childTnLst>
                                    <p:set>
                                      <p:cBhvr>
                                        <p:cTn id="17" dur="1" fill="hold">
                                          <p:stCondLst>
                                            <p:cond delay="0"/>
                                          </p:stCondLst>
                                        </p:cTn>
                                        <p:tgtEl>
                                          <p:spTgt spid="539675"/>
                                        </p:tgtEl>
                                        <p:attrNameLst>
                                          <p:attrName>style.visibility</p:attrName>
                                        </p:attrNameLst>
                                      </p:cBhvr>
                                      <p:to>
                                        <p:strVal val="visible"/>
                                      </p:to>
                                    </p:set>
                                    <p:animEffect transition="in" filter="dissolve">
                                      <p:cBhvr>
                                        <p:cTn id="18" dur="500"/>
                                        <p:tgtEl>
                                          <p:spTgt spid="53967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39677"/>
                                        </p:tgtEl>
                                        <p:attrNameLst>
                                          <p:attrName>style.visibility</p:attrName>
                                        </p:attrNameLst>
                                      </p:cBhvr>
                                      <p:to>
                                        <p:strVal val="visible"/>
                                      </p:to>
                                    </p:set>
                                    <p:animEffect transition="in" filter="dissolve">
                                      <p:cBhvr>
                                        <p:cTn id="21" dur="500"/>
                                        <p:tgtEl>
                                          <p:spTgt spid="53967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39678"/>
                                        </p:tgtEl>
                                        <p:attrNameLst>
                                          <p:attrName>style.visibility</p:attrName>
                                        </p:attrNameLst>
                                      </p:cBhvr>
                                      <p:to>
                                        <p:strVal val="visible"/>
                                      </p:to>
                                    </p:set>
                                    <p:animEffect transition="in" filter="dissolve">
                                      <p:cBhvr>
                                        <p:cTn id="24" dur="500"/>
                                        <p:tgtEl>
                                          <p:spTgt spid="53967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539679"/>
                                        </p:tgtEl>
                                        <p:attrNameLst>
                                          <p:attrName>style.visibility</p:attrName>
                                        </p:attrNameLst>
                                      </p:cBhvr>
                                      <p:to>
                                        <p:strVal val="visible"/>
                                      </p:to>
                                    </p:set>
                                    <p:animEffect transition="in" filter="dissolve">
                                      <p:cBhvr>
                                        <p:cTn id="27" dur="500"/>
                                        <p:tgtEl>
                                          <p:spTgt spid="5396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39681"/>
                                        </p:tgtEl>
                                        <p:attrNameLst>
                                          <p:attrName>style.visibility</p:attrName>
                                        </p:attrNameLst>
                                      </p:cBhvr>
                                      <p:to>
                                        <p:strVal val="visible"/>
                                      </p:to>
                                    </p:set>
                                    <p:animEffect transition="in" filter="dissolve">
                                      <p:cBhvr>
                                        <p:cTn id="32" dur="500"/>
                                        <p:tgtEl>
                                          <p:spTgt spid="539681"/>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39682"/>
                                        </p:tgtEl>
                                        <p:attrNameLst>
                                          <p:attrName>style.visibility</p:attrName>
                                        </p:attrNameLst>
                                      </p:cBhvr>
                                      <p:to>
                                        <p:strVal val="visible"/>
                                      </p:to>
                                    </p:set>
                                    <p:animEffect transition="in" filter="dissolve">
                                      <p:cBhvr>
                                        <p:cTn id="35" dur="500"/>
                                        <p:tgtEl>
                                          <p:spTgt spid="53968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539683"/>
                                        </p:tgtEl>
                                        <p:attrNameLst>
                                          <p:attrName>style.visibility</p:attrName>
                                        </p:attrNameLst>
                                      </p:cBhvr>
                                      <p:to>
                                        <p:strVal val="visible"/>
                                      </p:to>
                                    </p:set>
                                    <p:animEffect transition="in" filter="dissolve">
                                      <p:cBhvr>
                                        <p:cTn id="38" dur="500"/>
                                        <p:tgtEl>
                                          <p:spTgt spid="539683"/>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7439"/>
                                        </p:tgtEl>
                                        <p:attrNameLst>
                                          <p:attrName>style.visibility</p:attrName>
                                        </p:attrNameLst>
                                      </p:cBhvr>
                                      <p:to>
                                        <p:strVal val="visible"/>
                                      </p:to>
                                    </p:set>
                                    <p:animEffect transition="in" filter="barn(inVertical)">
                                      <p:cBhvr>
                                        <p:cTn id="43" dur="500"/>
                                        <p:tgtEl>
                                          <p:spTgt spid="17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72" grpId="0" animBg="1"/>
      <p:bldP spid="539673" grpId="0" animBg="1"/>
      <p:bldP spid="539675" grpId="0"/>
      <p:bldP spid="539675" grpId="1"/>
      <p:bldP spid="539677" grpId="0" animBg="1"/>
      <p:bldP spid="539678" grpId="0" animBg="1"/>
      <p:bldP spid="539679" grpId="0"/>
      <p:bldP spid="539681" grpId="0" animBg="1"/>
      <p:bldP spid="539682" grpId="0" animBg="1"/>
      <p:bldP spid="539683" grpId="0"/>
      <p:bldP spid="174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09513" y="1086522"/>
            <a:ext cx="5842299" cy="399770"/>
          </a:xfrm>
          <a:ln>
            <a:solidFill>
              <a:srgbClr val="000000"/>
            </a:solidFill>
          </a:ln>
        </p:spPr>
        <p:txBody>
          <a:bodyPr>
            <a:normAutofit/>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Four years later...what has this project made for us? </a:t>
            </a:r>
          </a:p>
        </p:txBody>
      </p:sp>
      <p:graphicFrame>
        <p:nvGraphicFramePr>
          <p:cNvPr id="538790" name="Group 166"/>
          <p:cNvGraphicFramePr>
            <a:graphicFrameLocks noGrp="1"/>
          </p:cNvGraphicFramePr>
          <p:nvPr>
            <p:extLst>
              <p:ext uri="{D42A27DB-BD31-4B8C-83A1-F6EECF244321}">
                <p14:modId xmlns:p14="http://schemas.microsoft.com/office/powerpoint/2010/main" val="3562042237"/>
              </p:ext>
            </p:extLst>
          </p:nvPr>
        </p:nvGraphicFramePr>
        <p:xfrm>
          <a:off x="1423595" y="2020645"/>
          <a:ext cx="4229100" cy="2568575"/>
        </p:xfrm>
        <a:graphic>
          <a:graphicData uri="http://schemas.openxmlformats.org/drawingml/2006/table">
            <a:tbl>
              <a:tblPr/>
              <a:tblGrid>
                <a:gridCol w="1104900"/>
                <a:gridCol w="1447800"/>
                <a:gridCol w="1676400"/>
              </a:tblGrid>
              <a:tr h="647860">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Timing</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Cash Flow</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FV of Cash Flow at t=4</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63">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t=1</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$1,000.00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$1,331.00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63">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t=2</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$800.00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$968.00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63">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t=3</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$600.00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$660.00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63">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t=4</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$200.00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$200.00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263">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Total t=4 dollars </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2" charset="2"/>
                        <a:defRPr sz="2800">
                          <a:solidFill>
                            <a:schemeClr val="tx1"/>
                          </a:solidFill>
                          <a:latin typeface="Times New Roman" pitchFamily="18" charset="0"/>
                          <a:ea typeface="ＭＳ Ｐゴシック" pitchFamily="34" charset="-128"/>
                        </a:defRPr>
                      </a:lvl1pPr>
                      <a:lvl2pPr marL="742950" indent="-285750" algn="l">
                        <a:spcBef>
                          <a:spcPct val="20000"/>
                        </a:spcBef>
                        <a:buClr>
                          <a:schemeClr val="accent2"/>
                        </a:buClr>
                        <a:buSzPct val="75000"/>
                        <a:buFont typeface="Wingdings" pitchFamily="2" charset="2"/>
                        <a:defRPr sz="2400">
                          <a:solidFill>
                            <a:schemeClr val="tx1"/>
                          </a:solidFill>
                          <a:latin typeface="Times New Roman" pitchFamily="18" charset="0"/>
                          <a:ea typeface="ＭＳ Ｐゴシック" pitchFamily="34" charset="-128"/>
                        </a:defRPr>
                      </a:lvl2pPr>
                      <a:lvl3pPr marL="1143000" indent="-228600" algn="l">
                        <a:spcBef>
                          <a:spcPct val="20000"/>
                        </a:spcBef>
                        <a:buClr>
                          <a:schemeClr val="bg2"/>
                        </a:buClr>
                        <a:buSzPct val="65000"/>
                        <a:buFont typeface="Wingdings" pitchFamily="2" charset="2"/>
                        <a:defRPr sz="2000">
                          <a:solidFill>
                            <a:schemeClr val="tx1"/>
                          </a:solidFill>
                          <a:latin typeface="Times New Roman" pitchFamily="18" charset="0"/>
                          <a:ea typeface="ＭＳ Ｐゴシック" pitchFamily="34" charset="-128"/>
                        </a:defRPr>
                      </a:lvl3pPr>
                      <a:lvl4pPr marL="1600200" indent="-228600" algn="l">
                        <a:spcBef>
                          <a:spcPct val="20000"/>
                        </a:spcBef>
                        <a:buClr>
                          <a:schemeClr val="accent2"/>
                        </a:buClr>
                        <a:buSzPct val="75000"/>
                        <a:buFont typeface="Wingdings" pitchFamily="2" charset="2"/>
                        <a:defRPr>
                          <a:solidFill>
                            <a:schemeClr val="tx1"/>
                          </a:solidFill>
                          <a:latin typeface="Times New Roman" pitchFamily="18" charset="0"/>
                          <a:ea typeface="ＭＳ Ｐゴシック" pitchFamily="34" charset="-128"/>
                        </a:defRPr>
                      </a:lvl4pPr>
                      <a:lvl5pPr marL="2057400" indent="-228600" algn="l">
                        <a:spcBef>
                          <a:spcPct val="20000"/>
                        </a:spcBef>
                        <a:buClr>
                          <a:schemeClr val="accent1"/>
                        </a:buClr>
                        <a:buSzPct val="50000"/>
                        <a:buFont typeface="Wingdings" pitchFamily="2" charset="2"/>
                        <a:defRPr>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ea typeface="ＭＳ Ｐゴシック"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$3,159.00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65" name="Line 164"/>
          <p:cNvSpPr>
            <a:spLocks noChangeShapeType="1"/>
          </p:cNvSpPr>
          <p:nvPr/>
        </p:nvSpPr>
        <p:spPr bwMode="auto">
          <a:xfrm flipV="1">
            <a:off x="5004995" y="3668358"/>
            <a:ext cx="1813560" cy="56208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en-US" sz="2000">
              <a:latin typeface="Times New Roman" panose="02020603050405020304" pitchFamily="18" charset="0"/>
              <a:cs typeface="Times New Roman" panose="02020603050405020304" pitchFamily="18" charset="0"/>
            </a:endParaRPr>
          </a:p>
        </p:txBody>
      </p:sp>
      <p:sp>
        <p:nvSpPr>
          <p:cNvPr id="18466" name="Text Box 165"/>
          <p:cNvSpPr txBox="1">
            <a:spLocks noChangeArrowheads="1"/>
          </p:cNvSpPr>
          <p:nvPr/>
        </p:nvSpPr>
        <p:spPr bwMode="auto">
          <a:xfrm>
            <a:off x="6818555" y="3323217"/>
            <a:ext cx="2667000" cy="2246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The future value of all the cash flows assuming we can reinvest them at the cost of capital.  This is the balance in our imaginary corporate bank account at t=4</a:t>
            </a:r>
            <a:r>
              <a:rPr lang="en-US" altLang="en-US" dirty="0">
                <a:solidFill>
                  <a:srgbClr val="0000CC"/>
                </a:solidFill>
                <a:cs typeface="Times New Roman" panose="02020603050405020304" pitchFamily="18" charset="0"/>
              </a:rPr>
              <a:t>.</a:t>
            </a:r>
          </a:p>
        </p:txBody>
      </p:sp>
      <p:sp>
        <p:nvSpPr>
          <p:cNvPr id="1846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54E5ACC4-4756-4C73-ABB0-4C471B1538C3}" type="slidenum">
              <a:rPr lang="en-US" altLang="en-US" sz="1000">
                <a:latin typeface="Arial" panose="020B0604020202020204" pitchFamily="34" charset="0"/>
              </a:rPr>
              <a:pPr/>
              <a:t>13</a:t>
            </a:fld>
            <a:endParaRPr lang="en-US" altLang="en-US" sz="1000">
              <a:latin typeface="Arial" panose="020B0604020202020204" pitchFamily="34" charset="0"/>
            </a:endParaRPr>
          </a:p>
        </p:txBody>
      </p:sp>
      <p:sp>
        <p:nvSpPr>
          <p:cNvPr id="8"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9"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09914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809513" y="1450371"/>
            <a:ext cx="4149762" cy="430086"/>
          </a:xfrm>
          <a:ln>
            <a:solidFill>
              <a:srgbClr val="000000"/>
            </a:solidFill>
          </a:ln>
        </p:spPr>
        <p:txBody>
          <a:bodyPr>
            <a:normAutofit/>
          </a:bodyPr>
          <a:lstStyle/>
          <a:p>
            <a:pPr eaLnBrk="1" hangingPunct="1"/>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But what did this cost us?</a:t>
            </a:r>
          </a:p>
        </p:txBody>
      </p:sp>
      <p:sp>
        <p:nvSpPr>
          <p:cNvPr id="19459" name="Text Box 4"/>
          <p:cNvSpPr txBox="1">
            <a:spLocks noChangeArrowheads="1"/>
          </p:cNvSpPr>
          <p:nvPr/>
        </p:nvSpPr>
        <p:spPr bwMode="auto">
          <a:xfrm>
            <a:off x="1638300" y="2235798"/>
            <a:ext cx="6972300" cy="16312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At t=0, we “borrowed” $2000 at 10%.  So, four years later, we owe our debt and equity capital providers…</a:t>
            </a:r>
          </a:p>
          <a:p>
            <a:pPr>
              <a:spcBef>
                <a:spcPct val="50000"/>
              </a:spcBef>
            </a:pPr>
            <a:endParaRPr lang="en-US" altLang="en-US">
              <a:cs typeface="Times New Roman" panose="02020603050405020304" pitchFamily="18" charset="0"/>
            </a:endParaRPr>
          </a:p>
          <a:p>
            <a:pPr algn="ctr">
              <a:spcBef>
                <a:spcPct val="50000"/>
              </a:spcBef>
            </a:pPr>
            <a:endParaRPr lang="en-US" altLang="en-US">
              <a:cs typeface="Times New Roman" panose="02020603050405020304" pitchFamily="18" charset="0"/>
            </a:endParaRPr>
          </a:p>
        </p:txBody>
      </p:sp>
      <p:graphicFrame>
        <p:nvGraphicFramePr>
          <p:cNvPr id="19460" name="Object 5"/>
          <p:cNvGraphicFramePr>
            <a:graphicFrameLocks noChangeAspect="1"/>
          </p:cNvGraphicFramePr>
          <p:nvPr>
            <p:extLst>
              <p:ext uri="{D42A27DB-BD31-4B8C-83A1-F6EECF244321}">
                <p14:modId xmlns:p14="http://schemas.microsoft.com/office/powerpoint/2010/main" val="1176221170"/>
              </p:ext>
            </p:extLst>
          </p:nvPr>
        </p:nvGraphicFramePr>
        <p:xfrm>
          <a:off x="1930550" y="3051406"/>
          <a:ext cx="3912198" cy="606187"/>
        </p:xfrm>
        <a:graphic>
          <a:graphicData uri="http://schemas.openxmlformats.org/presentationml/2006/ole">
            <mc:AlternateContent xmlns:mc="http://schemas.openxmlformats.org/markup-compatibility/2006">
              <mc:Choice xmlns:v="urn:schemas-microsoft-com:vml" Requires="v">
                <p:oleObj spid="_x0000_s2065" name="Equation" r:id="rId4" imgW="1473200" imgH="228600" progId="Equation.3">
                  <p:embed/>
                </p:oleObj>
              </mc:Choice>
              <mc:Fallback>
                <p:oleObj name="Equation" r:id="rId4" imgW="1473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0550" y="3051406"/>
                        <a:ext cx="3912198" cy="606187"/>
                      </a:xfrm>
                      <a:prstGeom prst="rect">
                        <a:avLst/>
                      </a:prstGeom>
                      <a:noFill/>
                      <a:ln>
                        <a:noFill/>
                      </a:ln>
                    </p:spPr>
                  </p:pic>
                </p:oleObj>
              </mc:Fallback>
            </mc:AlternateContent>
          </a:graphicData>
        </a:graphic>
      </p:graphicFrame>
      <p:sp>
        <p:nvSpPr>
          <p:cNvPr id="1946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1B46E87-3EAE-4095-A3B7-FF6D39397C0B}" type="slidenum">
              <a:rPr lang="en-US" altLang="en-US" sz="1000">
                <a:latin typeface="Arial" panose="020B0604020202020204" pitchFamily="34" charset="0"/>
              </a:rPr>
              <a:pPr/>
              <a:t>14</a:t>
            </a:fld>
            <a:endParaRPr lang="en-US" altLang="en-US" sz="1000">
              <a:latin typeface="Arial" panose="020B0604020202020204" pitchFamily="34" charset="0"/>
            </a:endParaRPr>
          </a:p>
        </p:txBody>
      </p:sp>
      <p:sp>
        <p:nvSpPr>
          <p:cNvPr id="7"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8"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783777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809513" y="1191420"/>
            <a:ext cx="2830158" cy="493712"/>
          </a:xfrm>
          <a:ln>
            <a:solidFill>
              <a:srgbClr val="000000"/>
            </a:solidFill>
          </a:ln>
        </p:spPr>
        <p:txBody>
          <a:bodyPr>
            <a:normAutofit/>
          </a:bodyPr>
          <a:lstStyle/>
          <a:p>
            <a:pPr eaLnBrk="1" hangingPunct="1"/>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Four years later…</a:t>
            </a:r>
          </a:p>
        </p:txBody>
      </p:sp>
      <p:sp>
        <p:nvSpPr>
          <p:cNvPr id="20483" name="Rectangle 4"/>
          <p:cNvSpPr>
            <a:spLocks noChangeArrowheads="1"/>
          </p:cNvSpPr>
          <p:nvPr/>
        </p:nvSpPr>
        <p:spPr bwMode="auto">
          <a:xfrm>
            <a:off x="3959226" y="2286000"/>
            <a:ext cx="359746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fontAlgn="ctr" hangingPunct="1"/>
            <a:r>
              <a:rPr lang="en-US" altLang="en-US" b="1" dirty="0">
                <a:cs typeface="Times New Roman" panose="02020603050405020304" pitchFamily="18" charset="0"/>
              </a:rPr>
              <a:t>T=4 Net Gain to Stockholders: </a:t>
            </a:r>
          </a:p>
          <a:p>
            <a:pPr eaLnBrk="1" fontAlgn="ctr" hangingPunct="1"/>
            <a:r>
              <a:rPr lang="en-US" altLang="en-US" b="1" dirty="0">
                <a:cs typeface="Times New Roman" panose="02020603050405020304" pitchFamily="18" charset="0"/>
              </a:rPr>
              <a:t>$3,159.00</a:t>
            </a:r>
          </a:p>
          <a:p>
            <a:pPr eaLnBrk="1" fontAlgn="ctr" hangingPunct="1"/>
            <a:r>
              <a:rPr lang="en-US" altLang="en-US" b="1" dirty="0">
                <a:cs typeface="Times New Roman" panose="02020603050405020304" pitchFamily="18" charset="0"/>
              </a:rPr>
              <a:t>-$2928.20</a:t>
            </a:r>
          </a:p>
          <a:p>
            <a:pPr eaLnBrk="1" fontAlgn="ctr" hangingPunct="1"/>
            <a:r>
              <a:rPr lang="en-US" altLang="en-US" b="1" dirty="0">
                <a:cs typeface="Times New Roman" panose="02020603050405020304" pitchFamily="18" charset="0"/>
              </a:rPr>
              <a:t>=$230.80 </a:t>
            </a:r>
          </a:p>
        </p:txBody>
      </p:sp>
      <p:sp>
        <p:nvSpPr>
          <p:cNvPr id="20484" name="Line 5"/>
          <p:cNvSpPr>
            <a:spLocks noChangeShapeType="1"/>
          </p:cNvSpPr>
          <p:nvPr/>
        </p:nvSpPr>
        <p:spPr bwMode="auto">
          <a:xfrm>
            <a:off x="3200401" y="2552700"/>
            <a:ext cx="758825"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20485" name="Text Box 6"/>
          <p:cNvSpPr txBox="1">
            <a:spLocks noChangeArrowheads="1"/>
          </p:cNvSpPr>
          <p:nvPr/>
        </p:nvSpPr>
        <p:spPr bwMode="auto">
          <a:xfrm>
            <a:off x="1828800" y="2065338"/>
            <a:ext cx="1371600"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t=4 value of cash inflows</a:t>
            </a:r>
          </a:p>
        </p:txBody>
      </p:sp>
      <p:sp>
        <p:nvSpPr>
          <p:cNvPr id="20486" name="Text Box 7"/>
          <p:cNvSpPr txBox="1">
            <a:spLocks noChangeArrowheads="1"/>
          </p:cNvSpPr>
          <p:nvPr/>
        </p:nvSpPr>
        <p:spPr bwMode="auto">
          <a:xfrm>
            <a:off x="1904104" y="3355349"/>
            <a:ext cx="1371600"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t=4 value of initial outflow</a:t>
            </a:r>
          </a:p>
        </p:txBody>
      </p:sp>
      <p:sp>
        <p:nvSpPr>
          <p:cNvPr id="20487" name="Line 8"/>
          <p:cNvSpPr>
            <a:spLocks noChangeShapeType="1"/>
          </p:cNvSpPr>
          <p:nvPr/>
        </p:nvSpPr>
        <p:spPr bwMode="auto">
          <a:xfrm flipV="1">
            <a:off x="3275705" y="3191837"/>
            <a:ext cx="758825" cy="2778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20490" name="Line 10"/>
          <p:cNvSpPr>
            <a:spLocks noChangeShapeType="1"/>
          </p:cNvSpPr>
          <p:nvPr/>
        </p:nvSpPr>
        <p:spPr bwMode="auto">
          <a:xfrm>
            <a:off x="5065058" y="3502650"/>
            <a:ext cx="914400" cy="868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20491" name="Text Box 11"/>
          <p:cNvSpPr txBox="1">
            <a:spLocks noChangeArrowheads="1"/>
          </p:cNvSpPr>
          <p:nvPr/>
        </p:nvSpPr>
        <p:spPr bwMode="auto">
          <a:xfrm>
            <a:off x="5867400" y="4383563"/>
            <a:ext cx="2743200" cy="1631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Times New Roman" panose="02020603050405020304" pitchFamily="18" charset="0"/>
              </a:rPr>
              <a:t>Balance in the imaginary corporate bank account at t =4.  It is the net gain that has accrued to the firm’s stockholders.</a:t>
            </a:r>
          </a:p>
        </p:txBody>
      </p:sp>
      <p:sp>
        <p:nvSpPr>
          <p:cNvPr id="2049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FBB37312-16FD-41ED-8BA5-0A5ADCD191A9}" type="slidenum">
              <a:rPr lang="en-US" altLang="en-US" sz="1000">
                <a:latin typeface="Arial" panose="020B0604020202020204" pitchFamily="34" charset="0"/>
              </a:rPr>
              <a:pPr/>
              <a:t>15</a:t>
            </a:fld>
            <a:endParaRPr lang="en-US" altLang="en-US" sz="1000">
              <a:latin typeface="Arial" panose="020B0604020202020204" pitchFamily="34" charset="0"/>
            </a:endParaRPr>
          </a:p>
        </p:txBody>
      </p:sp>
      <p:sp>
        <p:nvSpPr>
          <p:cNvPr id="13"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12"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01556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ircle(in)">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fade">
                                      <p:cBhvr>
                                        <p:cTn id="12" dur="500"/>
                                        <p:tgtEl>
                                          <p:spTgt spid="2048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fade">
                                      <p:cBhvr>
                                        <p:cTn id="15" dur="500"/>
                                        <p:tgtEl>
                                          <p:spTgt spid="20485"/>
                                        </p:tgtEl>
                                      </p:cBhvr>
                                    </p:animEffect>
                                  </p:childTnLst>
                                </p:cTn>
                              </p:par>
                              <p:par>
                                <p:cTn id="16" presetID="6" presetClass="entr" presetSubtype="16" fill="hold" nodeType="with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Effect transition="in" filter="circle(in)">
                                      <p:cBhvr>
                                        <p:cTn id="18" dur="2000"/>
                                        <p:tgtEl>
                                          <p:spTgt spid="204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0486"/>
                                        </p:tgtEl>
                                        <p:attrNameLst>
                                          <p:attrName>style.visibility</p:attrName>
                                        </p:attrNameLst>
                                      </p:cBhvr>
                                      <p:to>
                                        <p:strVal val="visible"/>
                                      </p:to>
                                    </p:set>
                                    <p:animEffect transition="in" filter="barn(inVertical)">
                                      <p:cBhvr>
                                        <p:cTn id="23" dur="500"/>
                                        <p:tgtEl>
                                          <p:spTgt spid="2048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20487"/>
                                        </p:tgtEl>
                                        <p:attrNameLst>
                                          <p:attrName>style.visibility</p:attrName>
                                        </p:attrNameLst>
                                      </p:cBhvr>
                                      <p:to>
                                        <p:strVal val="visible"/>
                                      </p:to>
                                    </p:set>
                                    <p:animEffect transition="in" filter="barn(inVertical)">
                                      <p:cBhvr>
                                        <p:cTn id="26" dur="500"/>
                                        <p:tgtEl>
                                          <p:spTgt spid="20487"/>
                                        </p:tgtEl>
                                      </p:cBhvr>
                                    </p:animEffect>
                                  </p:childTnLst>
                                </p:cTn>
                              </p:par>
                              <p:par>
                                <p:cTn id="27" presetID="16" presetClass="entr" presetSubtype="21" fill="hold" nodeType="withEffect">
                                  <p:stCondLst>
                                    <p:cond delay="0"/>
                                  </p:stCondLst>
                                  <p:childTnLst>
                                    <p:set>
                                      <p:cBhvr>
                                        <p:cTn id="28" dur="1" fill="hold">
                                          <p:stCondLst>
                                            <p:cond delay="0"/>
                                          </p:stCondLst>
                                        </p:cTn>
                                        <p:tgtEl>
                                          <p:spTgt spid="20483">
                                            <p:txEl>
                                              <p:pRg st="2" end="2"/>
                                            </p:txEl>
                                          </p:spTgt>
                                        </p:tgtEl>
                                        <p:attrNameLst>
                                          <p:attrName>style.visibility</p:attrName>
                                        </p:attrNameLst>
                                      </p:cBhvr>
                                      <p:to>
                                        <p:strVal val="visible"/>
                                      </p:to>
                                    </p:set>
                                    <p:animEffect transition="in" filter="barn(inVertical)">
                                      <p:cBhvr>
                                        <p:cTn id="29" dur="500"/>
                                        <p:tgtEl>
                                          <p:spTgt spid="2048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20490"/>
                                        </p:tgtEl>
                                        <p:attrNameLst>
                                          <p:attrName>style.visibility</p:attrName>
                                        </p:attrNameLst>
                                      </p:cBhvr>
                                      <p:to>
                                        <p:strVal val="visible"/>
                                      </p:to>
                                    </p:set>
                                    <p:anim calcmode="lin" valueType="num">
                                      <p:cBhvr>
                                        <p:cTn id="34" dur="500" fill="hold"/>
                                        <p:tgtEl>
                                          <p:spTgt spid="20490"/>
                                        </p:tgtEl>
                                        <p:attrNameLst>
                                          <p:attrName>ppt_w</p:attrName>
                                        </p:attrNameLst>
                                      </p:cBhvr>
                                      <p:tavLst>
                                        <p:tav tm="0">
                                          <p:val>
                                            <p:fltVal val="0"/>
                                          </p:val>
                                        </p:tav>
                                        <p:tav tm="100000">
                                          <p:val>
                                            <p:strVal val="#ppt_w"/>
                                          </p:val>
                                        </p:tav>
                                      </p:tavLst>
                                    </p:anim>
                                    <p:anim calcmode="lin" valueType="num">
                                      <p:cBhvr>
                                        <p:cTn id="35" dur="500" fill="hold"/>
                                        <p:tgtEl>
                                          <p:spTgt spid="20490"/>
                                        </p:tgtEl>
                                        <p:attrNameLst>
                                          <p:attrName>ppt_h</p:attrName>
                                        </p:attrNameLst>
                                      </p:cBhvr>
                                      <p:tavLst>
                                        <p:tav tm="0">
                                          <p:val>
                                            <p:fltVal val="0"/>
                                          </p:val>
                                        </p:tav>
                                        <p:tav tm="100000">
                                          <p:val>
                                            <p:strVal val="#ppt_h"/>
                                          </p:val>
                                        </p:tav>
                                      </p:tavLst>
                                    </p:anim>
                                    <p:animEffect transition="in" filter="fade">
                                      <p:cBhvr>
                                        <p:cTn id="36" dur="500"/>
                                        <p:tgtEl>
                                          <p:spTgt spid="2049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0491"/>
                                        </p:tgtEl>
                                        <p:attrNameLst>
                                          <p:attrName>style.visibility</p:attrName>
                                        </p:attrNameLst>
                                      </p:cBhvr>
                                      <p:to>
                                        <p:strVal val="visible"/>
                                      </p:to>
                                    </p:set>
                                    <p:anim calcmode="lin" valueType="num">
                                      <p:cBhvr>
                                        <p:cTn id="39" dur="500" fill="hold"/>
                                        <p:tgtEl>
                                          <p:spTgt spid="20491"/>
                                        </p:tgtEl>
                                        <p:attrNameLst>
                                          <p:attrName>ppt_w</p:attrName>
                                        </p:attrNameLst>
                                      </p:cBhvr>
                                      <p:tavLst>
                                        <p:tav tm="0">
                                          <p:val>
                                            <p:fltVal val="0"/>
                                          </p:val>
                                        </p:tav>
                                        <p:tav tm="100000">
                                          <p:val>
                                            <p:strVal val="#ppt_w"/>
                                          </p:val>
                                        </p:tav>
                                      </p:tavLst>
                                    </p:anim>
                                    <p:anim calcmode="lin" valueType="num">
                                      <p:cBhvr>
                                        <p:cTn id="40" dur="500" fill="hold"/>
                                        <p:tgtEl>
                                          <p:spTgt spid="20491"/>
                                        </p:tgtEl>
                                        <p:attrNameLst>
                                          <p:attrName>ppt_h</p:attrName>
                                        </p:attrNameLst>
                                      </p:cBhvr>
                                      <p:tavLst>
                                        <p:tav tm="0">
                                          <p:val>
                                            <p:fltVal val="0"/>
                                          </p:val>
                                        </p:tav>
                                        <p:tav tm="100000">
                                          <p:val>
                                            <p:strVal val="#ppt_h"/>
                                          </p:val>
                                        </p:tav>
                                      </p:tavLst>
                                    </p:anim>
                                    <p:animEffect transition="in" filter="fade">
                                      <p:cBhvr>
                                        <p:cTn id="41" dur="500"/>
                                        <p:tgtEl>
                                          <p:spTgt spid="20491"/>
                                        </p:tgtEl>
                                      </p:cBhvr>
                                    </p:animEffect>
                                  </p:childTnLst>
                                </p:cTn>
                              </p:par>
                              <p:par>
                                <p:cTn id="42" presetID="6" presetClass="entr" presetSubtype="16" fill="hold" nodeType="withEffect">
                                  <p:stCondLst>
                                    <p:cond delay="0"/>
                                  </p:stCondLst>
                                  <p:childTnLst>
                                    <p:set>
                                      <p:cBhvr>
                                        <p:cTn id="43" dur="1" fill="hold">
                                          <p:stCondLst>
                                            <p:cond delay="0"/>
                                          </p:stCondLst>
                                        </p:cTn>
                                        <p:tgtEl>
                                          <p:spTgt spid="20483">
                                            <p:txEl>
                                              <p:pRg st="3" end="3"/>
                                            </p:txEl>
                                          </p:spTgt>
                                        </p:tgtEl>
                                        <p:attrNameLst>
                                          <p:attrName>style.visibility</p:attrName>
                                        </p:attrNameLst>
                                      </p:cBhvr>
                                      <p:to>
                                        <p:strVal val="visible"/>
                                      </p:to>
                                    </p:set>
                                    <p:animEffect transition="in" filter="circle(in)">
                                      <p:cBhvr>
                                        <p:cTn id="44" dur="2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P spid="20490" grpId="0" animBg="1"/>
      <p:bldP spid="204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09513" y="1169554"/>
            <a:ext cx="6312049" cy="500062"/>
          </a:xfrm>
          <a:ln>
            <a:solidFill>
              <a:srgbClr val="000000"/>
            </a:solidFill>
          </a:ln>
        </p:spPr>
        <p:txBody>
          <a:bodyPr>
            <a:normAutofit fontScale="90000"/>
          </a:bodyPr>
          <a:lstStyle/>
          <a:p>
            <a:pPr eaLnBrk="1" hangingPunct="1"/>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And, the present value today of that t=4 gain to shareholders….</a:t>
            </a:r>
          </a:p>
        </p:txBody>
      </p:sp>
      <p:sp>
        <p:nvSpPr>
          <p:cNvPr id="21507" name="Rectangle 3"/>
          <p:cNvSpPr>
            <a:spLocks noChangeArrowheads="1"/>
          </p:cNvSpPr>
          <p:nvPr/>
        </p:nvSpPr>
        <p:spPr bwMode="auto">
          <a:xfrm>
            <a:off x="2351089" y="2046288"/>
            <a:ext cx="35974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fontAlgn="ctr" hangingPunct="1"/>
            <a:r>
              <a:rPr lang="en-US" altLang="en-US" b="1" dirty="0">
                <a:cs typeface="Times New Roman" panose="02020603050405020304" pitchFamily="18" charset="0"/>
              </a:rPr>
              <a:t>T=4 Net Gain to Stockholders: </a:t>
            </a:r>
          </a:p>
          <a:p>
            <a:pPr eaLnBrk="1" fontAlgn="ctr" hangingPunct="1"/>
            <a:r>
              <a:rPr lang="en-US" altLang="en-US" b="1" dirty="0">
                <a:cs typeface="Times New Roman" panose="02020603050405020304" pitchFamily="18" charset="0"/>
              </a:rPr>
              <a:t>$3,159.00 - $2928.20 = $230.80 </a:t>
            </a:r>
          </a:p>
        </p:txBody>
      </p:sp>
      <p:sp>
        <p:nvSpPr>
          <p:cNvPr id="21508" name="Oval 8"/>
          <p:cNvSpPr>
            <a:spLocks noChangeArrowheads="1"/>
          </p:cNvSpPr>
          <p:nvPr/>
        </p:nvSpPr>
        <p:spPr bwMode="auto">
          <a:xfrm>
            <a:off x="4877394" y="2315508"/>
            <a:ext cx="974765" cy="56263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endParaRPr lang="en-US" altLang="en-US">
              <a:cs typeface="Times New Roman" panose="02020603050405020304" pitchFamily="18" charset="0"/>
            </a:endParaRPr>
          </a:p>
        </p:txBody>
      </p:sp>
      <p:sp>
        <p:nvSpPr>
          <p:cNvPr id="21509" name="Line 9"/>
          <p:cNvSpPr>
            <a:spLocks noChangeShapeType="1"/>
          </p:cNvSpPr>
          <p:nvPr/>
        </p:nvSpPr>
        <p:spPr bwMode="auto">
          <a:xfrm flipH="1">
            <a:off x="2971800" y="2878138"/>
            <a:ext cx="2514600" cy="8556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21510" name="Text Box 10"/>
          <p:cNvSpPr txBox="1">
            <a:spLocks noChangeArrowheads="1"/>
          </p:cNvSpPr>
          <p:nvPr/>
        </p:nvSpPr>
        <p:spPr bwMode="auto">
          <a:xfrm>
            <a:off x="1752600" y="3665539"/>
            <a:ext cx="3429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dirty="0">
                <a:cs typeface="Times New Roman" panose="02020603050405020304" pitchFamily="18" charset="0"/>
              </a:rPr>
              <a:t>The present value (at t=0) of $230.80 is…</a:t>
            </a:r>
          </a:p>
        </p:txBody>
      </p:sp>
      <p:graphicFrame>
        <p:nvGraphicFramePr>
          <p:cNvPr id="545803" name="Object 11"/>
          <p:cNvGraphicFramePr>
            <a:graphicFrameLocks noChangeAspect="1"/>
          </p:cNvGraphicFramePr>
          <p:nvPr>
            <p:extLst>
              <p:ext uri="{D42A27DB-BD31-4B8C-83A1-F6EECF244321}">
                <p14:modId xmlns:p14="http://schemas.microsoft.com/office/powerpoint/2010/main" val="4280609396"/>
              </p:ext>
            </p:extLst>
          </p:nvPr>
        </p:nvGraphicFramePr>
        <p:xfrm>
          <a:off x="5246688" y="3900489"/>
          <a:ext cx="3429000" cy="1190625"/>
        </p:xfrm>
        <a:graphic>
          <a:graphicData uri="http://schemas.openxmlformats.org/presentationml/2006/ole">
            <mc:AlternateContent xmlns:mc="http://schemas.openxmlformats.org/markup-compatibility/2006">
              <mc:Choice xmlns:v="urn:schemas-microsoft-com:vml" Requires="v">
                <p:oleObj spid="_x0000_s3089" name="Equation" r:id="rId5" imgW="1206500" imgH="419100" progId="Equation.3">
                  <p:embed/>
                </p:oleObj>
              </mc:Choice>
              <mc:Fallback>
                <p:oleObj name="Equation" r:id="rId5" imgW="12065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6688" y="3900489"/>
                        <a:ext cx="3429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5804" name="Line 12"/>
          <p:cNvSpPr>
            <a:spLocks noChangeShapeType="1"/>
          </p:cNvSpPr>
          <p:nvPr/>
        </p:nvSpPr>
        <p:spPr bwMode="auto">
          <a:xfrm flipH="1">
            <a:off x="8142288" y="3813175"/>
            <a:ext cx="381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545805" name="Text Box 13"/>
          <p:cNvSpPr txBox="1">
            <a:spLocks noChangeArrowheads="1"/>
          </p:cNvSpPr>
          <p:nvPr/>
        </p:nvSpPr>
        <p:spPr bwMode="auto">
          <a:xfrm>
            <a:off x="7989888" y="3279776"/>
            <a:ext cx="2286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The project’s NPV</a:t>
            </a:r>
          </a:p>
        </p:txBody>
      </p:sp>
      <p:sp>
        <p:nvSpPr>
          <p:cNvPr id="2151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E22FBFC-FB72-45DF-90B3-F4B5C0BAE373}" type="slidenum">
              <a:rPr lang="en-US" altLang="en-US" sz="1000">
                <a:latin typeface="Arial" panose="020B0604020202020204" pitchFamily="34" charset="0"/>
              </a:rPr>
              <a:pPr/>
              <a:t>16</a:t>
            </a:fld>
            <a:endParaRPr lang="en-US" altLang="en-US" sz="1000">
              <a:latin typeface="Arial" panose="020B0604020202020204" pitchFamily="34" charset="0"/>
            </a:endParaRPr>
          </a:p>
        </p:txBody>
      </p:sp>
      <p:sp>
        <p:nvSpPr>
          <p:cNvPr id="12"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13"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498497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animEffect transition="in" filter="fade">
                                      <p:cBhvr>
                                        <p:cTn id="9" dur="500"/>
                                        <p:tgtEl>
                                          <p:spTgt spid="21508"/>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45803"/>
                                        </p:tgtEl>
                                        <p:attrNameLst>
                                          <p:attrName>style.visibility</p:attrName>
                                        </p:attrNameLst>
                                      </p:cBhvr>
                                      <p:to>
                                        <p:strVal val="visible"/>
                                      </p:to>
                                    </p:set>
                                    <p:animEffect transition="in" filter="dissolve">
                                      <p:cBhvr>
                                        <p:cTn id="14" dur="500"/>
                                        <p:tgtEl>
                                          <p:spTgt spid="545803"/>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45804"/>
                                        </p:tgtEl>
                                        <p:attrNameLst>
                                          <p:attrName>style.visibility</p:attrName>
                                        </p:attrNameLst>
                                      </p:cBhvr>
                                      <p:to>
                                        <p:strVal val="visible"/>
                                      </p:to>
                                    </p:set>
                                    <p:animEffect transition="in" filter="dissolve">
                                      <p:cBhvr>
                                        <p:cTn id="17" dur="500"/>
                                        <p:tgtEl>
                                          <p:spTgt spid="545804"/>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45805"/>
                                        </p:tgtEl>
                                        <p:attrNameLst>
                                          <p:attrName>style.visibility</p:attrName>
                                        </p:attrNameLst>
                                      </p:cBhvr>
                                      <p:to>
                                        <p:strVal val="visible"/>
                                      </p:to>
                                    </p:set>
                                    <p:animEffect transition="in" filter="dissolve">
                                      <p:cBhvr>
                                        <p:cTn id="20" dur="500"/>
                                        <p:tgtEl>
                                          <p:spTgt spid="545805"/>
                                        </p:tgtEl>
                                      </p:cBhvr>
                                    </p:animEffect>
                                  </p:childTnLst>
                                </p:cTn>
                              </p:par>
                              <p:par>
                                <p:cTn id="21" presetID="6" presetClass="emph" presetSubtype="0" repeatCount="3000" autoRev="1" fill="remove" grpId="1" nodeType="withEffect">
                                  <p:stCondLst>
                                    <p:cond delay="0"/>
                                  </p:stCondLst>
                                  <p:childTnLst>
                                    <p:animScale>
                                      <p:cBhvr>
                                        <p:cTn id="22" dur="1000" fill="hold"/>
                                        <p:tgtEl>
                                          <p:spTgt spid="545805"/>
                                        </p:tgtEl>
                                      </p:cBhvr>
                                      <p:by x="150000" y="150000"/>
                                    </p:animScale>
                                  </p:childTnLst>
                                  <p:subTnLst>
                                    <p:audio>
                                      <p:cMediaNode>
                                        <p:cTn display="0" masterRel="sameClick">
                                          <p:stCondLst>
                                            <p:cond evt="begin" delay="0">
                                              <p:tn val="21"/>
                                            </p:cond>
                                          </p:stCondLst>
                                          <p:endCondLst>
                                            <p:cond evt="onStopAudio" delay="0">
                                              <p:tgtEl>
                                                <p:sldTgt/>
                                              </p:tgtEl>
                                            </p:cond>
                                          </p:endCondLst>
                                        </p:cTn>
                                        <p:tgtEl>
                                          <p:sndTgt r:embed="rId4" name="applause.wav"/>
                                        </p:tgtEl>
                                      </p:cMediaNode>
                                    </p:audio>
                                  </p:subTnLst>
                                </p:cTn>
                              </p:par>
                              <p:par>
                                <p:cTn id="23" presetID="16" presetClass="entr" presetSubtype="21" fill="hold" grpId="0" nodeType="withEffect">
                                  <p:stCondLst>
                                    <p:cond delay="0"/>
                                  </p:stCondLst>
                                  <p:childTnLst>
                                    <p:set>
                                      <p:cBhvr>
                                        <p:cTn id="24" dur="1" fill="hold">
                                          <p:stCondLst>
                                            <p:cond delay="0"/>
                                          </p:stCondLst>
                                        </p:cTn>
                                        <p:tgtEl>
                                          <p:spTgt spid="21509"/>
                                        </p:tgtEl>
                                        <p:attrNameLst>
                                          <p:attrName>style.visibility</p:attrName>
                                        </p:attrNameLst>
                                      </p:cBhvr>
                                      <p:to>
                                        <p:strVal val="visible"/>
                                      </p:to>
                                    </p:set>
                                    <p:animEffect transition="in" filter="barn(inVertical)">
                                      <p:cBhvr>
                                        <p:cTn id="25" dur="500"/>
                                        <p:tgtEl>
                                          <p:spTgt spid="2150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1510"/>
                                        </p:tgtEl>
                                        <p:attrNameLst>
                                          <p:attrName>style.visibility</p:attrName>
                                        </p:attrNameLst>
                                      </p:cBhvr>
                                      <p:to>
                                        <p:strVal val="visible"/>
                                      </p:to>
                                    </p:set>
                                    <p:animEffect transition="in" filter="barn(inVertical)">
                                      <p:cBhvr>
                                        <p:cTn id="28"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p:bldP spid="545804" grpId="0" animBg="1"/>
      <p:bldP spid="545805" grpId="0"/>
      <p:bldP spid="54580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0032888"/>
              </p:ext>
            </p:extLst>
          </p:nvPr>
        </p:nvGraphicFramePr>
        <p:xfrm>
          <a:off x="1323031" y="2305330"/>
          <a:ext cx="5575300" cy="2057400"/>
        </p:xfrm>
        <a:graphic>
          <a:graphicData uri="http://schemas.openxmlformats.org/drawingml/2006/table">
            <a:tbl>
              <a:tblPr/>
              <a:tblGrid>
                <a:gridCol w="2283399"/>
                <a:gridCol w="2007489"/>
                <a:gridCol w="1284412"/>
              </a:tblGrid>
              <a:tr h="257175">
                <a:tc>
                  <a:txBody>
                    <a:bodyPr/>
                    <a:lstStyle/>
                    <a:p>
                      <a:pPr algn="l" fontAlgn="ctr"/>
                      <a:r>
                        <a:rPr lang="en-US" sz="1600" b="0" i="0" u="none" strike="noStrike">
                          <a:solidFill>
                            <a:srgbClr val="000000"/>
                          </a:solidFill>
                          <a:effectLst/>
                          <a:latin typeface="Times New Roman" panose="02020603050405020304" pitchFamily="18" charset="0"/>
                        </a:rPr>
                        <a:t>Borrowing Rate = 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effectLst/>
                          <a:latin typeface="Times New Roman" panose="02020603050405020304" pitchFamily="18"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effectLst/>
                          <a:latin typeface="Times New Roman" panose="02020603050405020304" pitchFamily="18"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350">
                <a:tc>
                  <a:txBody>
                    <a:bodyPr/>
                    <a:lstStyle/>
                    <a:p>
                      <a:pPr algn="l" fontAlgn="ctr"/>
                      <a:r>
                        <a:rPr lang="en-US" sz="1600" b="1" i="0" u="none" strike="noStrike">
                          <a:solidFill>
                            <a:srgbClr val="000000"/>
                          </a:solidFill>
                          <a:effectLst/>
                          <a:latin typeface="Times New Roman" panose="02020603050405020304" pitchFamily="18" charset="0"/>
                        </a:rPr>
                        <a:t> Timing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effectLst/>
                          <a:latin typeface="Times New Roman" panose="02020603050405020304" pitchFamily="18" charset="0"/>
                        </a:rPr>
                        <a:t>Cash 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effectLst/>
                          <a:latin typeface="Times New Roman" panose="02020603050405020304" pitchFamily="18" charset="0"/>
                        </a:rPr>
                        <a:t>Loan Balance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fontAlgn="ctr"/>
                      <a:r>
                        <a:rPr lang="en-US" sz="1600" b="0" i="0" u="none" strike="noStrike">
                          <a:solidFill>
                            <a:srgbClr val="000000"/>
                          </a:solidFill>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fontAlgn="ctr"/>
                      <a:r>
                        <a:rPr lang="en-US" sz="1600" b="0" i="0" u="none" strike="noStrike">
                          <a:solidFill>
                            <a:srgbClr val="000000"/>
                          </a:solidFill>
                          <a:effectLst/>
                          <a:latin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$1,200.00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fontAlgn="ctr"/>
                      <a:r>
                        <a:rPr lang="en-US" sz="1600" b="0" i="0" u="none" strike="noStrike">
                          <a:solidFill>
                            <a:srgbClr val="000000"/>
                          </a:solidFill>
                          <a:effectLst/>
                          <a:latin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$520.00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fontAlgn="ctr"/>
                      <a:r>
                        <a:rPr lang="en-US" sz="1600" b="0" i="0" u="none" strike="noStrike">
                          <a:solidFill>
                            <a:srgbClr val="000000"/>
                          </a:solidFill>
                          <a:effectLst/>
                          <a:latin typeface="Times New Roman" panose="02020603050405020304" pitchFamily="18" charset="0"/>
                        </a:rPr>
                        <a:t>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-$28.00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l" fontAlgn="ctr"/>
                      <a:r>
                        <a:rPr lang="en-US" sz="1600" b="0" i="0" u="none" strike="noStrike">
                          <a:solidFill>
                            <a:srgbClr val="000000"/>
                          </a:solidFill>
                          <a:effectLst/>
                          <a:latin typeface="Times New Roman" panose="02020603050405020304" pitchFamily="18" charset="0"/>
                        </a:rPr>
                        <a:t>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Times New Roman" panose="02020603050405020304" pitchFamily="18" charset="0"/>
                        </a:rPr>
                        <a:t>$200.00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Times New Roman" panose="02020603050405020304" pitchFamily="18" charset="0"/>
                        </a:rPr>
                        <a:t>-$230.80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Rectangle 2"/>
          <p:cNvSpPr txBox="1">
            <a:spLocks noChangeArrowheads="1"/>
          </p:cNvSpPr>
          <p:nvPr/>
        </p:nvSpPr>
        <p:spPr>
          <a:xfrm>
            <a:off x="809513" y="1268408"/>
            <a:ext cx="9724748" cy="500062"/>
          </a:xfrm>
          <a:prstGeom prst="rect">
            <a:avLst/>
          </a:prstGeom>
          <a:ln>
            <a:solidFill>
              <a:srgbClr val="000000"/>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We can also think in terms of using the cash flows to payoff the capital we needed to fund the project…</a:t>
            </a:r>
            <a:endPar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4"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5" name="TextBox 4"/>
          <p:cNvSpPr txBox="1"/>
          <p:nvPr/>
        </p:nvSpPr>
        <p:spPr>
          <a:xfrm>
            <a:off x="7257535" y="3268075"/>
            <a:ext cx="3575222"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($2,000*1.1)-$1,000 = $1,200</a:t>
            </a:r>
            <a:endParaRPr lang="en-US" sz="20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7032844" y="3842364"/>
            <a:ext cx="3575222"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($520*1.1)-$600 = -$28</a:t>
            </a:r>
            <a:endParaRPr lang="en-US" sz="2000" dirty="0" smtClean="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a:off x="6524368" y="3468130"/>
            <a:ext cx="6919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340866" y="3977104"/>
            <a:ext cx="6919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70376" y="4767680"/>
            <a:ext cx="3760236" cy="707886"/>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present value (at 10%) of $230.80 is NPV of $157.63. </a:t>
            </a:r>
            <a:endParaRPr lang="en-US" sz="2000" dirty="0" smtClean="0">
              <a:latin typeface="Times New Roman" panose="02020603050405020304" pitchFamily="18" charset="0"/>
              <a:cs typeface="Times New Roman" panose="02020603050405020304" pitchFamily="18" charset="0"/>
            </a:endParaRPr>
          </a:p>
        </p:txBody>
      </p:sp>
      <p:cxnSp>
        <p:nvCxnSpPr>
          <p:cNvPr id="11" name="Straight Arrow Connector 10"/>
          <p:cNvCxnSpPr/>
          <p:nvPr/>
        </p:nvCxnSpPr>
        <p:spPr>
          <a:xfrm>
            <a:off x="6412317" y="4242474"/>
            <a:ext cx="112051" cy="5252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08645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533650" y="914400"/>
            <a:ext cx="3295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3600">
                <a:solidFill>
                  <a:schemeClr val="tx2"/>
                </a:solidFill>
              </a:rPr>
              <a:t>Decision Models</a:t>
            </a:r>
          </a:p>
        </p:txBody>
      </p:sp>
      <p:sp>
        <p:nvSpPr>
          <p:cNvPr id="409606" name="Text Box 6"/>
          <p:cNvSpPr txBox="1">
            <a:spLocks noChangeArrowheads="1"/>
          </p:cNvSpPr>
          <p:nvPr/>
        </p:nvSpPr>
        <p:spPr bwMode="auto">
          <a:xfrm>
            <a:off x="2455506" y="2563852"/>
            <a:ext cx="1371600" cy="830997"/>
          </a:xfrm>
          <a:prstGeom prst="rect">
            <a:avLst/>
          </a:prstGeom>
          <a:noFill/>
          <a:ln>
            <a:solidFill>
              <a:srgbClr val="000000"/>
            </a:solidFill>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dirty="0"/>
              <a:t>Payback Period</a:t>
            </a:r>
          </a:p>
        </p:txBody>
      </p:sp>
      <p:sp>
        <p:nvSpPr>
          <p:cNvPr id="409607" name="Text Box 7"/>
          <p:cNvSpPr txBox="1">
            <a:spLocks noChangeArrowheads="1"/>
          </p:cNvSpPr>
          <p:nvPr/>
        </p:nvSpPr>
        <p:spPr bwMode="auto">
          <a:xfrm>
            <a:off x="2455506" y="3674706"/>
            <a:ext cx="1371600" cy="457200"/>
          </a:xfrm>
          <a:prstGeom prst="rect">
            <a:avLst/>
          </a:prstGeom>
          <a:noFill/>
          <a:ln>
            <a:solidFill>
              <a:srgbClr val="000000"/>
            </a:solidFill>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t>NPV</a:t>
            </a:r>
          </a:p>
        </p:txBody>
      </p:sp>
      <p:sp>
        <p:nvSpPr>
          <p:cNvPr id="409608" name="Text Box 8"/>
          <p:cNvSpPr txBox="1">
            <a:spLocks noChangeArrowheads="1"/>
          </p:cNvSpPr>
          <p:nvPr/>
        </p:nvSpPr>
        <p:spPr bwMode="auto">
          <a:xfrm>
            <a:off x="2455506" y="4436706"/>
            <a:ext cx="1371600" cy="457200"/>
          </a:xfrm>
          <a:prstGeom prst="rect">
            <a:avLst/>
          </a:prstGeom>
          <a:noFill/>
          <a:ln>
            <a:solidFill>
              <a:srgbClr val="000000"/>
            </a:solidFill>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dirty="0"/>
              <a:t>IRR</a:t>
            </a:r>
          </a:p>
        </p:txBody>
      </p:sp>
      <p:sp>
        <p:nvSpPr>
          <p:cNvPr id="4105" name="Text Box 9"/>
          <p:cNvSpPr txBox="1">
            <a:spLocks noChangeArrowheads="1"/>
          </p:cNvSpPr>
          <p:nvPr/>
        </p:nvSpPr>
        <p:spPr bwMode="auto">
          <a:xfrm>
            <a:off x="2362200" y="1981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u="sng"/>
              <a:t>Models</a:t>
            </a:r>
          </a:p>
        </p:txBody>
      </p:sp>
      <p:sp>
        <p:nvSpPr>
          <p:cNvPr id="41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CF4442B-2FF0-4D54-ACF9-4E8DB9CD8410}" type="slidenum">
              <a:rPr lang="en-US" altLang="en-US" sz="1000">
                <a:latin typeface="Arial" panose="020B0604020202020204" pitchFamily="34" charset="0"/>
              </a:rPr>
              <a:pPr/>
              <a:t>2</a:t>
            </a:fld>
            <a:endParaRPr lang="en-US" altLang="en-US" sz="1000" dirty="0">
              <a:latin typeface="Arial" panose="020B0604020202020204" pitchFamily="34" charset="0"/>
            </a:endParaRPr>
          </a:p>
        </p:txBody>
      </p:sp>
      <p:sp>
        <p:nvSpPr>
          <p:cNvPr id="11"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9"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1132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409606"/>
                                        </p:tgtEl>
                                        <p:attrNameLst>
                                          <p:attrName>ppt_w</p:attrName>
                                        </p:attrNameLst>
                                      </p:cBhvr>
                                      <p:tavLst>
                                        <p:tav tm="0">
                                          <p:val>
                                            <p:strVal val="ppt_w"/>
                                          </p:val>
                                        </p:tav>
                                        <p:tav tm="100000">
                                          <p:val>
                                            <p:fltVal val="0"/>
                                          </p:val>
                                        </p:tav>
                                      </p:tavLst>
                                    </p:anim>
                                    <p:anim calcmode="lin" valueType="num">
                                      <p:cBhvr>
                                        <p:cTn id="7" dur="500"/>
                                        <p:tgtEl>
                                          <p:spTgt spid="409606"/>
                                        </p:tgtEl>
                                        <p:attrNameLst>
                                          <p:attrName>ppt_h</p:attrName>
                                        </p:attrNameLst>
                                      </p:cBhvr>
                                      <p:tavLst>
                                        <p:tav tm="0">
                                          <p:val>
                                            <p:strVal val="ppt_h"/>
                                          </p:val>
                                        </p:tav>
                                        <p:tav tm="100000">
                                          <p:val>
                                            <p:fltVal val="0"/>
                                          </p:val>
                                        </p:tav>
                                      </p:tavLst>
                                    </p:anim>
                                    <p:animEffect transition="out" filter="fade">
                                      <p:cBhvr>
                                        <p:cTn id="8" dur="500"/>
                                        <p:tgtEl>
                                          <p:spTgt spid="409606"/>
                                        </p:tgtEl>
                                      </p:cBhvr>
                                    </p:animEffect>
                                    <p:set>
                                      <p:cBhvr>
                                        <p:cTn id="9" dur="1" fill="hold">
                                          <p:stCondLst>
                                            <p:cond delay="499"/>
                                          </p:stCondLst>
                                        </p:cTn>
                                        <p:tgtEl>
                                          <p:spTgt spid="40960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409608"/>
                                        </p:tgtEl>
                                      </p:cBhvr>
                                    </p:animEffect>
                                    <p:anim calcmode="lin" valueType="num">
                                      <p:cBhvr>
                                        <p:cTn id="14" dur="2000"/>
                                        <p:tgtEl>
                                          <p:spTgt spid="40960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09608"/>
                                        </p:tgtEl>
                                        <p:attrNameLst>
                                          <p:attrName>ppt_h</p:attrName>
                                        </p:attrNameLst>
                                      </p:cBhvr>
                                      <p:tavLst>
                                        <p:tav tm="0">
                                          <p:val>
                                            <p:strVal val="ppt_h"/>
                                          </p:val>
                                        </p:tav>
                                        <p:tav tm="100000">
                                          <p:val>
                                            <p:strVal val="ppt_h"/>
                                          </p:val>
                                        </p:tav>
                                      </p:tavLst>
                                    </p:anim>
                                    <p:set>
                                      <p:cBhvr>
                                        <p:cTn id="16" dur="1" fill="hold">
                                          <p:stCondLst>
                                            <p:cond delay="1999"/>
                                          </p:stCondLst>
                                        </p:cTn>
                                        <p:tgtEl>
                                          <p:spTgt spid="40960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0" nodeType="clickEffect">
                                  <p:stCondLst>
                                    <p:cond delay="0"/>
                                  </p:stCondLst>
                                  <p:childTnLst>
                                    <p:animMotion origin="layout" path="M -2.29167E-6 -2.96296E-6 L -2.29167E-6 -0.17291 " pathEditMode="relative" rAng="0" ptsTypes="AA">
                                      <p:cBhvr>
                                        <p:cTn id="20" dur="2000" fill="hold"/>
                                        <p:tgtEl>
                                          <p:spTgt spid="409607"/>
                                        </p:tgtEl>
                                        <p:attrNameLst>
                                          <p:attrName>ppt_x</p:attrName>
                                          <p:attrName>ppt_y</p:attrName>
                                        </p:attrNameLst>
                                      </p:cBhvr>
                                      <p:rCtr x="0" y="-86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6" grpId="0" animBg="1"/>
      <p:bldP spid="409607" grpId="0" animBg="1"/>
      <p:bldP spid="40960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txBox="1">
            <a:spLocks noChangeArrowheads="1"/>
          </p:cNvSpPr>
          <p:nvPr/>
        </p:nvSpPr>
        <p:spPr bwMode="auto">
          <a:xfrm>
            <a:off x="794273" y="1318280"/>
            <a:ext cx="8855336" cy="72567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dirty="0">
                <a:solidFill>
                  <a:schemeClr val="tx2"/>
                </a:solidFill>
                <a:cs typeface="Times New Roman" panose="02020603050405020304" pitchFamily="18" charset="0"/>
              </a:rPr>
              <a:t>As its name suggests, the Net Present Value approach relies on the ideas behind the time value of money. </a:t>
            </a:r>
          </a:p>
        </p:txBody>
      </p:sp>
      <p:sp>
        <p:nvSpPr>
          <p:cNvPr id="5123" name="TextBox 10"/>
          <p:cNvSpPr txBox="1">
            <a:spLocks noChangeArrowheads="1"/>
          </p:cNvSpPr>
          <p:nvPr/>
        </p:nvSpPr>
        <p:spPr bwMode="auto">
          <a:xfrm>
            <a:off x="1375186" y="2249975"/>
            <a:ext cx="8855336" cy="30162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With a capital project, we are spending money today (costs) and getting money out in the future (benefits).   </a:t>
            </a:r>
          </a:p>
          <a:p>
            <a:pPr>
              <a:spcBef>
                <a:spcPct val="50000"/>
              </a:spcBef>
            </a:pPr>
            <a:r>
              <a:rPr lang="en-US" altLang="en-US" dirty="0">
                <a:cs typeface="Times New Roman" panose="02020603050405020304" pitchFamily="18" charset="0"/>
              </a:rPr>
              <a:t>We cannot directly compare the cost of the project to the benefits of the project (a cost-benefit analysis), as the costs and benefits are spread out over time.</a:t>
            </a:r>
          </a:p>
          <a:p>
            <a:pPr>
              <a:spcBef>
                <a:spcPct val="50000"/>
              </a:spcBef>
            </a:pPr>
            <a:r>
              <a:rPr lang="en-US" altLang="en-US" dirty="0">
                <a:cs typeface="Times New Roman" panose="02020603050405020304" pitchFamily="18" charset="0"/>
              </a:rPr>
              <a:t>So we will use the time-value-of-money to get all of the cash flows to one point in time.  </a:t>
            </a:r>
            <a:endParaRPr lang="en-US" altLang="en-US" dirty="0" smtClean="0">
              <a:cs typeface="Times New Roman" panose="02020603050405020304" pitchFamily="18" charset="0"/>
            </a:endParaRPr>
          </a:p>
          <a:p>
            <a:pPr>
              <a:spcBef>
                <a:spcPct val="50000"/>
              </a:spcBef>
            </a:pPr>
            <a:r>
              <a:rPr lang="en-US" altLang="en-US" dirty="0" smtClean="0">
                <a:cs typeface="Times New Roman" panose="02020603050405020304" pitchFamily="18" charset="0"/>
              </a:rPr>
              <a:t>NPV </a:t>
            </a:r>
            <a:r>
              <a:rPr lang="en-US" altLang="en-US" dirty="0">
                <a:cs typeface="Times New Roman" panose="02020603050405020304" pitchFamily="18" charset="0"/>
              </a:rPr>
              <a:t>is just an across-time cost-benefit analysis.  If the benefits outweigh the costs, take on the project.  If the costs outweigh the benefits, don’t undertake the project.</a:t>
            </a:r>
          </a:p>
        </p:txBody>
      </p:sp>
      <p:sp>
        <p:nvSpPr>
          <p:cNvPr id="512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77B536D4-80E3-45E0-A1F0-E02D1A9A414D}" type="slidenum">
              <a:rPr lang="en-US" altLang="en-US" sz="1000">
                <a:latin typeface="Arial" panose="020B0604020202020204" pitchFamily="34" charset="0"/>
              </a:rPr>
              <a:pPr/>
              <a:t>3</a:t>
            </a:fld>
            <a:endParaRPr lang="en-US" altLang="en-US" sz="1000" dirty="0">
              <a:latin typeface="Arial" panose="020B0604020202020204" pitchFamily="34" charset="0"/>
            </a:endParaRPr>
          </a:p>
        </p:txBody>
      </p:sp>
      <p:sp>
        <p:nvSpPr>
          <p:cNvPr id="6"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7"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041572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3459" name="Group 3"/>
          <p:cNvGraphicFramePr>
            <a:graphicFrameLocks noGrp="1"/>
          </p:cNvGraphicFramePr>
          <p:nvPr>
            <p:ph idx="4294967295"/>
            <p:extLst>
              <p:ext uri="{D42A27DB-BD31-4B8C-83A1-F6EECF244321}">
                <p14:modId xmlns:p14="http://schemas.microsoft.com/office/powerpoint/2010/main" val="1768561408"/>
              </p:ext>
            </p:extLst>
          </p:nvPr>
        </p:nvGraphicFramePr>
        <p:xfrm>
          <a:off x="1266713" y="2470150"/>
          <a:ext cx="3429000" cy="3768726"/>
        </p:xfrm>
        <a:graphic>
          <a:graphicData uri="http://schemas.openxmlformats.org/drawingml/2006/table">
            <a:tbl>
              <a:tblPr/>
              <a:tblGrid>
                <a:gridCol w="1228725"/>
                <a:gridCol w="2200275"/>
              </a:tblGrid>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$1,000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69" name="Text Box 26"/>
          <p:cNvSpPr txBox="1">
            <a:spLocks noChangeArrowheads="1"/>
          </p:cNvSpPr>
          <p:nvPr/>
        </p:nvSpPr>
        <p:spPr bwMode="auto">
          <a:xfrm>
            <a:off x="809513" y="1397598"/>
            <a:ext cx="10141772"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smtClean="0">
                <a:cs typeface="Times New Roman" panose="02020603050405020304" pitchFamily="18" charset="0"/>
              </a:rPr>
              <a:t>Recall our project</a:t>
            </a:r>
            <a:r>
              <a:rPr lang="en-US" altLang="en-US" dirty="0">
                <a:cs typeface="Times New Roman" panose="02020603050405020304" pitchFamily="18" charset="0"/>
              </a:rPr>
              <a:t>: A company is considering building a polyethylene plant in Alpharetta, Georgia, USA</a:t>
            </a:r>
          </a:p>
        </p:txBody>
      </p:sp>
      <p:sp>
        <p:nvSpPr>
          <p:cNvPr id="6171" name="Text Box 28"/>
          <p:cNvSpPr txBox="1">
            <a:spLocks noChangeArrowheads="1"/>
          </p:cNvSpPr>
          <p:nvPr/>
        </p:nvSpPr>
        <p:spPr bwMode="auto">
          <a:xfrm>
            <a:off x="5638800" y="3751206"/>
            <a:ext cx="2971800" cy="16312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We estimate that it will cost $2000 to build the plant and result in these positive net cash flows over the next 4 year</a:t>
            </a:r>
            <a:r>
              <a:rPr lang="en-US" altLang="en-US" dirty="0" smtClean="0">
                <a:cs typeface="Times New Roman" panose="02020603050405020304" pitchFamily="18" charset="0"/>
              </a:rPr>
              <a:t>.</a:t>
            </a:r>
            <a:endParaRPr lang="en-US" altLang="en-US" dirty="0">
              <a:cs typeface="Times New Roman" panose="02020603050405020304" pitchFamily="18" charset="0"/>
            </a:endParaRPr>
          </a:p>
        </p:txBody>
      </p:sp>
      <p:sp>
        <p:nvSpPr>
          <p:cNvPr id="6173"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61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60401D8-7C4D-4FA5-9821-C486357A3445}" type="slidenum">
              <a:rPr lang="en-US" altLang="en-US">
                <a:cs typeface="Times New Roman" panose="02020603050405020304" pitchFamily="18" charset="0"/>
              </a:rPr>
              <a:pPr/>
              <a:t>4</a:t>
            </a:fld>
            <a:endParaRPr lang="en-US" altLang="en-US">
              <a:cs typeface="Times New Roman" panose="02020603050405020304" pitchFamily="18" charset="0"/>
            </a:endParaRPr>
          </a:p>
        </p:txBody>
      </p:sp>
      <p:sp>
        <p:nvSpPr>
          <p:cNvPr id="2" name="Right Brace 1"/>
          <p:cNvSpPr/>
          <p:nvPr/>
        </p:nvSpPr>
        <p:spPr>
          <a:xfrm>
            <a:off x="5002306" y="3108960"/>
            <a:ext cx="527125" cy="309820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02387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3459" name="Group 3"/>
          <p:cNvGraphicFramePr>
            <a:graphicFrameLocks noGrp="1"/>
          </p:cNvGraphicFramePr>
          <p:nvPr>
            <p:ph idx="4294967295"/>
            <p:extLst>
              <p:ext uri="{D42A27DB-BD31-4B8C-83A1-F6EECF244321}">
                <p14:modId xmlns:p14="http://schemas.microsoft.com/office/powerpoint/2010/main" val="3380289436"/>
              </p:ext>
            </p:extLst>
          </p:nvPr>
        </p:nvGraphicFramePr>
        <p:xfrm>
          <a:off x="1402976" y="1905001"/>
          <a:ext cx="3429000" cy="3768726"/>
        </p:xfrm>
        <a:graphic>
          <a:graphicData uri="http://schemas.openxmlformats.org/drawingml/2006/table">
            <a:tbl>
              <a:tblPr/>
              <a:tblGrid>
                <a:gridCol w="1228725"/>
                <a:gridCol w="2200275"/>
              </a:tblGrid>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Year</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Net Cash Flows</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1</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$1,000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2</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$800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3</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$600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t = 4</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ＭＳ Ｐゴシック" pitchFamily="-107" charset="-128"/>
                          <a:cs typeface="Arial" charset="0"/>
                        </a:rPr>
                        <a:t>$200</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7194" name="Straight Arrow Connector 8"/>
          <p:cNvCxnSpPr>
            <a:cxnSpLocks noChangeShapeType="1"/>
          </p:cNvCxnSpPr>
          <p:nvPr/>
        </p:nvCxnSpPr>
        <p:spPr bwMode="auto">
          <a:xfrm>
            <a:off x="3917576" y="2819400"/>
            <a:ext cx="2286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197" name="TextBox 12"/>
          <p:cNvSpPr txBox="1">
            <a:spLocks noChangeArrowheads="1"/>
          </p:cNvSpPr>
          <p:nvPr/>
        </p:nvSpPr>
        <p:spPr bwMode="auto">
          <a:xfrm>
            <a:off x="6289189" y="2619345"/>
            <a:ext cx="119813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a:cs typeface="Arial" panose="020B0604020202020204" pitchFamily="34" charset="0"/>
              </a:rPr>
              <a:t>Cost</a:t>
            </a:r>
          </a:p>
        </p:txBody>
      </p:sp>
      <p:sp>
        <p:nvSpPr>
          <p:cNvPr id="7198" name="TextBox 13"/>
          <p:cNvSpPr txBox="1">
            <a:spLocks noChangeArrowheads="1"/>
          </p:cNvSpPr>
          <p:nvPr/>
        </p:nvSpPr>
        <p:spPr bwMode="auto">
          <a:xfrm>
            <a:off x="5526739" y="4181222"/>
            <a:ext cx="119813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b="1" dirty="0">
                <a:cs typeface="Arial" panose="020B0604020202020204" pitchFamily="34" charset="0"/>
              </a:rPr>
              <a:t>Benefits</a:t>
            </a:r>
          </a:p>
        </p:txBody>
      </p:sp>
      <p:sp>
        <p:nvSpPr>
          <p:cNvPr id="720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8A4B296-7300-40BA-ACD9-442AC1531D73}" type="slidenum">
              <a:rPr lang="en-US" altLang="en-US" sz="1000">
                <a:latin typeface="Arial" panose="020B0604020202020204" pitchFamily="34" charset="0"/>
              </a:rPr>
              <a:pPr/>
              <a:t>5</a:t>
            </a:fld>
            <a:endParaRPr lang="en-US" altLang="en-US" sz="1000">
              <a:latin typeface="Arial" panose="020B0604020202020204" pitchFamily="34" charset="0"/>
            </a:endParaRPr>
          </a:p>
        </p:txBody>
      </p:sp>
      <p:sp>
        <p:nvSpPr>
          <p:cNvPr id="2" name="Right Brace 1"/>
          <p:cNvSpPr/>
          <p:nvPr/>
        </p:nvSpPr>
        <p:spPr>
          <a:xfrm>
            <a:off x="4903021" y="3233124"/>
            <a:ext cx="315109" cy="229630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1099073" y="1259111"/>
            <a:ext cx="2818503"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Cost and Benefits…</a:t>
            </a:r>
            <a:endParaRPr lang="en-US" sz="2000" dirty="0">
              <a:latin typeface="Times New Roman" panose="02020603050405020304" pitchFamily="18" charset="0"/>
              <a:cs typeface="Times New Roman" panose="02020603050405020304" pitchFamily="18" charset="0"/>
            </a:endParaRPr>
          </a:p>
        </p:txBody>
      </p:sp>
      <p:sp>
        <p:nvSpPr>
          <p:cNvPr id="15"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10"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85433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94"/>
                                        </p:tgtEl>
                                        <p:attrNameLst>
                                          <p:attrName>style.visibility</p:attrName>
                                        </p:attrNameLst>
                                      </p:cBhvr>
                                      <p:to>
                                        <p:strVal val="visible"/>
                                      </p:to>
                                    </p:set>
                                    <p:animEffect transition="in" filter="barn(inVertical)">
                                      <p:cBhvr>
                                        <p:cTn id="7" dur="500"/>
                                        <p:tgtEl>
                                          <p:spTgt spid="719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197"/>
                                        </p:tgtEl>
                                        <p:attrNameLst>
                                          <p:attrName>style.visibility</p:attrName>
                                        </p:attrNameLst>
                                      </p:cBhvr>
                                      <p:to>
                                        <p:strVal val="visible"/>
                                      </p:to>
                                    </p:set>
                                    <p:animEffect transition="in" filter="barn(inVertical)">
                                      <p:cBhvr>
                                        <p:cTn id="10" dur="500"/>
                                        <p:tgtEl>
                                          <p:spTgt spid="719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198"/>
                                        </p:tgtEl>
                                        <p:attrNameLst>
                                          <p:attrName>style.visibility</p:attrName>
                                        </p:attrNameLst>
                                      </p:cBhvr>
                                      <p:to>
                                        <p:strVal val="visible"/>
                                      </p:to>
                                    </p:set>
                                    <p:anim calcmode="lin" valueType="num">
                                      <p:cBhvr additive="base">
                                        <p:cTn id="15" dur="500" fill="hold"/>
                                        <p:tgtEl>
                                          <p:spTgt spid="7198"/>
                                        </p:tgtEl>
                                        <p:attrNameLst>
                                          <p:attrName>ppt_x</p:attrName>
                                        </p:attrNameLst>
                                      </p:cBhvr>
                                      <p:tavLst>
                                        <p:tav tm="0">
                                          <p:val>
                                            <p:strVal val="#ppt_x"/>
                                          </p:val>
                                        </p:tav>
                                        <p:tav tm="100000">
                                          <p:val>
                                            <p:strVal val="#ppt_x"/>
                                          </p:val>
                                        </p:tav>
                                      </p:tavLst>
                                    </p:anim>
                                    <p:anim calcmode="lin" valueType="num">
                                      <p:cBhvr additive="base">
                                        <p:cTn id="16" dur="500" fill="hold"/>
                                        <p:tgtEl>
                                          <p:spTgt spid="719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7" grpId="0" animBg="1"/>
      <p:bldP spid="7198"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6"/>
          <p:cNvSpPr txBox="1">
            <a:spLocks noChangeArrowheads="1"/>
          </p:cNvSpPr>
          <p:nvPr/>
        </p:nvSpPr>
        <p:spPr bwMode="auto">
          <a:xfrm>
            <a:off x="669663" y="1561652"/>
            <a:ext cx="3886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dirty="0">
                <a:solidFill>
                  <a:srgbClr val="0000CC"/>
                </a:solidFill>
                <a:cs typeface="Times New Roman" panose="02020603050405020304" pitchFamily="18" charset="0"/>
              </a:rPr>
              <a:t>Project: Alpharetta Factory</a:t>
            </a:r>
          </a:p>
        </p:txBody>
      </p:sp>
      <p:sp>
        <p:nvSpPr>
          <p:cNvPr id="10243" name="Line 31"/>
          <p:cNvSpPr>
            <a:spLocks noChangeShapeType="1"/>
          </p:cNvSpPr>
          <p:nvPr/>
        </p:nvSpPr>
        <p:spPr bwMode="auto">
          <a:xfrm>
            <a:off x="1050663" y="3314252"/>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4" name="Line 32"/>
          <p:cNvSpPr>
            <a:spLocks noChangeShapeType="1"/>
          </p:cNvSpPr>
          <p:nvPr/>
        </p:nvSpPr>
        <p:spPr bwMode="auto">
          <a:xfrm>
            <a:off x="2650863" y="3314252"/>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5" name="Line 33"/>
          <p:cNvSpPr>
            <a:spLocks noChangeShapeType="1"/>
          </p:cNvSpPr>
          <p:nvPr/>
        </p:nvSpPr>
        <p:spPr bwMode="auto">
          <a:xfrm>
            <a:off x="4251063" y="3314252"/>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6" name="Line 34"/>
          <p:cNvSpPr>
            <a:spLocks noChangeShapeType="1"/>
          </p:cNvSpPr>
          <p:nvPr/>
        </p:nvSpPr>
        <p:spPr bwMode="auto">
          <a:xfrm>
            <a:off x="5851263" y="3314252"/>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7" name="Line 35"/>
          <p:cNvSpPr>
            <a:spLocks noChangeShapeType="1"/>
          </p:cNvSpPr>
          <p:nvPr/>
        </p:nvSpPr>
        <p:spPr bwMode="auto">
          <a:xfrm>
            <a:off x="7451463" y="3314252"/>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8" name="Line 37"/>
          <p:cNvSpPr>
            <a:spLocks noChangeShapeType="1"/>
          </p:cNvSpPr>
          <p:nvPr/>
        </p:nvSpPr>
        <p:spPr bwMode="auto">
          <a:xfrm>
            <a:off x="1050663" y="3314252"/>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49" name="Text Box 38"/>
          <p:cNvSpPr txBox="1">
            <a:spLocks noChangeArrowheads="1"/>
          </p:cNvSpPr>
          <p:nvPr/>
        </p:nvSpPr>
        <p:spPr bwMode="auto">
          <a:xfrm>
            <a:off x="288663" y="3619053"/>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-$2000</a:t>
            </a:r>
          </a:p>
        </p:txBody>
      </p:sp>
      <p:sp>
        <p:nvSpPr>
          <p:cNvPr id="10250" name="Text Box 39"/>
          <p:cNvSpPr txBox="1">
            <a:spLocks noChangeArrowheads="1"/>
          </p:cNvSpPr>
          <p:nvPr/>
        </p:nvSpPr>
        <p:spPr bwMode="auto">
          <a:xfrm>
            <a:off x="2041263" y="3619053"/>
            <a:ext cx="114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$1000</a:t>
            </a:r>
          </a:p>
        </p:txBody>
      </p:sp>
      <p:sp>
        <p:nvSpPr>
          <p:cNvPr id="10251" name="Text Box 40"/>
          <p:cNvSpPr txBox="1">
            <a:spLocks noChangeArrowheads="1"/>
          </p:cNvSpPr>
          <p:nvPr/>
        </p:nvSpPr>
        <p:spPr bwMode="auto">
          <a:xfrm>
            <a:off x="3565263" y="3619053"/>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$800</a:t>
            </a:r>
          </a:p>
        </p:txBody>
      </p:sp>
      <p:sp>
        <p:nvSpPr>
          <p:cNvPr id="10252" name="Text Box 41"/>
          <p:cNvSpPr txBox="1">
            <a:spLocks noChangeArrowheads="1"/>
          </p:cNvSpPr>
          <p:nvPr/>
        </p:nvSpPr>
        <p:spPr bwMode="auto">
          <a:xfrm>
            <a:off x="5317863" y="3619053"/>
            <a:ext cx="106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$600</a:t>
            </a:r>
          </a:p>
        </p:txBody>
      </p:sp>
      <p:sp>
        <p:nvSpPr>
          <p:cNvPr id="10253" name="Text Box 42"/>
          <p:cNvSpPr txBox="1">
            <a:spLocks noChangeArrowheads="1"/>
          </p:cNvSpPr>
          <p:nvPr/>
        </p:nvSpPr>
        <p:spPr bwMode="auto">
          <a:xfrm>
            <a:off x="6994263" y="3619053"/>
            <a:ext cx="914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$200</a:t>
            </a:r>
          </a:p>
        </p:txBody>
      </p:sp>
      <p:sp>
        <p:nvSpPr>
          <p:cNvPr id="10254" name="Text Box 43"/>
          <p:cNvSpPr txBox="1">
            <a:spLocks noChangeArrowheads="1"/>
          </p:cNvSpPr>
          <p:nvPr/>
        </p:nvSpPr>
        <p:spPr bwMode="auto">
          <a:xfrm>
            <a:off x="669663" y="2704652"/>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cs typeface="Times New Roman" panose="02020603050405020304" pitchFamily="18" charset="0"/>
              </a:rPr>
              <a:t>0</a:t>
            </a:r>
          </a:p>
        </p:txBody>
      </p:sp>
      <p:sp>
        <p:nvSpPr>
          <p:cNvPr id="10255" name="Text Box 44"/>
          <p:cNvSpPr txBox="1">
            <a:spLocks noChangeArrowheads="1"/>
          </p:cNvSpPr>
          <p:nvPr/>
        </p:nvSpPr>
        <p:spPr bwMode="auto">
          <a:xfrm>
            <a:off x="3870063" y="2704652"/>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cs typeface="Times New Roman" panose="02020603050405020304" pitchFamily="18" charset="0"/>
              </a:rPr>
              <a:t>2</a:t>
            </a:r>
          </a:p>
        </p:txBody>
      </p:sp>
      <p:sp>
        <p:nvSpPr>
          <p:cNvPr id="10256" name="Text Box 45"/>
          <p:cNvSpPr txBox="1">
            <a:spLocks noChangeArrowheads="1"/>
          </p:cNvSpPr>
          <p:nvPr/>
        </p:nvSpPr>
        <p:spPr bwMode="auto">
          <a:xfrm>
            <a:off x="2269863" y="2704652"/>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cs typeface="Times New Roman" panose="02020603050405020304" pitchFamily="18" charset="0"/>
              </a:rPr>
              <a:t>1</a:t>
            </a:r>
          </a:p>
        </p:txBody>
      </p:sp>
      <p:sp>
        <p:nvSpPr>
          <p:cNvPr id="10257" name="Text Box 46"/>
          <p:cNvSpPr txBox="1">
            <a:spLocks noChangeArrowheads="1"/>
          </p:cNvSpPr>
          <p:nvPr/>
        </p:nvSpPr>
        <p:spPr bwMode="auto">
          <a:xfrm>
            <a:off x="5470263" y="2704652"/>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cs typeface="Times New Roman" panose="02020603050405020304" pitchFamily="18" charset="0"/>
              </a:rPr>
              <a:t>3</a:t>
            </a:r>
          </a:p>
        </p:txBody>
      </p:sp>
      <p:sp>
        <p:nvSpPr>
          <p:cNvPr id="10258" name="Text Box 47"/>
          <p:cNvSpPr txBox="1">
            <a:spLocks noChangeArrowheads="1"/>
          </p:cNvSpPr>
          <p:nvPr/>
        </p:nvSpPr>
        <p:spPr bwMode="auto">
          <a:xfrm>
            <a:off x="6994263" y="2704652"/>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solidFill>
                  <a:srgbClr val="0000CC"/>
                </a:solidFill>
                <a:cs typeface="Times New Roman" panose="02020603050405020304" pitchFamily="18" charset="0"/>
              </a:rPr>
              <a:t>4</a:t>
            </a:r>
          </a:p>
        </p:txBody>
      </p:sp>
      <p:sp>
        <p:nvSpPr>
          <p:cNvPr id="10259" name="Text Box 49"/>
          <p:cNvSpPr txBox="1">
            <a:spLocks noChangeArrowheads="1"/>
          </p:cNvSpPr>
          <p:nvPr/>
        </p:nvSpPr>
        <p:spPr bwMode="auto">
          <a:xfrm>
            <a:off x="6613263" y="1866452"/>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t=4 </a:t>
            </a:r>
          </a:p>
        </p:txBody>
      </p:sp>
      <p:sp>
        <p:nvSpPr>
          <p:cNvPr id="10260" name="Line 50"/>
          <p:cNvSpPr>
            <a:spLocks noChangeShapeType="1"/>
          </p:cNvSpPr>
          <p:nvPr/>
        </p:nvSpPr>
        <p:spPr bwMode="auto">
          <a:xfrm>
            <a:off x="7299063" y="2171252"/>
            <a:ext cx="76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61" name="Text Box 51"/>
          <p:cNvSpPr txBox="1">
            <a:spLocks noChangeArrowheads="1"/>
          </p:cNvSpPr>
          <p:nvPr/>
        </p:nvSpPr>
        <p:spPr bwMode="auto">
          <a:xfrm>
            <a:off x="5317863" y="1866452"/>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Times New Roman" panose="02020603050405020304" pitchFamily="18" charset="0"/>
              </a:rPr>
              <a:t>t=3 </a:t>
            </a:r>
          </a:p>
        </p:txBody>
      </p:sp>
      <p:sp>
        <p:nvSpPr>
          <p:cNvPr id="10262" name="Line 52"/>
          <p:cNvSpPr>
            <a:spLocks noChangeShapeType="1"/>
          </p:cNvSpPr>
          <p:nvPr/>
        </p:nvSpPr>
        <p:spPr bwMode="auto">
          <a:xfrm flipH="1">
            <a:off x="5851263" y="2247452"/>
            <a:ext cx="76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sz="2000">
              <a:latin typeface="Times New Roman" panose="02020603050405020304" pitchFamily="18" charset="0"/>
              <a:cs typeface="Times New Roman" panose="02020603050405020304" pitchFamily="18" charset="0"/>
            </a:endParaRPr>
          </a:p>
        </p:txBody>
      </p:sp>
      <p:sp>
        <p:nvSpPr>
          <p:cNvPr id="1026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19BB0EB-EA24-490B-ABD5-056867A56017}" type="slidenum">
              <a:rPr lang="en-US" altLang="en-US" sz="1000">
                <a:latin typeface="Arial" panose="020B0604020202020204" pitchFamily="34" charset="0"/>
              </a:rPr>
              <a:pPr/>
              <a:t>6</a:t>
            </a:fld>
            <a:endParaRPr lang="en-US" altLang="en-US" sz="1000">
              <a:latin typeface="Arial" panose="020B0604020202020204" pitchFamily="34" charset="0"/>
            </a:endParaRPr>
          </a:p>
        </p:txBody>
      </p:sp>
      <p:sp>
        <p:nvSpPr>
          <p:cNvPr id="2" name="Right Brace 1"/>
          <p:cNvSpPr/>
          <p:nvPr/>
        </p:nvSpPr>
        <p:spPr>
          <a:xfrm rot="5400000">
            <a:off x="4640131" y="1851662"/>
            <a:ext cx="593464" cy="52927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latin typeface="Times New Roman" panose="02020603050405020304" pitchFamily="18" charset="0"/>
              <a:cs typeface="Times New Roman" panose="02020603050405020304" pitchFamily="18" charset="0"/>
            </a:endParaRPr>
          </a:p>
        </p:txBody>
      </p:sp>
      <p:sp>
        <p:nvSpPr>
          <p:cNvPr id="3" name="TextBox 2"/>
          <p:cNvSpPr txBox="1"/>
          <p:nvPr/>
        </p:nvSpPr>
        <p:spPr>
          <a:xfrm>
            <a:off x="4268544" y="4828666"/>
            <a:ext cx="1336638" cy="400110"/>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benefits</a:t>
            </a:r>
          </a:p>
        </p:txBody>
      </p:sp>
      <p:sp>
        <p:nvSpPr>
          <p:cNvPr id="4" name="TextBox 3"/>
          <p:cNvSpPr txBox="1"/>
          <p:nvPr/>
        </p:nvSpPr>
        <p:spPr>
          <a:xfrm>
            <a:off x="288663" y="4385518"/>
            <a:ext cx="894678" cy="409257"/>
          </a:xfrm>
          <a:prstGeom prst="rect">
            <a:avLst/>
          </a:prstGeom>
          <a:noFill/>
          <a:ln>
            <a:solidFill>
              <a:schemeClr val="tx1"/>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cost</a:t>
            </a:r>
          </a:p>
        </p:txBody>
      </p:sp>
      <p:cxnSp>
        <p:nvCxnSpPr>
          <p:cNvPr id="6" name="Straight Arrow Connector 5"/>
          <p:cNvCxnSpPr>
            <a:endCxn id="10249" idx="2"/>
          </p:cNvCxnSpPr>
          <p:nvPr/>
        </p:nvCxnSpPr>
        <p:spPr>
          <a:xfrm flipV="1">
            <a:off x="936363" y="4019163"/>
            <a:ext cx="0" cy="366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32" name="TextBox 7"/>
          <p:cNvSpPr txBox="1">
            <a:spLocks noChangeArrowheads="1"/>
          </p:cNvSpPr>
          <p:nvPr/>
        </p:nvSpPr>
        <p:spPr bwMode="auto">
          <a:xfrm>
            <a:off x="8518263" y="1749157"/>
            <a:ext cx="3124200" cy="28623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Arial" panose="020B0604020202020204" pitchFamily="34" charset="0"/>
              </a:rPr>
              <a:t>To perform the cost-benefit analysis for this project, we need to adjust the cash flows for the time value of money.  In essence, with NPV, we will place all the money at one point (the present) and compare the costs to the benefits</a:t>
            </a:r>
          </a:p>
        </p:txBody>
      </p:sp>
      <p:sp>
        <p:nvSpPr>
          <p:cNvPr id="30"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92420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14400" y="1601787"/>
            <a:ext cx="3894268" cy="406569"/>
          </a:xfrm>
          <a:ln>
            <a:solidFill>
              <a:srgbClr val="000000"/>
            </a:solidFill>
          </a:ln>
        </p:spPr>
        <p:txBody>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The steps to calculate the NPV… </a:t>
            </a:r>
          </a:p>
        </p:txBody>
      </p:sp>
      <p:sp>
        <p:nvSpPr>
          <p:cNvPr id="12291" name="Text Box 4"/>
          <p:cNvSpPr txBox="1">
            <a:spLocks noChangeArrowheads="1"/>
          </p:cNvSpPr>
          <p:nvPr/>
        </p:nvSpPr>
        <p:spPr bwMode="auto">
          <a:xfrm>
            <a:off x="1295400" y="2249031"/>
            <a:ext cx="5791200" cy="2246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457200" indent="-457200">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buFontTx/>
              <a:buAutoNum type="arabicParenR"/>
            </a:pPr>
            <a:r>
              <a:rPr lang="en-US" altLang="en-US" dirty="0">
                <a:cs typeface="Times New Roman" panose="02020603050405020304" pitchFamily="18" charset="0"/>
              </a:rPr>
              <a:t>Find the present value of the future cash flows</a:t>
            </a:r>
          </a:p>
          <a:p>
            <a:pPr>
              <a:spcBef>
                <a:spcPct val="50000"/>
              </a:spcBef>
              <a:buFontTx/>
              <a:buAutoNum type="arabicParenR"/>
            </a:pPr>
            <a:r>
              <a:rPr lang="en-US" altLang="en-US" dirty="0">
                <a:cs typeface="Times New Roman" panose="02020603050405020304" pitchFamily="18" charset="0"/>
              </a:rPr>
              <a:t>Subtract the net initial outlay</a:t>
            </a:r>
          </a:p>
          <a:p>
            <a:pPr>
              <a:spcBef>
                <a:spcPct val="50000"/>
              </a:spcBef>
            </a:pPr>
            <a:r>
              <a:rPr lang="en-US" altLang="en-US" dirty="0">
                <a:cs typeface="Times New Roman" panose="02020603050405020304" pitchFamily="18" charset="0"/>
              </a:rPr>
              <a:t>3)  </a:t>
            </a:r>
            <a:r>
              <a:rPr lang="en-US" altLang="en-US" dirty="0" smtClean="0">
                <a:cs typeface="Times New Roman" panose="02020603050405020304" pitchFamily="18" charset="0"/>
              </a:rPr>
              <a:t>  The </a:t>
            </a:r>
            <a:r>
              <a:rPr lang="en-US" altLang="en-US" dirty="0">
                <a:cs typeface="Times New Roman" panose="02020603050405020304" pitchFamily="18" charset="0"/>
              </a:rPr>
              <a:t>difference is the project’s NPV</a:t>
            </a:r>
          </a:p>
          <a:p>
            <a:pPr>
              <a:spcBef>
                <a:spcPct val="50000"/>
              </a:spcBef>
            </a:pPr>
            <a:r>
              <a:rPr lang="en-US" altLang="en-US" dirty="0">
                <a:cs typeface="Times New Roman" panose="02020603050405020304" pitchFamily="18" charset="0"/>
              </a:rPr>
              <a:t>4) </a:t>
            </a:r>
            <a:r>
              <a:rPr lang="en-US" altLang="en-US" dirty="0" smtClean="0">
                <a:cs typeface="Times New Roman" panose="02020603050405020304" pitchFamily="18" charset="0"/>
              </a:rPr>
              <a:t>   </a:t>
            </a:r>
            <a:r>
              <a:rPr lang="en-US" altLang="en-US" dirty="0">
                <a:cs typeface="Times New Roman" panose="02020603050405020304" pitchFamily="18" charset="0"/>
              </a:rPr>
              <a:t>If the NPV &gt; 0, take the project</a:t>
            </a:r>
          </a:p>
          <a:p>
            <a:pPr>
              <a:spcBef>
                <a:spcPct val="50000"/>
              </a:spcBef>
            </a:pPr>
            <a:r>
              <a:rPr lang="en-US" altLang="en-US" dirty="0">
                <a:cs typeface="Times New Roman" panose="02020603050405020304" pitchFamily="18" charset="0"/>
              </a:rPr>
              <a:t>    </a:t>
            </a:r>
            <a:r>
              <a:rPr lang="en-US" altLang="en-US" dirty="0" smtClean="0">
                <a:cs typeface="Times New Roman" panose="02020603050405020304" pitchFamily="18" charset="0"/>
              </a:rPr>
              <a:t>   </a:t>
            </a:r>
            <a:r>
              <a:rPr lang="en-US" altLang="en-US" dirty="0">
                <a:cs typeface="Times New Roman" panose="02020603050405020304" pitchFamily="18" charset="0"/>
              </a:rPr>
              <a:t>If the NPV &lt; 0, reject the project	</a:t>
            </a:r>
          </a:p>
        </p:txBody>
      </p:sp>
      <p:cxnSp>
        <p:nvCxnSpPr>
          <p:cNvPr id="5" name="Straight Arrow Connector 4"/>
          <p:cNvCxnSpPr>
            <a:cxnSpLocks noChangeShapeType="1"/>
          </p:cNvCxnSpPr>
          <p:nvPr/>
        </p:nvCxnSpPr>
        <p:spPr bwMode="auto">
          <a:xfrm>
            <a:off x="6702774" y="2505669"/>
            <a:ext cx="867160" cy="238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 name="Straight Arrow Connector 6"/>
          <p:cNvCxnSpPr>
            <a:cxnSpLocks noChangeShapeType="1"/>
          </p:cNvCxnSpPr>
          <p:nvPr/>
        </p:nvCxnSpPr>
        <p:spPr bwMode="auto">
          <a:xfrm>
            <a:off x="4976308" y="2902132"/>
            <a:ext cx="3468641" cy="238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 name="TextBox 7"/>
          <p:cNvSpPr txBox="1">
            <a:spLocks noChangeArrowheads="1"/>
          </p:cNvSpPr>
          <p:nvPr/>
        </p:nvSpPr>
        <p:spPr bwMode="auto">
          <a:xfrm>
            <a:off x="7534991" y="2299064"/>
            <a:ext cx="15416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CC"/>
                </a:solidFill>
                <a:cs typeface="Times New Roman" panose="02020603050405020304" pitchFamily="18" charset="0"/>
              </a:rPr>
              <a:t>Benefits</a:t>
            </a:r>
          </a:p>
        </p:txBody>
      </p:sp>
      <p:sp>
        <p:nvSpPr>
          <p:cNvPr id="9" name="TextBox 8"/>
          <p:cNvSpPr txBox="1">
            <a:spLocks noChangeArrowheads="1"/>
          </p:cNvSpPr>
          <p:nvPr/>
        </p:nvSpPr>
        <p:spPr bwMode="auto">
          <a:xfrm>
            <a:off x="8305800" y="2702077"/>
            <a:ext cx="15416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rgbClr val="0000CC"/>
                </a:solidFill>
                <a:cs typeface="Times New Roman" panose="02020603050405020304" pitchFamily="18" charset="0"/>
              </a:rPr>
              <a:t>  Cost</a:t>
            </a:r>
          </a:p>
        </p:txBody>
      </p:sp>
      <p:sp>
        <p:nvSpPr>
          <p:cNvPr id="10" name="TextBox 9"/>
          <p:cNvSpPr txBox="1">
            <a:spLocks noChangeArrowheads="1"/>
          </p:cNvSpPr>
          <p:nvPr/>
        </p:nvSpPr>
        <p:spPr bwMode="auto">
          <a:xfrm>
            <a:off x="7086600" y="3163994"/>
            <a:ext cx="22160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CC"/>
                </a:solidFill>
                <a:cs typeface="Times New Roman" panose="02020603050405020304" pitchFamily="18" charset="0"/>
              </a:rPr>
              <a:t> Benefits - Cost</a:t>
            </a:r>
          </a:p>
        </p:txBody>
      </p:sp>
      <p:sp>
        <p:nvSpPr>
          <p:cNvPr id="11" name="TextBox 10"/>
          <p:cNvSpPr txBox="1">
            <a:spLocks noChangeArrowheads="1"/>
          </p:cNvSpPr>
          <p:nvPr/>
        </p:nvSpPr>
        <p:spPr bwMode="auto">
          <a:xfrm>
            <a:off x="6144468" y="3635584"/>
            <a:ext cx="30832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CC"/>
                </a:solidFill>
                <a:cs typeface="Times New Roman" panose="02020603050405020304" pitchFamily="18" charset="0"/>
              </a:rPr>
              <a:t>Benefits &gt; Cost... </a:t>
            </a:r>
            <a:r>
              <a:rPr lang="en-US" altLang="en-US" u="sng" dirty="0">
                <a:solidFill>
                  <a:srgbClr val="0000CC"/>
                </a:solidFill>
                <a:cs typeface="Times New Roman" panose="02020603050405020304" pitchFamily="18" charset="0"/>
              </a:rPr>
              <a:t>accept</a:t>
            </a:r>
          </a:p>
        </p:txBody>
      </p:sp>
      <p:sp>
        <p:nvSpPr>
          <p:cNvPr id="12" name="TextBox 11"/>
          <p:cNvSpPr txBox="1">
            <a:spLocks noChangeArrowheads="1"/>
          </p:cNvSpPr>
          <p:nvPr/>
        </p:nvSpPr>
        <p:spPr bwMode="auto">
          <a:xfrm>
            <a:off x="6381078" y="4058398"/>
            <a:ext cx="30832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solidFill>
                  <a:srgbClr val="0000CC"/>
                </a:solidFill>
                <a:cs typeface="Times New Roman" panose="02020603050405020304" pitchFamily="18" charset="0"/>
              </a:rPr>
              <a:t>Benefits &lt; Cost… </a:t>
            </a:r>
            <a:r>
              <a:rPr lang="en-US" altLang="en-US" u="sng" dirty="0">
                <a:solidFill>
                  <a:srgbClr val="0000CC"/>
                </a:solidFill>
                <a:cs typeface="Times New Roman" panose="02020603050405020304" pitchFamily="18" charset="0"/>
              </a:rPr>
              <a:t>reject</a:t>
            </a:r>
          </a:p>
        </p:txBody>
      </p:sp>
      <p:cxnSp>
        <p:nvCxnSpPr>
          <p:cNvPr id="16" name="Straight Arrow Connector 15"/>
          <p:cNvCxnSpPr>
            <a:cxnSpLocks noChangeShapeType="1"/>
          </p:cNvCxnSpPr>
          <p:nvPr/>
        </p:nvCxnSpPr>
        <p:spPr bwMode="auto">
          <a:xfrm>
            <a:off x="5132137" y="4277331"/>
            <a:ext cx="1156214" cy="238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17"/>
          <p:cNvCxnSpPr>
            <a:cxnSpLocks noChangeShapeType="1"/>
          </p:cNvCxnSpPr>
          <p:nvPr/>
        </p:nvCxnSpPr>
        <p:spPr bwMode="auto">
          <a:xfrm>
            <a:off x="4988254" y="3826547"/>
            <a:ext cx="1156214" cy="238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Straight Arrow Connector 19"/>
          <p:cNvCxnSpPr>
            <a:cxnSpLocks noChangeShapeType="1"/>
          </p:cNvCxnSpPr>
          <p:nvPr/>
        </p:nvCxnSpPr>
        <p:spPr bwMode="auto">
          <a:xfrm flipV="1">
            <a:off x="5389737" y="3360523"/>
            <a:ext cx="1797229" cy="951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2302" name="TextBox 23"/>
          <p:cNvSpPr txBox="1">
            <a:spLocks noChangeArrowheads="1"/>
          </p:cNvSpPr>
          <p:nvPr/>
        </p:nvSpPr>
        <p:spPr bwMode="auto">
          <a:xfrm>
            <a:off x="1304208" y="4927529"/>
            <a:ext cx="9421165"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Arial" panose="020B0604020202020204" pitchFamily="34" charset="0"/>
              </a:rPr>
              <a:t>Side Note: This example has the cost only at the front and the benefits only in subsequent years.  In reality, costs and benefits can occur anywhere.</a:t>
            </a:r>
          </a:p>
        </p:txBody>
      </p:sp>
      <p:sp>
        <p:nvSpPr>
          <p:cNvPr id="1230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1B5E514-24DE-4979-9574-FA9B7F46E5E3}" type="slidenum">
              <a:rPr lang="en-US" altLang="en-US" sz="1000">
                <a:latin typeface="Arial" panose="020B0604020202020204" pitchFamily="34" charset="0"/>
              </a:rPr>
              <a:pPr/>
              <a:t>7</a:t>
            </a:fld>
            <a:endParaRPr lang="en-US" altLang="en-US" sz="1000">
              <a:latin typeface="Arial" panose="020B0604020202020204" pitchFamily="34" charset="0"/>
            </a:endParaRPr>
          </a:p>
        </p:txBody>
      </p:sp>
      <p:sp>
        <p:nvSpPr>
          <p:cNvPr id="29"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17"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93144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arn(inVertic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additive="base">
                                        <p:cTn id="12"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circle(in)">
                                      <p:cBhvr>
                                        <p:cTn id="18" dur="2000"/>
                                        <p:tgtEl>
                                          <p:spTgt spid="1229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barn(inVertical)">
                                      <p:cBhvr>
                                        <p:cTn id="23" dur="500"/>
                                        <p:tgtEl>
                                          <p:spTgt spid="1229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2291">
                                            <p:txEl>
                                              <p:pRg st="4" end="4"/>
                                            </p:txEl>
                                          </p:spTgt>
                                        </p:tgtEl>
                                        <p:attrNameLst>
                                          <p:attrName>style.visibility</p:attrName>
                                        </p:attrNameLst>
                                      </p:cBhvr>
                                      <p:to>
                                        <p:strVal val="visible"/>
                                      </p:to>
                                    </p:set>
                                    <p:animEffect transition="in" filter="wipe(down)">
                                      <p:cBhvr>
                                        <p:cTn id="28" dur="500"/>
                                        <p:tgtEl>
                                          <p:spTgt spid="1229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par>
                                <p:cTn id="66" presetID="22" presetClass="entr" presetSubtype="4"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down)">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500"/>
                                        <p:tgtEl>
                                          <p:spTgt spid="12"/>
                                        </p:tgtEl>
                                      </p:cBhvr>
                                    </p:animEffect>
                                  </p:childTnLst>
                                </p:cTn>
                              </p:par>
                              <p:par>
                                <p:cTn id="74" presetID="22" presetClass="entr" presetSubtype="4" fill="hold"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wipe(down)">
                                      <p:cBhvr>
                                        <p:cTn id="76" dur="5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2302"/>
                                        </p:tgtEl>
                                        <p:attrNameLst>
                                          <p:attrName>style.visibility</p:attrName>
                                        </p:attrNameLst>
                                      </p:cBhvr>
                                      <p:to>
                                        <p:strVal val="visible"/>
                                      </p:to>
                                    </p:set>
                                    <p:anim calcmode="lin" valueType="num">
                                      <p:cBhvr>
                                        <p:cTn id="81" dur="500" fill="hold"/>
                                        <p:tgtEl>
                                          <p:spTgt spid="12302"/>
                                        </p:tgtEl>
                                        <p:attrNameLst>
                                          <p:attrName>ppt_w</p:attrName>
                                        </p:attrNameLst>
                                      </p:cBhvr>
                                      <p:tavLst>
                                        <p:tav tm="0">
                                          <p:val>
                                            <p:fltVal val="0"/>
                                          </p:val>
                                        </p:tav>
                                        <p:tav tm="100000">
                                          <p:val>
                                            <p:strVal val="#ppt_w"/>
                                          </p:val>
                                        </p:tav>
                                      </p:tavLst>
                                    </p:anim>
                                    <p:anim calcmode="lin" valueType="num">
                                      <p:cBhvr>
                                        <p:cTn id="82" dur="500" fill="hold"/>
                                        <p:tgtEl>
                                          <p:spTgt spid="12302"/>
                                        </p:tgtEl>
                                        <p:attrNameLst>
                                          <p:attrName>ppt_h</p:attrName>
                                        </p:attrNameLst>
                                      </p:cBhvr>
                                      <p:tavLst>
                                        <p:tav tm="0">
                                          <p:val>
                                            <p:fltVal val="0"/>
                                          </p:val>
                                        </p:tav>
                                        <p:tav tm="100000">
                                          <p:val>
                                            <p:strVal val="#ppt_h"/>
                                          </p:val>
                                        </p:tav>
                                      </p:tavLst>
                                    </p:anim>
                                    <p:animEffect transition="in" filter="fade">
                                      <p:cBhvr>
                                        <p:cTn id="83" dur="5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23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09513" y="1540387"/>
            <a:ext cx="10515600" cy="439589"/>
          </a:xfrm>
        </p:spPr>
        <p:txBody>
          <a:bodyPr>
            <a:normAutofit/>
          </a:bodyPr>
          <a:lstStyle/>
          <a:p>
            <a:pPr eaLnBrk="1" hangingPunct="1"/>
            <a:r>
              <a:rPr lang="en-US" altLang="en-US" sz="2000" dirty="0" smtClean="0">
                <a:latin typeface="Times New Roman" panose="02020603050405020304" pitchFamily="18" charset="0"/>
                <a:ea typeface="ＭＳ Ｐゴシック" panose="020B0600070205080204" pitchFamily="34" charset="-128"/>
                <a:cs typeface="Times New Roman" panose="02020603050405020304" pitchFamily="18" charset="0"/>
              </a:rPr>
              <a:t>The formula…</a:t>
            </a:r>
          </a:p>
        </p:txBody>
      </p:sp>
      <p:graphicFrame>
        <p:nvGraphicFramePr>
          <p:cNvPr id="13315" name="Object 4"/>
          <p:cNvGraphicFramePr>
            <a:graphicFrameLocks noChangeAspect="1"/>
          </p:cNvGraphicFramePr>
          <p:nvPr>
            <p:extLst>
              <p:ext uri="{D42A27DB-BD31-4B8C-83A1-F6EECF244321}">
                <p14:modId xmlns:p14="http://schemas.microsoft.com/office/powerpoint/2010/main" val="2048134337"/>
              </p:ext>
            </p:extLst>
          </p:nvPr>
        </p:nvGraphicFramePr>
        <p:xfrm>
          <a:off x="1271588" y="3321050"/>
          <a:ext cx="114300" cy="215900"/>
        </p:xfrm>
        <a:graphic>
          <a:graphicData uri="http://schemas.openxmlformats.org/presentationml/2006/ole">
            <mc:AlternateContent xmlns:mc="http://schemas.openxmlformats.org/markup-compatibility/2006">
              <mc:Choice xmlns:v="urn:schemas-microsoft-com:vml" Requires="v">
                <p:oleObj spid="_x0000_s1126"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1588"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6" name="Object 6"/>
          <p:cNvGraphicFramePr>
            <a:graphicFrameLocks noChangeAspect="1"/>
          </p:cNvGraphicFramePr>
          <p:nvPr>
            <p:extLst>
              <p:ext uri="{D42A27DB-BD31-4B8C-83A1-F6EECF244321}">
                <p14:modId xmlns:p14="http://schemas.microsoft.com/office/powerpoint/2010/main" val="1485996538"/>
              </p:ext>
            </p:extLst>
          </p:nvPr>
        </p:nvGraphicFramePr>
        <p:xfrm>
          <a:off x="1271588" y="2159000"/>
          <a:ext cx="3373437" cy="671513"/>
        </p:xfrm>
        <a:graphic>
          <a:graphicData uri="http://schemas.openxmlformats.org/presentationml/2006/ole">
            <mc:AlternateContent xmlns:mc="http://schemas.openxmlformats.org/markup-compatibility/2006">
              <mc:Choice xmlns:v="urn:schemas-microsoft-com:vml" Requires="v">
                <p:oleObj spid="_x0000_s1127" name="Equation" r:id="rId6" imgW="2108160" imgH="419040" progId="Equation.3">
                  <p:embed/>
                </p:oleObj>
              </mc:Choice>
              <mc:Fallback>
                <p:oleObj name="Equation" r:id="rId6" imgW="2108160" imgH="419040" progId="Equation.3">
                  <p:embed/>
                  <p:pic>
                    <p:nvPicPr>
                      <p:cNvPr id="0" name=""/>
                      <p:cNvPicPr>
                        <a:picLocks noChangeAspect="1" noChangeArrowheads="1"/>
                      </p:cNvPicPr>
                      <p:nvPr/>
                    </p:nvPicPr>
                    <p:blipFill>
                      <a:blip r:embed="rId7"/>
                      <a:srcRect/>
                      <a:stretch>
                        <a:fillRect/>
                      </a:stretch>
                    </p:blipFill>
                    <p:spPr bwMode="auto">
                      <a:xfrm>
                        <a:off x="1271588" y="2159000"/>
                        <a:ext cx="3373437" cy="671513"/>
                      </a:xfrm>
                      <a:prstGeom prst="rect">
                        <a:avLst/>
                      </a:prstGeom>
                      <a:noFill/>
                      <a:ln>
                        <a:solidFill>
                          <a:schemeClr val="tx1"/>
                        </a:solidFill>
                      </a:ln>
                    </p:spPr>
                  </p:pic>
                </p:oleObj>
              </mc:Fallback>
            </mc:AlternateContent>
          </a:graphicData>
        </a:graphic>
      </p:graphicFrame>
      <p:graphicFrame>
        <p:nvGraphicFramePr>
          <p:cNvPr id="381959" name="Object 7"/>
          <p:cNvGraphicFramePr>
            <a:graphicFrameLocks noChangeAspect="1"/>
          </p:cNvGraphicFramePr>
          <p:nvPr>
            <p:extLst>
              <p:ext uri="{D42A27DB-BD31-4B8C-83A1-F6EECF244321}">
                <p14:modId xmlns:p14="http://schemas.microsoft.com/office/powerpoint/2010/main" val="1088616723"/>
              </p:ext>
            </p:extLst>
          </p:nvPr>
        </p:nvGraphicFramePr>
        <p:xfrm>
          <a:off x="1271588" y="3206137"/>
          <a:ext cx="7620000" cy="962025"/>
        </p:xfrm>
        <a:graphic>
          <a:graphicData uri="http://schemas.openxmlformats.org/presentationml/2006/ole">
            <mc:AlternateContent xmlns:mc="http://schemas.openxmlformats.org/markup-compatibility/2006">
              <mc:Choice xmlns:v="urn:schemas-microsoft-com:vml" Requires="v">
                <p:oleObj spid="_x0000_s1128" name="Equation" r:id="rId8" imgW="2997200" imgH="419100" progId="Equation.3">
                  <p:embed/>
                </p:oleObj>
              </mc:Choice>
              <mc:Fallback>
                <p:oleObj name="Equation" r:id="rId8" imgW="2997200" imgH="4191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1588" y="3206137"/>
                        <a:ext cx="7620000" cy="962025"/>
                      </a:xfrm>
                      <a:prstGeom prst="rect">
                        <a:avLst/>
                      </a:prstGeom>
                      <a:noFill/>
                      <a:ln>
                        <a:solidFill>
                          <a:schemeClr val="tx1"/>
                        </a:solidFill>
                      </a:ln>
                    </p:spPr>
                  </p:pic>
                </p:oleObj>
              </mc:Fallback>
            </mc:AlternateContent>
          </a:graphicData>
        </a:graphic>
      </p:graphicFrame>
      <p:graphicFrame>
        <p:nvGraphicFramePr>
          <p:cNvPr id="381960" name="Object 8"/>
          <p:cNvGraphicFramePr>
            <a:graphicFrameLocks noChangeAspect="1"/>
          </p:cNvGraphicFramePr>
          <p:nvPr>
            <p:extLst>
              <p:ext uri="{D42A27DB-BD31-4B8C-83A1-F6EECF244321}">
                <p14:modId xmlns:p14="http://schemas.microsoft.com/office/powerpoint/2010/main" val="1750994608"/>
              </p:ext>
            </p:extLst>
          </p:nvPr>
        </p:nvGraphicFramePr>
        <p:xfrm>
          <a:off x="1271588" y="4322501"/>
          <a:ext cx="8657720" cy="381000"/>
        </p:xfrm>
        <a:graphic>
          <a:graphicData uri="http://schemas.openxmlformats.org/presentationml/2006/ole">
            <mc:AlternateContent xmlns:mc="http://schemas.openxmlformats.org/markup-compatibility/2006">
              <mc:Choice xmlns:v="urn:schemas-microsoft-com:vml" Requires="v">
                <p:oleObj spid="_x0000_s1129" name="Equation" r:id="rId10" imgW="4127500" imgH="177800" progId="Equation.3">
                  <p:embed/>
                </p:oleObj>
              </mc:Choice>
              <mc:Fallback>
                <p:oleObj name="Equation" r:id="rId10" imgW="4127500" imgH="177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1588" y="4322501"/>
                        <a:ext cx="8657720" cy="381000"/>
                      </a:xfrm>
                      <a:prstGeom prst="rect">
                        <a:avLst/>
                      </a:prstGeom>
                      <a:noFill/>
                      <a:ln>
                        <a:solidFill>
                          <a:schemeClr val="tx1"/>
                        </a:solidFill>
                      </a:ln>
                    </p:spPr>
                  </p:pic>
                </p:oleObj>
              </mc:Fallback>
            </mc:AlternateContent>
          </a:graphicData>
        </a:graphic>
      </p:graphicFrame>
      <p:sp>
        <p:nvSpPr>
          <p:cNvPr id="133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8269A518-8256-40A7-B692-42598C1C4F29}" type="slidenum">
              <a:rPr lang="en-US" altLang="en-US" sz="1000">
                <a:latin typeface="Arial" panose="020B0604020202020204" pitchFamily="34" charset="0"/>
              </a:rPr>
              <a:pPr/>
              <a:t>8</a:t>
            </a:fld>
            <a:endParaRPr lang="en-US" altLang="en-US" sz="1000">
              <a:latin typeface="Arial" panose="020B0604020202020204" pitchFamily="34" charset="0"/>
            </a:endParaRPr>
          </a:p>
        </p:txBody>
      </p:sp>
      <p:sp>
        <p:nvSpPr>
          <p:cNvPr id="12"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graphicFrame>
        <p:nvGraphicFramePr>
          <p:cNvPr id="13" name="Object 6"/>
          <p:cNvGraphicFramePr>
            <a:graphicFrameLocks noChangeAspect="1"/>
          </p:cNvGraphicFramePr>
          <p:nvPr>
            <p:extLst>
              <p:ext uri="{D42A27DB-BD31-4B8C-83A1-F6EECF244321}">
                <p14:modId xmlns:p14="http://schemas.microsoft.com/office/powerpoint/2010/main" val="1096301963"/>
              </p:ext>
            </p:extLst>
          </p:nvPr>
        </p:nvGraphicFramePr>
        <p:xfrm>
          <a:off x="5313774" y="2159157"/>
          <a:ext cx="3921125" cy="671513"/>
        </p:xfrm>
        <a:graphic>
          <a:graphicData uri="http://schemas.openxmlformats.org/presentationml/2006/ole">
            <mc:AlternateContent xmlns:mc="http://schemas.openxmlformats.org/markup-compatibility/2006">
              <mc:Choice xmlns:v="urn:schemas-microsoft-com:vml" Requires="v">
                <p:oleObj spid="_x0000_s1130" name="Equation" r:id="rId12" imgW="2450880" imgH="419040" progId="Equation.3">
                  <p:embed/>
                </p:oleObj>
              </mc:Choice>
              <mc:Fallback>
                <p:oleObj name="Equation" r:id="rId12" imgW="2450880" imgH="419040" progId="Equation.3">
                  <p:embed/>
                  <p:pic>
                    <p:nvPicPr>
                      <p:cNvPr id="0" name=""/>
                      <p:cNvPicPr>
                        <a:picLocks noChangeAspect="1" noChangeArrowheads="1"/>
                      </p:cNvPicPr>
                      <p:nvPr/>
                    </p:nvPicPr>
                    <p:blipFill>
                      <a:blip r:embed="rId13"/>
                      <a:srcRect/>
                      <a:stretch>
                        <a:fillRect/>
                      </a:stretch>
                    </p:blipFill>
                    <p:spPr bwMode="auto">
                      <a:xfrm>
                        <a:off x="5313774" y="2159157"/>
                        <a:ext cx="3921125" cy="671513"/>
                      </a:xfrm>
                      <a:prstGeom prst="rect">
                        <a:avLst/>
                      </a:prstGeom>
                      <a:solidFill>
                        <a:srgbClr val="002060">
                          <a:alpha val="5000"/>
                        </a:srgbClr>
                      </a:solidFill>
                      <a:ln>
                        <a:solidFill>
                          <a:schemeClr val="tx1"/>
                        </a:solidFill>
                      </a:ln>
                    </p:spPr>
                  </p:pic>
                </p:oleObj>
              </mc:Fallback>
            </mc:AlternateContent>
          </a:graphicData>
        </a:graphic>
      </p:graphicFrame>
      <p:graphicFrame>
        <p:nvGraphicFramePr>
          <p:cNvPr id="14" name="Object 4"/>
          <p:cNvGraphicFramePr>
            <a:graphicFrameLocks noChangeAspect="1"/>
          </p:cNvGraphicFramePr>
          <p:nvPr>
            <p:extLst>
              <p:ext uri="{D42A27DB-BD31-4B8C-83A1-F6EECF244321}">
                <p14:modId xmlns:p14="http://schemas.microsoft.com/office/powerpoint/2010/main" val="729196432"/>
              </p:ext>
            </p:extLst>
          </p:nvPr>
        </p:nvGraphicFramePr>
        <p:xfrm>
          <a:off x="1271588" y="5079125"/>
          <a:ext cx="114300" cy="215900"/>
        </p:xfrm>
        <a:graphic>
          <a:graphicData uri="http://schemas.openxmlformats.org/presentationml/2006/ole">
            <mc:AlternateContent xmlns:mc="http://schemas.openxmlformats.org/markup-compatibility/2006">
              <mc:Choice xmlns:v="urn:schemas-microsoft-com:vml" Requires="v">
                <p:oleObj spid="_x0000_s1131" name="Equation" r:id="rId14" imgW="114151" imgH="215619" progId="Equation.3">
                  <p:embed/>
                </p:oleObj>
              </mc:Choice>
              <mc:Fallback>
                <p:oleObj name="Equation" r:id="rId1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1588" y="5079125"/>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7"/>
          <p:cNvGraphicFramePr>
            <a:graphicFrameLocks noChangeAspect="1"/>
          </p:cNvGraphicFramePr>
          <p:nvPr>
            <p:extLst>
              <p:ext uri="{D42A27DB-BD31-4B8C-83A1-F6EECF244321}">
                <p14:modId xmlns:p14="http://schemas.microsoft.com/office/powerpoint/2010/main" val="4051852608"/>
              </p:ext>
            </p:extLst>
          </p:nvPr>
        </p:nvGraphicFramePr>
        <p:xfrm>
          <a:off x="1271588" y="4964113"/>
          <a:ext cx="7556500" cy="962025"/>
        </p:xfrm>
        <a:graphic>
          <a:graphicData uri="http://schemas.openxmlformats.org/presentationml/2006/ole">
            <mc:AlternateContent xmlns:mc="http://schemas.openxmlformats.org/markup-compatibility/2006">
              <mc:Choice xmlns:v="urn:schemas-microsoft-com:vml" Requires="v">
                <p:oleObj spid="_x0000_s1132" name="Equation" r:id="rId15" imgW="2971800" imgH="419040" progId="Equation.3">
                  <p:embed/>
                </p:oleObj>
              </mc:Choice>
              <mc:Fallback>
                <p:oleObj name="Equation" r:id="rId15" imgW="2971800" imgH="419040" progId="Equation.3">
                  <p:embed/>
                  <p:pic>
                    <p:nvPicPr>
                      <p:cNvPr id="0" name=""/>
                      <p:cNvPicPr>
                        <a:picLocks noChangeAspect="1" noChangeArrowheads="1"/>
                      </p:cNvPicPr>
                      <p:nvPr/>
                    </p:nvPicPr>
                    <p:blipFill>
                      <a:blip r:embed="rId16"/>
                      <a:srcRect/>
                      <a:stretch>
                        <a:fillRect/>
                      </a:stretch>
                    </p:blipFill>
                    <p:spPr bwMode="auto">
                      <a:xfrm>
                        <a:off x="1271588" y="4964113"/>
                        <a:ext cx="7556500" cy="962025"/>
                      </a:xfrm>
                      <a:prstGeom prst="rect">
                        <a:avLst/>
                      </a:prstGeom>
                      <a:solidFill>
                        <a:srgbClr val="002060">
                          <a:alpha val="5000"/>
                        </a:srgbClr>
                      </a:solidFill>
                      <a:ln>
                        <a:solidFill>
                          <a:schemeClr val="tx1"/>
                        </a:solidFill>
                      </a:ln>
                    </p:spPr>
                  </p:pic>
                </p:oleObj>
              </mc:Fallback>
            </mc:AlternateContent>
          </a:graphicData>
        </a:graphic>
      </p:graphicFrame>
      <p:graphicFrame>
        <p:nvGraphicFramePr>
          <p:cNvPr id="16" name="Object 8"/>
          <p:cNvGraphicFramePr>
            <a:graphicFrameLocks noChangeAspect="1"/>
          </p:cNvGraphicFramePr>
          <p:nvPr>
            <p:extLst>
              <p:ext uri="{D42A27DB-BD31-4B8C-83A1-F6EECF244321}">
                <p14:modId xmlns:p14="http://schemas.microsoft.com/office/powerpoint/2010/main" val="1583405066"/>
              </p:ext>
            </p:extLst>
          </p:nvPr>
        </p:nvGraphicFramePr>
        <p:xfrm>
          <a:off x="1271588" y="6041150"/>
          <a:ext cx="8657720" cy="434975"/>
        </p:xfrm>
        <a:graphic>
          <a:graphicData uri="http://schemas.openxmlformats.org/presentationml/2006/ole">
            <mc:AlternateContent xmlns:mc="http://schemas.openxmlformats.org/markup-compatibility/2006">
              <mc:Choice xmlns:v="urn:schemas-microsoft-com:vml" Requires="v">
                <p:oleObj spid="_x0000_s1133" name="Equation" r:id="rId17" imgW="4051080" imgH="203040" progId="Equation.3">
                  <p:embed/>
                </p:oleObj>
              </mc:Choice>
              <mc:Fallback>
                <p:oleObj name="Equation" r:id="rId17" imgW="4051080" imgH="203040" progId="Equation.3">
                  <p:embed/>
                  <p:pic>
                    <p:nvPicPr>
                      <p:cNvPr id="0" name=""/>
                      <p:cNvPicPr>
                        <a:picLocks noChangeAspect="1" noChangeArrowheads="1"/>
                      </p:cNvPicPr>
                      <p:nvPr/>
                    </p:nvPicPr>
                    <p:blipFill>
                      <a:blip r:embed="rId18"/>
                      <a:srcRect/>
                      <a:stretch>
                        <a:fillRect/>
                      </a:stretch>
                    </p:blipFill>
                    <p:spPr bwMode="auto">
                      <a:xfrm>
                        <a:off x="1271588" y="6041150"/>
                        <a:ext cx="8657720" cy="434975"/>
                      </a:xfrm>
                      <a:prstGeom prst="rect">
                        <a:avLst/>
                      </a:prstGeom>
                      <a:solidFill>
                        <a:srgbClr val="002060">
                          <a:alpha val="5000"/>
                        </a:srgbClr>
                      </a:solidFill>
                      <a:ln>
                        <a:solidFill>
                          <a:schemeClr val="tx1"/>
                        </a:solidFill>
                      </a:ln>
                    </p:spPr>
                  </p:pic>
                </p:oleObj>
              </mc:Fallback>
            </mc:AlternateContent>
          </a:graphicData>
        </a:graphic>
      </p:graphicFrame>
      <p:sp>
        <p:nvSpPr>
          <p:cNvPr id="17"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92711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arn(inVertical)">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1959"/>
                                        </p:tgtEl>
                                        <p:attrNameLst>
                                          <p:attrName>style.visibility</p:attrName>
                                        </p:attrNameLst>
                                      </p:cBhvr>
                                      <p:to>
                                        <p:strVal val="visible"/>
                                      </p:to>
                                    </p:set>
                                    <p:animEffect transition="in" filter="dissolve">
                                      <p:cBhvr>
                                        <p:cTn id="12" dur="500"/>
                                        <p:tgtEl>
                                          <p:spTgt spid="381959"/>
                                        </p:tgtEl>
                                      </p:cBhvr>
                                    </p:animEffect>
                                  </p:childTnLst>
                                </p:cTn>
                              </p:par>
                              <p:par>
                                <p:cTn id="13" presetID="9" presetClass="entr" presetSubtype="0" fill="hold" nodeType="withEffect">
                                  <p:stCondLst>
                                    <p:cond delay="0"/>
                                  </p:stCondLst>
                                  <p:childTnLst>
                                    <p:set>
                                      <p:cBhvr>
                                        <p:cTn id="14" dur="1" fill="hold">
                                          <p:stCondLst>
                                            <p:cond delay="0"/>
                                          </p:stCondLst>
                                        </p:cTn>
                                        <p:tgtEl>
                                          <p:spTgt spid="381960"/>
                                        </p:tgtEl>
                                        <p:attrNameLst>
                                          <p:attrName>style.visibility</p:attrName>
                                        </p:attrNameLst>
                                      </p:cBhvr>
                                      <p:to>
                                        <p:strVal val="visible"/>
                                      </p:to>
                                    </p:set>
                                    <p:animEffect transition="in" filter="dissolve">
                                      <p:cBhvr>
                                        <p:cTn id="15" dur="500"/>
                                        <p:tgtEl>
                                          <p:spTgt spid="38196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par>
                                <p:cTn id="26" presetID="9"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809513" y="1349218"/>
            <a:ext cx="8030584" cy="502084"/>
          </a:xfrm>
          <a:ln>
            <a:solidFill>
              <a:srgbClr val="000000"/>
            </a:solidFill>
          </a:ln>
        </p:spPr>
        <p:txBody>
          <a:bodyPr>
            <a:normAutofit/>
          </a:bodyPr>
          <a:lstStyle/>
          <a:p>
            <a:pPr eaLnBrk="1" hangingPunct="1"/>
            <a:r>
              <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rPr>
              <a:t>What is NPV? A cost-benefit analysis compacted into one time period…</a:t>
            </a:r>
          </a:p>
        </p:txBody>
      </p:sp>
      <p:sp>
        <p:nvSpPr>
          <p:cNvPr id="14339" name="Text Box 3"/>
          <p:cNvSpPr txBox="1">
            <a:spLocks noChangeArrowheads="1"/>
          </p:cNvSpPr>
          <p:nvPr/>
        </p:nvSpPr>
        <p:spPr bwMode="auto">
          <a:xfrm>
            <a:off x="2057400" y="19812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Project: Alpharetta Factory</a:t>
            </a:r>
          </a:p>
        </p:txBody>
      </p:sp>
      <p:sp>
        <p:nvSpPr>
          <p:cNvPr id="14340" name="Line 4"/>
          <p:cNvSpPr>
            <a:spLocks noChangeShapeType="1"/>
          </p:cNvSpPr>
          <p:nvPr/>
        </p:nvSpPr>
        <p:spPr bwMode="auto">
          <a:xfrm>
            <a:off x="3581400" y="3352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1" name="Line 5"/>
          <p:cNvSpPr>
            <a:spLocks noChangeShapeType="1"/>
          </p:cNvSpPr>
          <p:nvPr/>
        </p:nvSpPr>
        <p:spPr bwMode="auto">
          <a:xfrm>
            <a:off x="5181600" y="3352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2" name="Line 6"/>
          <p:cNvSpPr>
            <a:spLocks noChangeShapeType="1"/>
          </p:cNvSpPr>
          <p:nvPr/>
        </p:nvSpPr>
        <p:spPr bwMode="auto">
          <a:xfrm>
            <a:off x="6781800" y="3352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3" name="Line 7"/>
          <p:cNvSpPr>
            <a:spLocks noChangeShapeType="1"/>
          </p:cNvSpPr>
          <p:nvPr/>
        </p:nvSpPr>
        <p:spPr bwMode="auto">
          <a:xfrm>
            <a:off x="8382000" y="3352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4" name="Line 8"/>
          <p:cNvSpPr>
            <a:spLocks noChangeShapeType="1"/>
          </p:cNvSpPr>
          <p:nvPr/>
        </p:nvSpPr>
        <p:spPr bwMode="auto">
          <a:xfrm>
            <a:off x="9982200" y="3352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5" name="Line 9"/>
          <p:cNvSpPr>
            <a:spLocks noChangeShapeType="1"/>
          </p:cNvSpPr>
          <p:nvPr/>
        </p:nvSpPr>
        <p:spPr bwMode="auto">
          <a:xfrm>
            <a:off x="3581400" y="33528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46" name="Text Box 10"/>
          <p:cNvSpPr txBox="1">
            <a:spLocks noChangeArrowheads="1"/>
          </p:cNvSpPr>
          <p:nvPr/>
        </p:nvSpPr>
        <p:spPr bwMode="auto">
          <a:xfrm>
            <a:off x="3124200" y="3657601"/>
            <a:ext cx="13716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cs typeface="Arial" panose="020B0604020202020204" pitchFamily="34" charset="0"/>
              </a:rPr>
              <a:t>-$2000</a:t>
            </a:r>
          </a:p>
          <a:p>
            <a:pPr>
              <a:spcBef>
                <a:spcPct val="50000"/>
              </a:spcBef>
            </a:pPr>
            <a:r>
              <a:rPr lang="en-US" altLang="en-US">
                <a:cs typeface="Arial" panose="020B0604020202020204" pitchFamily="34" charset="0"/>
              </a:rPr>
              <a:t>$909.09</a:t>
            </a:r>
          </a:p>
          <a:p>
            <a:pPr>
              <a:spcBef>
                <a:spcPct val="50000"/>
              </a:spcBef>
            </a:pPr>
            <a:r>
              <a:rPr lang="en-US" altLang="en-US">
                <a:cs typeface="Arial" panose="020B0604020202020204" pitchFamily="34" charset="0"/>
              </a:rPr>
              <a:t>$661.15</a:t>
            </a:r>
          </a:p>
          <a:p>
            <a:pPr>
              <a:spcBef>
                <a:spcPct val="50000"/>
              </a:spcBef>
            </a:pPr>
            <a:r>
              <a:rPr lang="en-US" altLang="en-US">
                <a:cs typeface="Arial" panose="020B0604020202020204" pitchFamily="34" charset="0"/>
              </a:rPr>
              <a:t>$450.78</a:t>
            </a:r>
          </a:p>
          <a:p>
            <a:pPr>
              <a:spcBef>
                <a:spcPct val="50000"/>
              </a:spcBef>
            </a:pPr>
            <a:r>
              <a:rPr lang="en-US" altLang="en-US" u="sng">
                <a:cs typeface="Arial" panose="020B0604020202020204" pitchFamily="34" charset="0"/>
              </a:rPr>
              <a:t>$136.60</a:t>
            </a:r>
          </a:p>
          <a:p>
            <a:pPr>
              <a:spcBef>
                <a:spcPct val="50000"/>
              </a:spcBef>
            </a:pPr>
            <a:r>
              <a:rPr lang="en-US" altLang="en-US" b="1">
                <a:cs typeface="Arial" panose="020B0604020202020204" pitchFamily="34" charset="0"/>
              </a:rPr>
              <a:t>$157.63</a:t>
            </a:r>
          </a:p>
        </p:txBody>
      </p:sp>
      <p:sp>
        <p:nvSpPr>
          <p:cNvPr id="14347" name="Text Box 11"/>
          <p:cNvSpPr txBox="1">
            <a:spLocks noChangeArrowheads="1"/>
          </p:cNvSpPr>
          <p:nvPr/>
        </p:nvSpPr>
        <p:spPr bwMode="auto">
          <a:xfrm>
            <a:off x="4572000" y="3657601"/>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$1000</a:t>
            </a:r>
          </a:p>
        </p:txBody>
      </p:sp>
      <p:sp>
        <p:nvSpPr>
          <p:cNvPr id="14348" name="Text Box 12"/>
          <p:cNvSpPr txBox="1">
            <a:spLocks noChangeArrowheads="1"/>
          </p:cNvSpPr>
          <p:nvPr/>
        </p:nvSpPr>
        <p:spPr bwMode="auto">
          <a:xfrm>
            <a:off x="6096000" y="3657601"/>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$800</a:t>
            </a:r>
          </a:p>
        </p:txBody>
      </p:sp>
      <p:sp>
        <p:nvSpPr>
          <p:cNvPr id="14349" name="Text Box 13"/>
          <p:cNvSpPr txBox="1">
            <a:spLocks noChangeArrowheads="1"/>
          </p:cNvSpPr>
          <p:nvPr/>
        </p:nvSpPr>
        <p:spPr bwMode="auto">
          <a:xfrm>
            <a:off x="7848600" y="36576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$600</a:t>
            </a:r>
          </a:p>
        </p:txBody>
      </p:sp>
      <p:sp>
        <p:nvSpPr>
          <p:cNvPr id="14350" name="Text Box 14"/>
          <p:cNvSpPr txBox="1">
            <a:spLocks noChangeArrowheads="1"/>
          </p:cNvSpPr>
          <p:nvPr/>
        </p:nvSpPr>
        <p:spPr bwMode="auto">
          <a:xfrm>
            <a:off x="9525000" y="3657601"/>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cs typeface="Arial" panose="020B0604020202020204" pitchFamily="34" charset="0"/>
              </a:rPr>
              <a:t>$200</a:t>
            </a:r>
          </a:p>
        </p:txBody>
      </p:sp>
      <p:sp>
        <p:nvSpPr>
          <p:cNvPr id="14351" name="Text Box 15"/>
          <p:cNvSpPr txBox="1">
            <a:spLocks noChangeArrowheads="1"/>
          </p:cNvSpPr>
          <p:nvPr/>
        </p:nvSpPr>
        <p:spPr bwMode="auto">
          <a:xfrm>
            <a:off x="3200400" y="2743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0</a:t>
            </a:r>
          </a:p>
        </p:txBody>
      </p:sp>
      <p:sp>
        <p:nvSpPr>
          <p:cNvPr id="14352" name="Text Box 16"/>
          <p:cNvSpPr txBox="1">
            <a:spLocks noChangeArrowheads="1"/>
          </p:cNvSpPr>
          <p:nvPr/>
        </p:nvSpPr>
        <p:spPr bwMode="auto">
          <a:xfrm>
            <a:off x="6400800" y="2743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2</a:t>
            </a:r>
          </a:p>
        </p:txBody>
      </p:sp>
      <p:sp>
        <p:nvSpPr>
          <p:cNvPr id="14353" name="Text Box 17"/>
          <p:cNvSpPr txBox="1">
            <a:spLocks noChangeArrowheads="1"/>
          </p:cNvSpPr>
          <p:nvPr/>
        </p:nvSpPr>
        <p:spPr bwMode="auto">
          <a:xfrm>
            <a:off x="4800600" y="2743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1</a:t>
            </a:r>
          </a:p>
        </p:txBody>
      </p:sp>
      <p:sp>
        <p:nvSpPr>
          <p:cNvPr id="14354" name="Text Box 18"/>
          <p:cNvSpPr txBox="1">
            <a:spLocks noChangeArrowheads="1"/>
          </p:cNvSpPr>
          <p:nvPr/>
        </p:nvSpPr>
        <p:spPr bwMode="auto">
          <a:xfrm>
            <a:off x="8001000" y="2743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3</a:t>
            </a:r>
          </a:p>
        </p:txBody>
      </p:sp>
      <p:sp>
        <p:nvSpPr>
          <p:cNvPr id="14355" name="Text Box 19"/>
          <p:cNvSpPr txBox="1">
            <a:spLocks noChangeArrowheads="1"/>
          </p:cNvSpPr>
          <p:nvPr/>
        </p:nvSpPr>
        <p:spPr bwMode="auto">
          <a:xfrm>
            <a:off x="9525000" y="2743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2400">
                <a:solidFill>
                  <a:srgbClr val="0000CC"/>
                </a:solidFill>
                <a:cs typeface="Arial" panose="020B0604020202020204" pitchFamily="34" charset="0"/>
              </a:rPr>
              <a:t>4</a:t>
            </a:r>
          </a:p>
        </p:txBody>
      </p:sp>
      <p:sp>
        <p:nvSpPr>
          <p:cNvPr id="14356" name="Line 23"/>
          <p:cNvSpPr>
            <a:spLocks noChangeShapeType="1"/>
          </p:cNvSpPr>
          <p:nvPr/>
        </p:nvSpPr>
        <p:spPr bwMode="auto">
          <a:xfrm>
            <a:off x="5181600" y="4114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57" name="Line 24"/>
          <p:cNvSpPr>
            <a:spLocks noChangeShapeType="1"/>
          </p:cNvSpPr>
          <p:nvPr/>
        </p:nvSpPr>
        <p:spPr bwMode="auto">
          <a:xfrm flipH="1">
            <a:off x="4114800" y="43434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58" name="Line 26"/>
          <p:cNvSpPr>
            <a:spLocks noChangeShapeType="1"/>
          </p:cNvSpPr>
          <p:nvPr/>
        </p:nvSpPr>
        <p:spPr bwMode="auto">
          <a:xfrm>
            <a:off x="6705600" y="41148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59" name="Line 27"/>
          <p:cNvSpPr>
            <a:spLocks noChangeShapeType="1"/>
          </p:cNvSpPr>
          <p:nvPr/>
        </p:nvSpPr>
        <p:spPr bwMode="auto">
          <a:xfrm>
            <a:off x="8382000" y="4114800"/>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60" name="Line 28"/>
          <p:cNvSpPr>
            <a:spLocks noChangeShapeType="1"/>
          </p:cNvSpPr>
          <p:nvPr/>
        </p:nvSpPr>
        <p:spPr bwMode="auto">
          <a:xfrm>
            <a:off x="9982200" y="4114800"/>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61" name="Line 30"/>
          <p:cNvSpPr>
            <a:spLocks noChangeShapeType="1"/>
          </p:cNvSpPr>
          <p:nvPr/>
        </p:nvSpPr>
        <p:spPr bwMode="auto">
          <a:xfrm flipH="1">
            <a:off x="4114800" y="4800600"/>
            <a:ext cx="2590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62" name="Line 32"/>
          <p:cNvSpPr>
            <a:spLocks noChangeShapeType="1"/>
          </p:cNvSpPr>
          <p:nvPr/>
        </p:nvSpPr>
        <p:spPr bwMode="auto">
          <a:xfrm flipH="1">
            <a:off x="4114800" y="5257800"/>
            <a:ext cx="426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63" name="Line 34"/>
          <p:cNvSpPr>
            <a:spLocks noChangeShapeType="1"/>
          </p:cNvSpPr>
          <p:nvPr/>
        </p:nvSpPr>
        <p:spPr bwMode="auto">
          <a:xfrm flipH="1">
            <a:off x="4114800" y="5715000"/>
            <a:ext cx="5867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14364" name="Text Box 36"/>
          <p:cNvSpPr txBox="1">
            <a:spLocks noChangeArrowheads="1"/>
          </p:cNvSpPr>
          <p:nvPr/>
        </p:nvSpPr>
        <p:spPr bwMode="auto">
          <a:xfrm>
            <a:off x="1905000" y="3657601"/>
            <a:ext cx="11430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r">
              <a:spcBef>
                <a:spcPct val="50000"/>
              </a:spcBef>
            </a:pPr>
            <a:r>
              <a:rPr lang="en-US" altLang="en-US">
                <a:solidFill>
                  <a:srgbClr val="0000CC"/>
                </a:solidFill>
                <a:cs typeface="Arial" panose="020B0604020202020204" pitchFamily="34" charset="0"/>
              </a:rPr>
              <a:t>cost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benefit</a:t>
            </a:r>
          </a:p>
          <a:p>
            <a:pPr algn="r">
              <a:spcBef>
                <a:spcPct val="50000"/>
              </a:spcBef>
            </a:pPr>
            <a:r>
              <a:rPr lang="en-US" altLang="en-US">
                <a:solidFill>
                  <a:srgbClr val="0000CC"/>
                </a:solidFill>
                <a:cs typeface="Arial" panose="020B0604020202020204" pitchFamily="34" charset="0"/>
              </a:rPr>
              <a:t>NET =</a:t>
            </a:r>
          </a:p>
        </p:txBody>
      </p:sp>
      <p:sp>
        <p:nvSpPr>
          <p:cNvPr id="1436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F40B0F6E-2B79-40C1-83F1-2A19C0F6EF77}" type="slidenum">
              <a:rPr lang="en-US" altLang="en-US" sz="1000">
                <a:latin typeface="Arial" panose="020B0604020202020204" pitchFamily="34" charset="0"/>
              </a:rPr>
              <a:pPr/>
              <a:t>9</a:t>
            </a:fld>
            <a:endParaRPr lang="en-US" altLang="en-US" sz="1000">
              <a:latin typeface="Arial" panose="020B0604020202020204" pitchFamily="34" charset="0"/>
            </a:endParaRPr>
          </a:p>
        </p:txBody>
      </p:sp>
      <p:sp>
        <p:nvSpPr>
          <p:cNvPr id="31" name="TextBox 8"/>
          <p:cNvSpPr txBox="1">
            <a:spLocks noChangeArrowheads="1"/>
          </p:cNvSpPr>
          <p:nvPr/>
        </p:nvSpPr>
        <p:spPr bwMode="auto">
          <a:xfrm>
            <a:off x="809513" y="508300"/>
            <a:ext cx="2148840" cy="400110"/>
          </a:xfrm>
          <a:prstGeom prst="rect">
            <a:avLst/>
          </a:prstGeom>
          <a:solidFill>
            <a:srgbClr val="002060">
              <a:alpha val="5000"/>
            </a:srgbClr>
          </a:solidFill>
          <a:ln w="9525">
            <a:solidFill>
              <a:srgbClr val="000000"/>
            </a:solidFill>
            <a:miter lim="800000"/>
            <a:headEnd/>
            <a:tailEnd/>
          </a:ln>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cs typeface="Times New Roman" panose="02020603050405020304" pitchFamily="18" charset="0"/>
              </a:rPr>
              <a:t>Net Present Value</a:t>
            </a:r>
          </a:p>
        </p:txBody>
      </p:sp>
      <p:sp>
        <p:nvSpPr>
          <p:cNvPr id="32" name="TextBox 3"/>
          <p:cNvSpPr txBox="1">
            <a:spLocks noChangeArrowheads="1"/>
          </p:cNvSpPr>
          <p:nvPr/>
        </p:nvSpPr>
        <p:spPr bwMode="auto">
          <a:xfrm>
            <a:off x="1785036" y="6505575"/>
            <a:ext cx="11105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21573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1"/>
          </a:solidFill>
        </a:ln>
      </a:spPr>
      <a:bodyPr wrap="square" rtlCol="0">
        <a:spAutoFit/>
      </a:bodyPr>
      <a:lstStyle>
        <a:defPPr>
          <a:defRPr sz="20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1106</Words>
  <Application>Microsoft Office PowerPoint</Application>
  <PresentationFormat>Widescreen</PresentationFormat>
  <Paragraphs>264</Paragraphs>
  <Slides>17</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ＭＳ Ｐゴシック</vt:lpstr>
      <vt:lpstr>Arial</vt:lpstr>
      <vt:lpstr>Calibri</vt:lpstr>
      <vt:lpstr>Calibri Light</vt:lpstr>
      <vt:lpstr>Tahoma</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The steps to calculate the NPV… </vt:lpstr>
      <vt:lpstr>The formula…</vt:lpstr>
      <vt:lpstr>What is NPV? A cost-benefit analysis compacted into one time period…</vt:lpstr>
      <vt:lpstr>A cost-benefit analysis compacted into one time period…</vt:lpstr>
      <vt:lpstr>Other ways of thinking about NPV…</vt:lpstr>
      <vt:lpstr>Look at this from a different perspective.  Instead of going backward, let’s go forward.  Assume that all of these cash flows are invested in an imaginary corporate bank account.</vt:lpstr>
      <vt:lpstr>Four years later...what has this project made for us? </vt:lpstr>
      <vt:lpstr>But what did this cost us?</vt:lpstr>
      <vt:lpstr>Four years later…</vt:lpstr>
      <vt:lpstr>And, the present value today of that t=4 gain to shareholders….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11</cp:revision>
  <dcterms:created xsi:type="dcterms:W3CDTF">2014-07-27T23:52:24Z</dcterms:created>
  <dcterms:modified xsi:type="dcterms:W3CDTF">2014-07-29T20:53:44Z</dcterms:modified>
</cp:coreProperties>
</file>