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8" r:id="rId2"/>
    <p:sldId id="258" r:id="rId3"/>
    <p:sldId id="259" r:id="rId4"/>
    <p:sldId id="260" r:id="rId5"/>
    <p:sldId id="261" r:id="rId6"/>
    <p:sldId id="289" r:id="rId7"/>
    <p:sldId id="262" r:id="rId8"/>
    <p:sldId id="264" r:id="rId9"/>
    <p:sldId id="292" r:id="rId10"/>
    <p:sldId id="293" r:id="rId11"/>
    <p:sldId id="294" r:id="rId12"/>
    <p:sldId id="295" r:id="rId13"/>
    <p:sldId id="296" r:id="rId14"/>
    <p:sldId id="270" r:id="rId15"/>
    <p:sldId id="271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3F676-97FA-4638-9EEC-C4F5A4282178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6DCD3-347F-43BC-980F-7293927E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36268025" indent="-35829875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090613" indent="-2159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527175" indent="-2159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1965325" indent="-2159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422525" indent="-2159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879725" indent="-2159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336925" indent="-2159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794125" indent="-2159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8624A03C-08AB-4287-90F9-360CDE0C221F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48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fld id="{8433682C-E548-4145-82D8-8BC62AB8235F}" type="slidenum">
              <a:rPr lang="en-US" sz="1200">
                <a:latin typeface="Arial" pitchFamily="-108" charset="0"/>
                <a:ea typeface="Arial" pitchFamily="-108" charset="0"/>
                <a:cs typeface="Arial" pitchFamily="-108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sz="1200"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530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3827" y="8684926"/>
            <a:ext cx="2972590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b"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337C4CE7-4074-42B4-B10A-70BAAB0EEC06}" type="slidenum">
              <a:rPr lang="en-US" altLang="en-US" sz="1200">
                <a:latin typeface="Arial" charset="0"/>
                <a:cs typeface="Arial" charset="0"/>
              </a:rPr>
              <a:pPr algn="r" eaLnBrk="1" hangingPunct="1"/>
              <a:t>14</a:t>
            </a:fld>
            <a:endParaRPr lang="en-US" altLang="en-US" sz="120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9513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27" y="8684926"/>
            <a:ext cx="2972590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b"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F6CA6A8C-51E0-4E37-B81C-A69751C45709}" type="slidenum">
              <a:rPr lang="en-US" altLang="en-US" sz="1200">
                <a:latin typeface="Arial" charset="0"/>
                <a:cs typeface="Arial" charset="0"/>
              </a:rPr>
              <a:pPr algn="r" eaLnBrk="1" hangingPunct="1"/>
              <a:t>15</a:t>
            </a:fld>
            <a:endParaRPr lang="en-US" altLang="en-US" sz="120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4266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27B98635-2196-470B-96F0-E87E81EA41F6}" type="slidenum">
              <a:rPr lang="en-US" altLang="en-US" sz="1200">
                <a:latin typeface="Arial" charset="0"/>
              </a:rPr>
              <a:pPr/>
              <a:t>16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6093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798472BE-36D5-4630-AFF0-59B7F23E797C}" type="slidenum">
              <a:rPr lang="en-US" altLang="en-US" sz="1200">
                <a:latin typeface="Arial" charset="0"/>
              </a:rPr>
              <a:pPr/>
              <a:t>17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5035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D43FAFBA-5743-4EAB-9EC6-34C262D406D0}" type="slidenum">
              <a:rPr lang="en-US" altLang="en-US" sz="1200">
                <a:latin typeface="Arial" charset="0"/>
              </a:rPr>
              <a:pPr/>
              <a:t>18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7972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C75C02F9-D4E9-4FE4-ACEE-7DFD5DDC6096}" type="slidenum">
              <a:rPr lang="en-US" altLang="en-US" sz="1200">
                <a:latin typeface="Arial" charset="0"/>
              </a:rPr>
              <a:pPr/>
              <a:t>19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3334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DBB9A768-9C74-4027-9EBD-ACE22FF2CA8E}" type="slidenum">
              <a:rPr lang="en-US" altLang="en-US" sz="1200">
                <a:latin typeface="Arial" charset="0"/>
              </a:rPr>
              <a:pPr/>
              <a:t>20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51320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DE4A4444-5D2F-4388-B87E-E178EB1E468A}" type="slidenum">
              <a:rPr lang="en-US" altLang="en-US" sz="1200">
                <a:latin typeface="Arial" charset="0"/>
              </a:rPr>
              <a:pPr/>
              <a:t>21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84844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D3E1485D-F6E3-44EE-9974-6456D84D2494}" type="slidenum">
              <a:rPr lang="en-US" altLang="en-US" sz="1200">
                <a:latin typeface="Arial" charset="0"/>
              </a:rPr>
              <a:pPr/>
              <a:t>22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447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3827" y="8684926"/>
            <a:ext cx="2972590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b"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251AB2AC-295C-4181-8632-BEAE381993B8}" type="slidenum">
              <a:rPr lang="en-US" altLang="en-US" sz="1200">
                <a:latin typeface="Arial" charset="0"/>
                <a:cs typeface="Arial" charset="0"/>
              </a:rPr>
              <a:pPr algn="r" eaLnBrk="1" hangingPunct="1"/>
              <a:t>5</a:t>
            </a:fld>
            <a:endParaRPr lang="en-US" altLang="en-US" sz="1200">
              <a:latin typeface="Arial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7815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AE884B76-0401-4F57-A6F0-64E77334C0A2}" type="slidenum">
              <a:rPr lang="en-US" altLang="en-US" sz="1200">
                <a:latin typeface="Arial" charset="0"/>
              </a:rPr>
              <a:pPr/>
              <a:t>23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93513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E96C58B2-B10C-478A-9F47-25D6E175F912}" type="slidenum">
              <a:rPr lang="en-US" altLang="en-US" sz="1200">
                <a:latin typeface="Arial" charset="0"/>
              </a:rPr>
              <a:pPr/>
              <a:t>24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3243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9BE0F95C-3C75-410F-B021-8DBC7B85C865}" type="slidenum">
              <a:rPr lang="en-US" altLang="en-US" sz="1200">
                <a:latin typeface="Arial" charset="0"/>
              </a:rPr>
              <a:pPr/>
              <a:t>25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82433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37DAFA9F-1752-42BD-83B0-CF0088EEFF37}" type="slidenum">
              <a:rPr lang="en-US" altLang="en-US" sz="1200">
                <a:latin typeface="Arial" charset="0"/>
              </a:rPr>
              <a:pPr/>
              <a:t>26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4576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BF1017AA-1E75-4308-B7EC-73DD477AD633}" type="slidenum">
              <a:rPr lang="en-US" altLang="en-US" sz="1200">
                <a:latin typeface="Arial" charset="0"/>
              </a:rPr>
              <a:pPr/>
              <a:t>27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3213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703" indent="-284206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1533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030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6957" indent="-227679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09174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61390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13607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65823" indent="-22767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1156BF95-013A-44B9-ABF3-E58A151B3D66}" type="slidenum">
              <a:rPr lang="en-US" altLang="en-US" sz="1200">
                <a:latin typeface="Arial" charset="0"/>
              </a:rPr>
              <a:pPr/>
              <a:t>28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562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3827" y="8684926"/>
            <a:ext cx="2972590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b"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251AB2AC-295C-4181-8632-BEAE381993B8}" type="slidenum">
              <a:rPr lang="en-US" altLang="en-US" sz="1200">
                <a:latin typeface="Arial" charset="0"/>
                <a:cs typeface="Arial" charset="0"/>
              </a:rPr>
              <a:pPr algn="r" eaLnBrk="1" hangingPunct="1"/>
              <a:t>6</a:t>
            </a:fld>
            <a:endParaRPr lang="en-US" altLang="en-US" sz="1200">
              <a:latin typeface="Arial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5181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83827" y="8684926"/>
            <a:ext cx="2972590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b"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A7ABD99B-CEE8-4724-AD78-7CB9EE00E0D9}" type="slidenum">
              <a:rPr lang="en-US" altLang="en-US" sz="1200">
                <a:latin typeface="Arial" charset="0"/>
                <a:cs typeface="Arial" charset="0"/>
              </a:rPr>
              <a:pPr algn="r" eaLnBrk="1" hangingPunct="1"/>
              <a:t>7</a:t>
            </a:fld>
            <a:endParaRPr lang="en-US" altLang="en-US" sz="1200">
              <a:latin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2125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3827" y="8684926"/>
            <a:ext cx="2972590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b"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269505CF-B57C-4D7E-AAA7-3EF4908DD645}" type="slidenum">
              <a:rPr lang="en-US" altLang="en-US" sz="1200">
                <a:latin typeface="Arial" charset="0"/>
                <a:cs typeface="Arial" charset="0"/>
              </a:rPr>
              <a:pPr algn="r" eaLnBrk="1" hangingPunct="1"/>
              <a:t>8</a:t>
            </a:fld>
            <a:endParaRPr lang="en-US" altLang="en-US" sz="1200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2548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fld id="{8F326757-AE6A-744B-9D3C-B600EF9850E1}" type="slidenum">
              <a:rPr lang="en-US" sz="1200">
                <a:latin typeface="Arial" pitchFamily="-108" charset="0"/>
                <a:ea typeface="Arial" pitchFamily="-108" charset="0"/>
                <a:cs typeface="Arial" pitchFamily="-108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sz="1200"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191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fld id="{5EAD9C0F-002B-4445-A7A6-75E04CD98286}" type="slidenum">
              <a:rPr lang="en-US" sz="1200">
                <a:latin typeface="Arial" pitchFamily="-108" charset="0"/>
                <a:ea typeface="Arial" pitchFamily="-108" charset="0"/>
                <a:cs typeface="Arial" pitchFamily="-10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sz="1200"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0336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fld id="{5EAD9C0F-002B-4445-A7A6-75E04CD98286}" type="slidenum">
              <a:rPr lang="en-US" sz="1200">
                <a:latin typeface="Arial" pitchFamily="-108" charset="0"/>
                <a:ea typeface="Arial" pitchFamily="-108" charset="0"/>
                <a:cs typeface="Arial" pitchFamily="-10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sz="1200"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8915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fld id="{68C77BEC-FB57-904E-B89E-82F1539E7F00}" type="slidenum">
              <a:rPr lang="en-US" sz="1200">
                <a:latin typeface="Arial" pitchFamily="-108" charset="0"/>
                <a:ea typeface="Arial" pitchFamily="-108" charset="0"/>
                <a:cs typeface="Arial" pitchFamily="-108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sz="1200"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140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06D-E591-4189-BBB3-2A83EE3568B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6666-96F9-4E09-8EC1-87872AA2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06D-E591-4189-BBB3-2A83EE3568B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6666-96F9-4E09-8EC1-87872AA2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06D-E591-4189-BBB3-2A83EE3568B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6666-96F9-4E09-8EC1-87872AA2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87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88843-81AF-4373-9276-116EA1223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485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0070E-7A88-4973-87B6-7C267C378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276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1B466-DFF7-4BBD-9B9D-434429D2AC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49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06D-E591-4189-BBB3-2A83EE3568B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6666-96F9-4E09-8EC1-87872AA2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6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06D-E591-4189-BBB3-2A83EE3568B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6666-96F9-4E09-8EC1-87872AA2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8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06D-E591-4189-BBB3-2A83EE3568B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6666-96F9-4E09-8EC1-87872AA2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5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06D-E591-4189-BBB3-2A83EE3568B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6666-96F9-4E09-8EC1-87872AA2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9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06D-E591-4189-BBB3-2A83EE3568B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6666-96F9-4E09-8EC1-87872AA2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3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06D-E591-4189-BBB3-2A83EE3568B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6666-96F9-4E09-8EC1-87872AA2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9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06D-E591-4189-BBB3-2A83EE3568B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6666-96F9-4E09-8EC1-87872AA2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5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706D-E591-4189-BBB3-2A83EE3568B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6666-96F9-4E09-8EC1-87872AA2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5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2706D-E591-4189-BBB3-2A83EE3568BB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E6666-96F9-4E09-8EC1-87872AA2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5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438400"/>
            <a:ext cx="6553200" cy="5334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 to Capital Budgeting and Payback Period</a:t>
            </a:r>
            <a:endParaRPr lang="en-US" altLang="en-US" sz="24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3EB642-16B0-49B0-A223-833F702E9CE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1600200" y="3810002"/>
            <a:ext cx="22860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Calibri" panose="020F0502020204030204" pitchFamily="34" charset="0"/>
              </a:rPr>
              <a:t>Dr. Craig Ruff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Calibri" panose="020F0502020204030204" pitchFamily="34" charset="0"/>
              </a:rPr>
              <a:t>Department of Finance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Calibri" panose="020F0502020204030204" pitchFamily="34" charset="0"/>
              </a:rPr>
              <a:t>J. Mack Robinson College of Business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Calibri" panose="020F0502020204030204" pitchFamily="34" charset="0"/>
              </a:rPr>
              <a:t>Georgia State University</a:t>
            </a:r>
          </a:p>
        </p:txBody>
      </p:sp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</p:spTree>
    <p:extLst>
      <p:ext uri="{BB962C8B-B14F-4D97-AF65-F5344CB8AC3E}">
        <p14:creationId xmlns:p14="http://schemas.microsoft.com/office/powerpoint/2010/main" val="10901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393445" y="1998999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2069845" y="1998999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2222245" y="3141999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>
                <a:ea typeface="Arial" pitchFamily="-108" charset="0"/>
                <a:cs typeface="Arial" pitchFamily="-108" charset="0"/>
              </a:rPr>
              <a:t>Equity 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2222245" y="2379999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>
                <a:ea typeface="Arial" pitchFamily="-108" charset="0"/>
                <a:cs typeface="Arial" pitchFamily="-108" charset="0"/>
              </a:rPr>
              <a:t>Debt</a:t>
            </a:r>
            <a:endParaRPr lang="en-US" sz="2400">
              <a:ea typeface="Arial" pitchFamily="-108" charset="0"/>
              <a:cs typeface="Arial" pitchFamily="-108" charset="0"/>
            </a:endParaRP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393445" y="2379999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ea typeface="Arial" pitchFamily="-108" charset="0"/>
                <a:cs typeface="Arial" pitchFamily="-108" charset="0"/>
              </a:rPr>
              <a:t>Assets</a:t>
            </a: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4344300" y="1340908"/>
            <a:ext cx="4050145" cy="4524315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ea typeface="Arial" pitchFamily="-108" charset="0"/>
                <a:cs typeface="Arial" pitchFamily="-108" charset="0"/>
              </a:rPr>
              <a:t>Typically, we think of the company’s</a:t>
            </a:r>
          </a:p>
          <a:p>
            <a:pPr algn="l">
              <a:spcBef>
                <a:spcPct val="0"/>
              </a:spcBef>
            </a:pPr>
            <a:r>
              <a:rPr lang="en-US" dirty="0">
                <a:ea typeface="Arial" pitchFamily="-108" charset="0"/>
                <a:cs typeface="Arial" pitchFamily="-108" charset="0"/>
              </a:rPr>
              <a:t>cost of capital as a blend of its cost of</a:t>
            </a:r>
          </a:p>
          <a:p>
            <a:pPr algn="l">
              <a:spcBef>
                <a:spcPct val="0"/>
              </a:spcBef>
            </a:pPr>
            <a:r>
              <a:rPr lang="en-US" dirty="0">
                <a:ea typeface="Arial" pitchFamily="-108" charset="0"/>
                <a:cs typeface="Arial" pitchFamily="-108" charset="0"/>
              </a:rPr>
              <a:t>debt and its cost of equity.  We call this</a:t>
            </a:r>
          </a:p>
          <a:p>
            <a:pPr algn="l">
              <a:spcBef>
                <a:spcPct val="0"/>
              </a:spcBef>
            </a:pPr>
            <a:r>
              <a:rPr lang="en-US" dirty="0">
                <a:ea typeface="Arial" pitchFamily="-108" charset="0"/>
                <a:cs typeface="Arial" pitchFamily="-108" charset="0"/>
              </a:rPr>
              <a:t>the </a:t>
            </a:r>
            <a:r>
              <a:rPr lang="en-US" b="1" dirty="0">
                <a:ea typeface="Arial" pitchFamily="-108" charset="0"/>
                <a:cs typeface="Arial" pitchFamily="-108" charset="0"/>
              </a:rPr>
              <a:t>weighted average cost of capital</a:t>
            </a:r>
          </a:p>
          <a:p>
            <a:pPr algn="l">
              <a:spcBef>
                <a:spcPct val="0"/>
              </a:spcBef>
            </a:pPr>
            <a:r>
              <a:rPr lang="en-US" b="1" dirty="0">
                <a:ea typeface="Arial" pitchFamily="-108" charset="0"/>
                <a:cs typeface="Arial" pitchFamily="-108" charset="0"/>
              </a:rPr>
              <a:t>(WACC)</a:t>
            </a:r>
            <a:r>
              <a:rPr lang="en-US" dirty="0">
                <a:ea typeface="Arial" pitchFamily="-108" charset="0"/>
                <a:cs typeface="Arial" pitchFamily="-108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dirty="0">
              <a:ea typeface="Arial" pitchFamily="-108" charset="0"/>
              <a:cs typeface="Arial" pitchFamily="-108" charset="0"/>
            </a:endParaRPr>
          </a:p>
          <a:p>
            <a:pPr algn="l">
              <a:spcBef>
                <a:spcPct val="0"/>
              </a:spcBef>
            </a:pPr>
            <a:r>
              <a:rPr lang="en-US" dirty="0">
                <a:ea typeface="Arial" pitchFamily="-108" charset="0"/>
                <a:cs typeface="Arial" pitchFamily="-108" charset="0"/>
              </a:rPr>
              <a:t>The cost of debt will be the current</a:t>
            </a:r>
          </a:p>
          <a:p>
            <a:pPr algn="l">
              <a:spcBef>
                <a:spcPct val="0"/>
              </a:spcBef>
            </a:pPr>
            <a:r>
              <a:rPr lang="en-US" dirty="0">
                <a:ea typeface="Arial" pitchFamily="-108" charset="0"/>
                <a:cs typeface="Arial" pitchFamily="-108" charset="0"/>
              </a:rPr>
              <a:t>(after-tax) market yield on </a:t>
            </a:r>
            <a:r>
              <a:rPr lang="en-US" dirty="0" smtClean="0">
                <a:ea typeface="Arial" pitchFamily="-108" charset="0"/>
                <a:cs typeface="Arial" pitchFamily="-108" charset="0"/>
              </a:rPr>
              <a:t>the company’s </a:t>
            </a:r>
            <a:r>
              <a:rPr lang="en-US" dirty="0">
                <a:ea typeface="Arial" pitchFamily="-108" charset="0"/>
                <a:cs typeface="Arial" pitchFamily="-108" charset="0"/>
              </a:rPr>
              <a:t>debt.</a:t>
            </a:r>
          </a:p>
          <a:p>
            <a:pPr algn="l">
              <a:spcBef>
                <a:spcPct val="0"/>
              </a:spcBef>
            </a:pPr>
            <a:endParaRPr lang="en-US" dirty="0">
              <a:ea typeface="Arial" pitchFamily="-108" charset="0"/>
              <a:cs typeface="Arial" pitchFamily="-108" charset="0"/>
            </a:endParaRPr>
          </a:p>
          <a:p>
            <a:pPr algn="l">
              <a:spcBef>
                <a:spcPct val="0"/>
              </a:spcBef>
            </a:pPr>
            <a:r>
              <a:rPr lang="en-US" dirty="0">
                <a:ea typeface="Arial" pitchFamily="-108" charset="0"/>
                <a:cs typeface="Arial" pitchFamily="-108" charset="0"/>
              </a:rPr>
              <a:t>The cost of equity is trickier to estimate. </a:t>
            </a:r>
          </a:p>
          <a:p>
            <a:pPr algn="l">
              <a:spcBef>
                <a:spcPct val="0"/>
              </a:spcBef>
            </a:pPr>
            <a:r>
              <a:rPr lang="en-US" dirty="0">
                <a:ea typeface="Arial" pitchFamily="-108" charset="0"/>
                <a:cs typeface="Arial" pitchFamily="-108" charset="0"/>
              </a:rPr>
              <a:t>Ideally, it is the fair, market-based return</a:t>
            </a:r>
          </a:p>
          <a:p>
            <a:pPr algn="l">
              <a:spcBef>
                <a:spcPct val="0"/>
              </a:spcBef>
            </a:pPr>
            <a:r>
              <a:rPr lang="en-US" dirty="0">
                <a:ea typeface="Arial" pitchFamily="-108" charset="0"/>
                <a:cs typeface="Arial" pitchFamily="-108" charset="0"/>
              </a:rPr>
              <a:t>based on the riskiness of the company’s</a:t>
            </a:r>
            <a:endParaRPr lang="en-US" dirty="0" smtClean="0">
              <a:ea typeface="Arial" pitchFamily="-108" charset="0"/>
              <a:cs typeface="Arial" pitchFamily="-108" charset="0"/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ea typeface="Arial" pitchFamily="-108" charset="0"/>
                <a:cs typeface="Arial" pitchFamily="-108" charset="0"/>
              </a:rPr>
              <a:t>stock</a:t>
            </a:r>
            <a:r>
              <a:rPr lang="en-US" dirty="0" smtClean="0">
                <a:ea typeface="Arial" pitchFamily="-108" charset="0"/>
                <a:cs typeface="Arial" pitchFamily="-108" charset="0"/>
              </a:rPr>
              <a:t>.  In class, we will often use CAPM, beta, and the security capital line to estimate the cost of equity.</a:t>
            </a:r>
            <a:endParaRPr lang="en-US" dirty="0">
              <a:ea typeface="Arial" pitchFamily="-108" charset="0"/>
              <a:cs typeface="Arial" pitchFamily="-108" charset="0"/>
            </a:endParaRPr>
          </a:p>
        </p:txBody>
      </p: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247973" y="1541799"/>
            <a:ext cx="3888509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Arial" pitchFamily="-108" charset="0"/>
                <a:cs typeface="Arial" pitchFamily="-108" charset="0"/>
              </a:rPr>
              <a:t>Corporate Balance Sheet</a:t>
            </a:r>
          </a:p>
        </p:txBody>
      </p:sp>
      <p:sp>
        <p:nvSpPr>
          <p:cNvPr id="15369" name="Slide Number Placeholder 10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fld id="{3AAE3CAB-8E42-4840-A879-729E103826B8}" type="slidenum">
              <a:rPr lang="en-US" sz="1000">
                <a:latin typeface="Arial" pitchFamily="-108" charset="0"/>
                <a:ea typeface="Arial" pitchFamily="-108" charset="0"/>
                <a:cs typeface="Arial" pitchFamily="-10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sz="1000"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521691" y="376381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rgbClr val="FFFFFF"/>
                </a:solidFill>
                <a:ea typeface="Arial" pitchFamily="-108" charset="0"/>
                <a:cs typeface="Arial" pitchFamily="-108" charset="0"/>
              </a:rPr>
              <a:t>Cost of Capital</a:t>
            </a:r>
            <a:endParaRPr lang="en-US" dirty="0">
              <a:solidFill>
                <a:srgbClr val="FFFFFF"/>
              </a:solidFill>
              <a:ea typeface="Arial" pitchFamily="-108" charset="0"/>
              <a:cs typeface="Arial" pitchFamily="-10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</p:spTree>
    <p:extLst>
      <p:ext uri="{BB962C8B-B14F-4D97-AF65-F5344CB8AC3E}">
        <p14:creationId xmlns:p14="http://schemas.microsoft.com/office/powerpoint/2010/main" val="4395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411017" y="2013463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2087417" y="2013463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2239816" y="3549008"/>
            <a:ext cx="34405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 smtClean="0">
                <a:ea typeface="Arial" pitchFamily="-108" charset="0"/>
                <a:cs typeface="Arial" pitchFamily="-108" charset="0"/>
              </a:rPr>
              <a:t>Market Value of Equity = $60</a:t>
            </a:r>
          </a:p>
          <a:p>
            <a:pPr algn="l"/>
            <a:r>
              <a:rPr lang="en-US" sz="2000" dirty="0" smtClean="0">
                <a:ea typeface="Arial" pitchFamily="-108" charset="0"/>
                <a:cs typeface="Arial" pitchFamily="-108" charset="0"/>
              </a:rPr>
              <a:t>Cost of Equity = 12.67%</a:t>
            </a:r>
            <a:endParaRPr lang="en-US" sz="2000" dirty="0">
              <a:ea typeface="Arial" pitchFamily="-108" charset="0"/>
              <a:cs typeface="Arial" pitchFamily="-108" charset="0"/>
            </a:endParaRP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2239815" y="2394463"/>
            <a:ext cx="33366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 smtClean="0">
                <a:ea typeface="Arial" pitchFamily="-108" charset="0"/>
                <a:cs typeface="Arial" pitchFamily="-108" charset="0"/>
              </a:rPr>
              <a:t>Market Value of Debt = $40</a:t>
            </a:r>
          </a:p>
          <a:p>
            <a:pPr algn="l"/>
            <a:r>
              <a:rPr lang="en-US" sz="2000" dirty="0" smtClean="0">
                <a:ea typeface="Arial" pitchFamily="-108" charset="0"/>
                <a:cs typeface="Arial" pitchFamily="-108" charset="0"/>
              </a:rPr>
              <a:t>After-Tax Cost of Debt = 6%</a:t>
            </a:r>
            <a:endParaRPr lang="en-US" sz="2000" dirty="0">
              <a:ea typeface="Arial" pitchFamily="-108" charset="0"/>
              <a:cs typeface="Arial" pitchFamily="-108" charset="0"/>
            </a:endParaRP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411017" y="2394463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ea typeface="Arial" pitchFamily="-108" charset="0"/>
                <a:cs typeface="Arial" pitchFamily="-108" charset="0"/>
              </a:rPr>
              <a:t>Assets</a:t>
            </a:r>
          </a:p>
        </p:txBody>
      </p: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265545" y="1556263"/>
            <a:ext cx="3888509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Arial" pitchFamily="-108" charset="0"/>
                <a:cs typeface="Arial" pitchFamily="-108" charset="0"/>
              </a:rPr>
              <a:t>Corporate Balance Sheet</a:t>
            </a:r>
          </a:p>
        </p:txBody>
      </p:sp>
      <p:sp>
        <p:nvSpPr>
          <p:cNvPr id="15369" name="Slide Number Placeholder 10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fld id="{3AAE3CAB-8E42-4840-A879-729E103826B8}" type="slidenum">
              <a:rPr lang="en-US" sz="1000">
                <a:latin typeface="Arial" pitchFamily="-108" charset="0"/>
                <a:ea typeface="Arial" pitchFamily="-108" charset="0"/>
                <a:cs typeface="Arial" pitchFamily="-10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sz="1000"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graphicFrame>
        <p:nvGraphicFramePr>
          <p:cNvPr id="670722" name="Object 125"/>
          <p:cNvGraphicFramePr>
            <a:graphicFrameLocks noChangeAspect="1"/>
          </p:cNvGraphicFramePr>
          <p:nvPr/>
        </p:nvGraphicFramePr>
        <p:xfrm>
          <a:off x="188912" y="5067445"/>
          <a:ext cx="8692188" cy="474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4" imgW="3022600" imgH="165100" progId="Equation.3">
                  <p:embed/>
                </p:oleObj>
              </mc:Choice>
              <mc:Fallback>
                <p:oleObj name="Equation" r:id="rId4" imgW="30226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" y="5067445"/>
                        <a:ext cx="8692188" cy="47437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521691" y="376381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rgbClr val="FFFFFF"/>
                </a:solidFill>
                <a:ea typeface="Arial" pitchFamily="-108" charset="0"/>
                <a:cs typeface="Arial" pitchFamily="-108" charset="0"/>
              </a:rPr>
              <a:t>Cost of Capital</a:t>
            </a:r>
            <a:endParaRPr lang="en-US" dirty="0">
              <a:solidFill>
                <a:srgbClr val="FFFFFF"/>
              </a:solidFill>
              <a:ea typeface="Arial" pitchFamily="-108" charset="0"/>
              <a:cs typeface="Arial" pitchFamily="-10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2" name="Rectangle 1"/>
          <p:cNvSpPr/>
          <p:nvPr/>
        </p:nvSpPr>
        <p:spPr>
          <a:xfrm>
            <a:off x="5962863" y="1905000"/>
            <a:ext cx="2743200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ea typeface="Arial" pitchFamily="-108" charset="0"/>
                <a:cs typeface="Arial" pitchFamily="-108" charset="0"/>
              </a:rPr>
              <a:t>The key point is that the a fair cost </a:t>
            </a:r>
            <a:r>
              <a:rPr lang="en-US" b="1" dirty="0">
                <a:ea typeface="Arial" pitchFamily="-108" charset="0"/>
                <a:cs typeface="Arial" pitchFamily="-108" charset="0"/>
              </a:rPr>
              <a:t>of equity is </a:t>
            </a:r>
            <a:r>
              <a:rPr lang="en-US" b="1" dirty="0" smtClean="0">
                <a:ea typeface="Arial" pitchFamily="-108" charset="0"/>
                <a:cs typeface="Arial" pitchFamily="-108" charset="0"/>
              </a:rPr>
              <a:t>already built into the cost of capital (WACC).  To the extent that the firm can find projects that earn more than the WACC, that excess flows to the common stockholders.</a:t>
            </a:r>
            <a:endParaRPr lang="en-US" b="1" dirty="0">
              <a:ea typeface="Arial" pitchFamily="-108" charset="0"/>
              <a:cs typeface="Arial" pitchFamily="-10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229600" y="4495800"/>
            <a:ext cx="76200" cy="5716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6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064490" y="2272146"/>
            <a:ext cx="6474691" cy="954107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ea typeface="Arial" pitchFamily="-108" charset="0"/>
                <a:cs typeface="Arial" pitchFamily="-108" charset="0"/>
              </a:rPr>
              <a:t>What do we need a successful project/investment </a:t>
            </a:r>
            <a:r>
              <a:rPr lang="en-US" sz="2800" dirty="0" smtClean="0">
                <a:solidFill>
                  <a:srgbClr val="000000"/>
                </a:solidFill>
                <a:ea typeface="Arial" pitchFamily="-108" charset="0"/>
                <a:cs typeface="Arial" pitchFamily="-108" charset="0"/>
              </a:rPr>
              <a:t>to accomplish</a:t>
            </a:r>
            <a:r>
              <a:rPr lang="en-US" sz="2800" dirty="0">
                <a:solidFill>
                  <a:srgbClr val="000000"/>
                </a:solidFill>
                <a:ea typeface="Arial" pitchFamily="-108" charset="0"/>
                <a:cs typeface="Arial" pitchFamily="-108" charset="0"/>
              </a:rPr>
              <a:t>?</a:t>
            </a:r>
          </a:p>
        </p:txBody>
      </p:sp>
      <p:sp>
        <p:nvSpPr>
          <p:cNvPr id="16387" name="Slide Number Placeholder 9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fld id="{59DA8C5F-149A-9E4E-B835-63F9938B0453}" type="slidenum">
              <a:rPr lang="en-US" sz="1000">
                <a:latin typeface="Arial" pitchFamily="-108" charset="0"/>
                <a:ea typeface="Arial" pitchFamily="-108" charset="0"/>
                <a:cs typeface="Arial" pitchFamily="-108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sz="1000"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521691" y="376381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rgbClr val="FFFFFF"/>
                </a:solidFill>
                <a:ea typeface="Arial" pitchFamily="-108" charset="0"/>
                <a:cs typeface="Arial" pitchFamily="-108" charset="0"/>
              </a:rPr>
              <a:t>Cost of Capital</a:t>
            </a:r>
            <a:endParaRPr lang="en-US" dirty="0">
              <a:solidFill>
                <a:srgbClr val="FFFFFF"/>
              </a:solidFill>
              <a:ea typeface="Arial" pitchFamily="-108" charset="0"/>
              <a:cs typeface="Arial" pitchFamily="-10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</p:spTree>
    <p:extLst>
      <p:ext uri="{BB962C8B-B14F-4D97-AF65-F5344CB8AC3E}">
        <p14:creationId xmlns:p14="http://schemas.microsoft.com/office/powerpoint/2010/main" val="42255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4"/>
          <p:cNvSpPr>
            <a:spLocks noChangeShapeType="1"/>
          </p:cNvSpPr>
          <p:nvPr/>
        </p:nvSpPr>
        <p:spPr bwMode="auto">
          <a:xfrm>
            <a:off x="919018" y="3124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>
            <a:off x="2366818" y="3124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61818" y="34290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Arial" pitchFamily="-108" charset="0"/>
                <a:cs typeface="Arial" pitchFamily="-108" charset="0"/>
              </a:rPr>
              <a:t>Assets earn 15%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2519218" y="34290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Arial" pitchFamily="-108" charset="0"/>
                <a:cs typeface="Arial" pitchFamily="-108" charset="0"/>
              </a:rPr>
              <a:t>Capital “costs” 10%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385618" y="1371600"/>
            <a:ext cx="3733800" cy="457200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ea typeface="Arial" pitchFamily="-108" charset="0"/>
                <a:cs typeface="Arial" pitchFamily="-108" charset="0"/>
              </a:rPr>
              <a:t>Perhaps a bit simplistic….</a:t>
            </a:r>
          </a:p>
        </p:txBody>
      </p:sp>
      <p:sp>
        <p:nvSpPr>
          <p:cNvPr id="466953" name="Line 9"/>
          <p:cNvSpPr>
            <a:spLocks noChangeShapeType="1"/>
          </p:cNvSpPr>
          <p:nvPr/>
        </p:nvSpPr>
        <p:spPr bwMode="auto">
          <a:xfrm>
            <a:off x="4805218" y="3124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6954" name="Line 10"/>
          <p:cNvSpPr>
            <a:spLocks noChangeShapeType="1"/>
          </p:cNvSpPr>
          <p:nvPr/>
        </p:nvSpPr>
        <p:spPr bwMode="auto">
          <a:xfrm>
            <a:off x="6253018" y="3124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6955" name="Text Box 11"/>
          <p:cNvSpPr txBox="1">
            <a:spLocks noChangeArrowheads="1"/>
          </p:cNvSpPr>
          <p:nvPr/>
        </p:nvSpPr>
        <p:spPr bwMode="auto">
          <a:xfrm>
            <a:off x="4348018" y="3429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Arial" pitchFamily="-108" charset="0"/>
                <a:cs typeface="Arial" pitchFamily="-108" charset="0"/>
              </a:rPr>
              <a:t>Assets earn 8%</a:t>
            </a:r>
          </a:p>
        </p:txBody>
      </p:sp>
      <p:sp>
        <p:nvSpPr>
          <p:cNvPr id="466956" name="Text Box 12"/>
          <p:cNvSpPr txBox="1">
            <a:spLocks noChangeArrowheads="1"/>
          </p:cNvSpPr>
          <p:nvPr/>
        </p:nvSpPr>
        <p:spPr bwMode="auto">
          <a:xfrm>
            <a:off x="6405418" y="34290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Arial" pitchFamily="-108" charset="0"/>
                <a:cs typeface="Arial" pitchFamily="-108" charset="0"/>
              </a:rPr>
              <a:t>Capital “costs” 10%</a:t>
            </a:r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>
            <a:off x="4271818" y="2133600"/>
            <a:ext cx="0" cy="403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1794164" y="2567709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Arial" pitchFamily="-108" charset="0"/>
                <a:cs typeface="Arial" pitchFamily="-108" charset="0"/>
              </a:rPr>
              <a:t>Good</a:t>
            </a:r>
          </a:p>
        </p:txBody>
      </p:sp>
      <p:sp>
        <p:nvSpPr>
          <p:cNvPr id="466959" name="Text Box 15"/>
          <p:cNvSpPr txBox="1">
            <a:spLocks noChangeArrowheads="1"/>
          </p:cNvSpPr>
          <p:nvPr/>
        </p:nvSpPr>
        <p:spPr bwMode="auto">
          <a:xfrm>
            <a:off x="5791200" y="2590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Arial" pitchFamily="-108" charset="0"/>
                <a:cs typeface="Arial" pitchFamily="-108" charset="0"/>
              </a:rPr>
              <a:t>Bad</a:t>
            </a:r>
          </a:p>
        </p:txBody>
      </p:sp>
      <p:sp>
        <p:nvSpPr>
          <p:cNvPr id="17422" name="Slide Number Placeholder 1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fld id="{0AF754E7-0B14-8C43-98F3-A052C4CDC25E}" type="slidenum">
              <a:rPr lang="en-US" sz="1000">
                <a:latin typeface="Arial" pitchFamily="-108" charset="0"/>
                <a:ea typeface="Arial" pitchFamily="-108" charset="0"/>
                <a:cs typeface="Arial" pitchFamily="-108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sz="1000"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521691" y="376381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rgbClr val="FFFFFF"/>
                </a:solidFill>
                <a:ea typeface="Arial" pitchFamily="-108" charset="0"/>
                <a:cs typeface="Arial" pitchFamily="-108" charset="0"/>
              </a:rPr>
              <a:t>Cost of Capital</a:t>
            </a:r>
            <a:endParaRPr lang="en-US" dirty="0">
              <a:solidFill>
                <a:srgbClr val="FFFFFF"/>
              </a:solidFill>
              <a:ea typeface="Arial" pitchFamily="-108" charset="0"/>
              <a:cs typeface="Arial" pitchFamily="-10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227554" y="6369278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</p:spTree>
    <p:extLst>
      <p:ext uri="{BB962C8B-B14F-4D97-AF65-F5344CB8AC3E}">
        <p14:creationId xmlns:p14="http://schemas.microsoft.com/office/powerpoint/2010/main" val="26820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6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6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6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6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6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53" grpId="0" animBg="1"/>
      <p:bldP spid="466954" grpId="0" animBg="1"/>
      <p:bldP spid="466955" grpId="0"/>
      <p:bldP spid="466956" grpId="0"/>
      <p:bldP spid="4669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998009"/>
            <a:ext cx="7429500" cy="63341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000" dirty="0" smtClean="0"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This diagram describes what we will be doing in this section of the course …</a:t>
            </a:r>
          </a:p>
        </p:txBody>
      </p:sp>
      <p:sp>
        <p:nvSpPr>
          <p:cNvPr id="592906" name="Text Box 10"/>
          <p:cNvSpPr txBox="1">
            <a:spLocks noChangeArrowheads="1"/>
          </p:cNvSpPr>
          <p:nvPr/>
        </p:nvSpPr>
        <p:spPr bwMode="auto">
          <a:xfrm>
            <a:off x="6037332" y="2208579"/>
            <a:ext cx="2180408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Average Cost of Capital </a:t>
            </a:r>
          </a:p>
        </p:txBody>
      </p:sp>
      <p:sp>
        <p:nvSpPr>
          <p:cNvPr id="592911" name="Text Box 15"/>
          <p:cNvSpPr txBox="1">
            <a:spLocks noChangeArrowheads="1"/>
          </p:cNvSpPr>
          <p:nvPr/>
        </p:nvSpPr>
        <p:spPr bwMode="auto">
          <a:xfrm>
            <a:off x="6037332" y="4313422"/>
            <a:ext cx="2268468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Cash Flows</a:t>
            </a:r>
          </a:p>
        </p:txBody>
      </p:sp>
      <p:sp>
        <p:nvSpPr>
          <p:cNvPr id="592913" name="Text Box 17"/>
          <p:cNvSpPr txBox="1">
            <a:spLocks noChangeArrowheads="1"/>
          </p:cNvSpPr>
          <p:nvPr/>
        </p:nvSpPr>
        <p:spPr bwMode="auto">
          <a:xfrm>
            <a:off x="3276600" y="3348718"/>
            <a:ext cx="19990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NPV/IRR/PBP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2916" name="Text Box 20"/>
          <p:cNvSpPr txBox="1">
            <a:spLocks noChangeArrowheads="1"/>
          </p:cNvSpPr>
          <p:nvPr/>
        </p:nvSpPr>
        <p:spPr bwMode="auto">
          <a:xfrm>
            <a:off x="1186543" y="3363822"/>
            <a:ext cx="1635607" cy="400110"/>
          </a:xfrm>
          <a:prstGeom prst="rect">
            <a:avLst/>
          </a:prstGeom>
          <a:solidFill>
            <a:srgbClr val="00FFFF">
              <a:alpha val="1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</a:p>
        </p:txBody>
      </p:sp>
      <p:sp>
        <p:nvSpPr>
          <p:cNvPr id="28686" name="Slide Number Placeholder 1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D5A1F393-C284-452A-B132-ACDAB922882F}" type="slidenum">
              <a:rPr lang="en-US" altLang="en-US" sz="1000">
                <a:latin typeface="Arial" charset="0"/>
                <a:cs typeface="Arial" charset="0"/>
              </a:rPr>
              <a:pPr algn="r" eaLnBrk="1" hangingPunct="1"/>
              <a:t>14</a:t>
            </a:fld>
            <a:endParaRPr lang="en-US" altLang="en-US" sz="1000" dirty="0">
              <a:latin typeface="Arial" charset="0"/>
              <a:cs typeface="Arial" charset="0"/>
            </a:endParaRP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/>
          <p:cNvCxnSpPr>
            <a:stCxn id="592906" idx="1"/>
            <a:endCxn id="592913" idx="3"/>
          </p:cNvCxnSpPr>
          <p:nvPr/>
        </p:nvCxnSpPr>
        <p:spPr>
          <a:xfrm flipH="1">
            <a:off x="5275675" y="2562522"/>
            <a:ext cx="761657" cy="9862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592911" idx="1"/>
            <a:endCxn id="592913" idx="3"/>
          </p:cNvCxnSpPr>
          <p:nvPr/>
        </p:nvCxnSpPr>
        <p:spPr>
          <a:xfrm flipH="1" flipV="1">
            <a:off x="5275675" y="3548773"/>
            <a:ext cx="761657" cy="11185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92913" idx="1"/>
          </p:cNvCxnSpPr>
          <p:nvPr/>
        </p:nvCxnSpPr>
        <p:spPr>
          <a:xfrm flipH="1">
            <a:off x="2822150" y="3548773"/>
            <a:ext cx="4544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45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9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2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6" grpId="0" animBg="1"/>
      <p:bldP spid="592911" grpId="0" animBg="1"/>
      <p:bldP spid="592913" grpId="0" animBg="1"/>
      <p:bldP spid="5929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3" name="Line 4"/>
          <p:cNvSpPr>
            <a:spLocks noChangeShapeType="1"/>
          </p:cNvSpPr>
          <p:nvPr/>
        </p:nvSpPr>
        <p:spPr bwMode="auto">
          <a:xfrm>
            <a:off x="4139679" y="312278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5"/>
          <p:cNvSpPr>
            <a:spLocks noChangeShapeType="1"/>
          </p:cNvSpPr>
          <p:nvPr/>
        </p:nvSpPr>
        <p:spPr bwMode="auto">
          <a:xfrm flipH="1">
            <a:off x="5814218" y="3122780"/>
            <a:ext cx="1861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Text Box 6"/>
          <p:cNvSpPr txBox="1">
            <a:spLocks noChangeArrowheads="1"/>
          </p:cNvSpPr>
          <p:nvPr/>
        </p:nvSpPr>
        <p:spPr bwMode="auto">
          <a:xfrm>
            <a:off x="5968479" y="4265780"/>
            <a:ext cx="15240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060"/>
                </a:solidFill>
                <a:cs typeface="Arial" charset="0"/>
              </a:rPr>
              <a:t>Equity </a:t>
            </a:r>
          </a:p>
        </p:txBody>
      </p:sp>
      <p:sp>
        <p:nvSpPr>
          <p:cNvPr id="30736" name="Text Box 7"/>
          <p:cNvSpPr txBox="1">
            <a:spLocks noChangeArrowheads="1"/>
          </p:cNvSpPr>
          <p:nvPr/>
        </p:nvSpPr>
        <p:spPr bwMode="auto">
          <a:xfrm>
            <a:off x="5968479" y="3503780"/>
            <a:ext cx="11430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060"/>
                </a:solidFill>
                <a:cs typeface="Arial" charset="0"/>
              </a:rPr>
              <a:t>Debt</a:t>
            </a:r>
          </a:p>
        </p:txBody>
      </p:sp>
      <p:sp>
        <p:nvSpPr>
          <p:cNvPr id="30737" name="Text Box 8"/>
          <p:cNvSpPr txBox="1">
            <a:spLocks noChangeArrowheads="1"/>
          </p:cNvSpPr>
          <p:nvPr/>
        </p:nvSpPr>
        <p:spPr bwMode="auto">
          <a:xfrm>
            <a:off x="4139679" y="3503780"/>
            <a:ext cx="15240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dirty="0">
                <a:solidFill>
                  <a:srgbClr val="002060"/>
                </a:solidFill>
                <a:cs typeface="Arial" charset="0"/>
              </a:rPr>
              <a:t>Assets</a:t>
            </a:r>
          </a:p>
        </p:txBody>
      </p:sp>
      <p:sp>
        <p:nvSpPr>
          <p:cNvPr id="30740" name="Slide Number Placeholder 20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r" eaLnBrk="1" hangingPunct="1"/>
            <a:endParaRPr lang="en-US" altLang="en-US" sz="1000" dirty="0">
              <a:latin typeface="Arial" charset="0"/>
              <a:cs typeface="Arial" charset="0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81000" y="1943220"/>
            <a:ext cx="8305800" cy="6666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r>
              <a:rPr lang="en-US" sz="2000" kern="0" dirty="0">
                <a:latin typeface="Times New Roman" panose="02020603050405020304" pitchFamily="18" charset="0"/>
                <a:ea typeface="ＭＳ Ｐゴシック" pitchFamily="-107" charset="-128"/>
                <a:cs typeface="Times New Roman" panose="02020603050405020304" pitchFamily="18" charset="0"/>
              </a:rPr>
              <a:t>The weighted average cost of capital will come from the right hand side of the balance sheet.</a:t>
            </a:r>
          </a:p>
        </p:txBody>
      </p:sp>
      <p:sp>
        <p:nvSpPr>
          <p:cNvPr id="3074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F5990310-92B3-41EC-ACA9-C5721C4383B2}" type="slidenum">
              <a:rPr lang="en-US" altLang="en-US" sz="1000">
                <a:latin typeface="Arial" charset="0"/>
              </a:rPr>
              <a:pPr/>
              <a:t>15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277282" y="3004654"/>
            <a:ext cx="2180408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Average Cost of Capital 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1277282" y="5027780"/>
            <a:ext cx="2268468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Cash Flows</a:t>
            </a:r>
          </a:p>
        </p:txBody>
      </p:sp>
      <p:sp>
        <p:nvSpPr>
          <p:cNvPr id="2" name="Oval 1"/>
          <p:cNvSpPr/>
          <p:nvPr/>
        </p:nvSpPr>
        <p:spPr>
          <a:xfrm>
            <a:off x="3911079" y="3275180"/>
            <a:ext cx="19050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545750" y="4113380"/>
            <a:ext cx="822529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5816079" y="3275180"/>
            <a:ext cx="1905000" cy="16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526156" y="3122779"/>
            <a:ext cx="3310889" cy="1524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2743200"/>
            <a:ext cx="19431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Sheet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367936" y="1118764"/>
            <a:ext cx="8318863" cy="6666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r>
              <a:rPr lang="en-US" sz="2000" kern="0" dirty="0">
                <a:latin typeface="Times New Roman" panose="02020603050405020304" pitchFamily="18" charset="0"/>
                <a:ea typeface="ＭＳ Ｐゴシック" pitchFamily="-107" charset="-128"/>
                <a:cs typeface="Times New Roman" panose="02020603050405020304" pitchFamily="18" charset="0"/>
              </a:rPr>
              <a:t>The appropriate cash flows will come from the asset itself (and its relationship to other assets).</a:t>
            </a:r>
          </a:p>
        </p:txBody>
      </p:sp>
    </p:spTree>
    <p:extLst>
      <p:ext uri="{BB962C8B-B14F-4D97-AF65-F5344CB8AC3E}">
        <p14:creationId xmlns:p14="http://schemas.microsoft.com/office/powerpoint/2010/main" val="78745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 animBg="1"/>
      <p:bldP spid="5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57245"/>
            <a:ext cx="6248400" cy="59372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altLang="en-US" sz="2000" dirty="0" smtClean="0"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Set up a simple example and apply each of these models…</a:t>
            </a:r>
          </a:p>
        </p:txBody>
      </p:sp>
      <p:graphicFrame>
        <p:nvGraphicFramePr>
          <p:cNvPr id="40345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364662"/>
              </p:ext>
            </p:extLst>
          </p:nvPr>
        </p:nvGraphicFramePr>
        <p:xfrm>
          <a:off x="508000" y="2828955"/>
          <a:ext cx="3429000" cy="3768726"/>
        </p:xfrm>
        <a:graphic>
          <a:graphicData uri="http://schemas.openxmlformats.org/drawingml/2006/table">
            <a:tbl>
              <a:tblPr/>
              <a:tblGrid>
                <a:gridCol w="1228725"/>
                <a:gridCol w="2200275"/>
              </a:tblGrid>
              <a:tr h="6286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Year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Net Cash Flows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-$2,000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1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$1,000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2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$800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3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$600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4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$200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533400" y="1860550"/>
            <a:ext cx="838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Project: A company is considering building a polyethylene plant in rural Alpharetta, Georgia, USA.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4610100" y="4153267"/>
            <a:ext cx="2971800" cy="16312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We estimate that it will cost $2000 to build the plant and result in these positive net cash flows over the next 4 </a:t>
            </a:r>
            <a:r>
              <a:rPr lang="en-US" altLang="en-US" dirty="0" smtClean="0"/>
              <a:t>years.</a:t>
            </a:r>
            <a:endParaRPr lang="en-US" altLang="en-US" dirty="0"/>
          </a:p>
        </p:txBody>
      </p:sp>
      <p:sp>
        <p:nvSpPr>
          <p:cNvPr id="3894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3CB57566-6B6B-41D6-9105-B05C69556787}" type="slidenum">
              <a:rPr lang="en-US" altLang="en-US" sz="1000">
                <a:latin typeface="Arial" charset="0"/>
              </a:rPr>
              <a:pPr/>
              <a:t>16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191000" y="3581400"/>
            <a:ext cx="228600" cy="277495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5267" name="Group 3"/>
          <p:cNvGraphicFramePr>
            <a:graphicFrameLocks noGrp="1"/>
          </p:cNvGraphicFramePr>
          <p:nvPr>
            <p:ph idx="1"/>
          </p:nvPr>
        </p:nvGraphicFramePr>
        <p:xfrm>
          <a:off x="685800" y="2667000"/>
          <a:ext cx="3429000" cy="3768726"/>
        </p:xfrm>
        <a:graphic>
          <a:graphicData uri="http://schemas.openxmlformats.org/drawingml/2006/table">
            <a:tbl>
              <a:tblPr/>
              <a:tblGrid>
                <a:gridCol w="1228725"/>
                <a:gridCol w="2200275"/>
              </a:tblGrid>
              <a:tr h="6286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Year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Net Cash Flows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-$2,000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1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$1,000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2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$800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3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$600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4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$200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7" name="AutoShape 30"/>
          <p:cNvSpPr>
            <a:spLocks/>
          </p:cNvSpPr>
          <p:nvPr/>
        </p:nvSpPr>
        <p:spPr bwMode="auto">
          <a:xfrm>
            <a:off x="4419600" y="3276600"/>
            <a:ext cx="381000" cy="3200400"/>
          </a:xfrm>
          <a:prstGeom prst="rightBrace">
            <a:avLst>
              <a:gd name="adj1" fmla="val 7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88" name="Text Box 31"/>
          <p:cNvSpPr txBox="1">
            <a:spLocks noChangeArrowheads="1"/>
          </p:cNvSpPr>
          <p:nvPr/>
        </p:nvSpPr>
        <p:spPr bwMode="auto">
          <a:xfrm>
            <a:off x="5029200" y="3276600"/>
            <a:ext cx="2971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This is what we estimate will happen with this project.  However, just looking at the numbers doesn’t tell us if it is a “good” project or a “bad” project.</a:t>
            </a:r>
          </a:p>
        </p:txBody>
      </p:sp>
      <p:sp>
        <p:nvSpPr>
          <p:cNvPr id="40989" name="Rectangle 32"/>
          <p:cNvSpPr>
            <a:spLocks noChangeArrowheads="1"/>
          </p:cNvSpPr>
          <p:nvPr/>
        </p:nvSpPr>
        <p:spPr bwMode="auto">
          <a:xfrm>
            <a:off x="4953000" y="3200400"/>
            <a:ext cx="31242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881E6E7C-0918-4942-8C18-853FFDFB83D6}" type="slidenum">
              <a:rPr lang="en-US" altLang="en-US" sz="1000">
                <a:latin typeface="Arial" charset="0"/>
              </a:rPr>
              <a:pPr/>
              <a:t>17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57245"/>
            <a:ext cx="6248400" cy="59372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altLang="en-US" sz="2000" dirty="0" smtClean="0"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Set up a simple example and apply each of these models…</a:t>
            </a: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533400" y="1755899"/>
            <a:ext cx="838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Project: A company is considering building a polyethylene plant in rural Alpharetta, Georgia, USA.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3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0765" name="Group 77"/>
          <p:cNvGraphicFramePr>
            <a:graphicFrameLocks noGrp="1"/>
          </p:cNvGraphicFramePr>
          <p:nvPr>
            <p:ph idx="1"/>
          </p:nvPr>
        </p:nvGraphicFramePr>
        <p:xfrm>
          <a:off x="914400" y="2819400"/>
          <a:ext cx="3429000" cy="3768726"/>
        </p:xfrm>
        <a:graphic>
          <a:graphicData uri="http://schemas.openxmlformats.org/drawingml/2006/table">
            <a:tbl>
              <a:tblPr/>
              <a:tblGrid>
                <a:gridCol w="1228725"/>
                <a:gridCol w="2200275"/>
              </a:tblGrid>
              <a:tr h="6286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Year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Net Cash Flows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-$2,000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1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$1,000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2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$800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3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$600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 = 4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$200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35" name="Rectangle 80"/>
          <p:cNvSpPr>
            <a:spLocks noChangeArrowheads="1"/>
          </p:cNvSpPr>
          <p:nvPr/>
        </p:nvSpPr>
        <p:spPr bwMode="auto">
          <a:xfrm>
            <a:off x="4876800" y="3048000"/>
            <a:ext cx="1295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3036" name="Text Box 81"/>
          <p:cNvSpPr txBox="1">
            <a:spLocks noChangeArrowheads="1"/>
          </p:cNvSpPr>
          <p:nvPr/>
        </p:nvSpPr>
        <p:spPr bwMode="auto">
          <a:xfrm>
            <a:off x="4800600" y="3200400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“initial cash flow” </a:t>
            </a:r>
          </a:p>
        </p:txBody>
      </p:sp>
      <p:sp>
        <p:nvSpPr>
          <p:cNvPr id="43037" name="Line 83"/>
          <p:cNvSpPr>
            <a:spLocks noChangeShapeType="1"/>
          </p:cNvSpPr>
          <p:nvPr/>
        </p:nvSpPr>
        <p:spPr bwMode="auto">
          <a:xfrm flipH="1">
            <a:off x="3200400" y="3505200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38" name="AutoShape 84"/>
          <p:cNvSpPr>
            <a:spLocks/>
          </p:cNvSpPr>
          <p:nvPr/>
        </p:nvSpPr>
        <p:spPr bwMode="auto">
          <a:xfrm>
            <a:off x="4572000" y="4191000"/>
            <a:ext cx="152400" cy="2286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3039" name="Text Box 85"/>
          <p:cNvSpPr txBox="1">
            <a:spLocks noChangeArrowheads="1"/>
          </p:cNvSpPr>
          <p:nvPr/>
        </p:nvSpPr>
        <p:spPr bwMode="auto">
          <a:xfrm>
            <a:off x="4876800" y="4876800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“future cash flows”</a:t>
            </a:r>
          </a:p>
        </p:txBody>
      </p:sp>
      <p:sp>
        <p:nvSpPr>
          <p:cNvPr id="43040" name="Rectangle 86"/>
          <p:cNvSpPr>
            <a:spLocks noChangeArrowheads="1"/>
          </p:cNvSpPr>
          <p:nvPr/>
        </p:nvSpPr>
        <p:spPr bwMode="auto">
          <a:xfrm>
            <a:off x="4876800" y="4724400"/>
            <a:ext cx="10668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3041" name="Text Box 87"/>
          <p:cNvSpPr txBox="1">
            <a:spLocks noChangeArrowheads="1"/>
          </p:cNvSpPr>
          <p:nvPr/>
        </p:nvSpPr>
        <p:spPr bwMode="auto">
          <a:xfrm>
            <a:off x="4191000" y="2422525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u="sng" dirty="0"/>
              <a:t>Jargon:</a:t>
            </a:r>
          </a:p>
        </p:txBody>
      </p:sp>
      <p:sp>
        <p:nvSpPr>
          <p:cNvPr id="4304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702E25FB-F2A9-4D19-86A0-3AB648E868DB}" type="slidenum">
              <a:rPr lang="en-US" altLang="en-US" sz="1000">
                <a:latin typeface="Arial" charset="0"/>
              </a:rPr>
              <a:pPr/>
              <a:t>18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57245"/>
            <a:ext cx="6248400" cy="59372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altLang="en-US" sz="2000" dirty="0" smtClean="0"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Set up a simple example and apply each of these models…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533400" y="1860550"/>
            <a:ext cx="838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Project: A company is considering building a polyethylene plant in rural Alpharetta, Georgia, USA.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7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Line 31"/>
          <p:cNvSpPr>
            <a:spLocks noChangeShapeType="1"/>
          </p:cNvSpPr>
          <p:nvPr/>
        </p:nvSpPr>
        <p:spPr bwMode="auto">
          <a:xfrm>
            <a:off x="1009650" y="420357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61" name="Line 32"/>
          <p:cNvSpPr>
            <a:spLocks noChangeShapeType="1"/>
          </p:cNvSpPr>
          <p:nvPr/>
        </p:nvSpPr>
        <p:spPr bwMode="auto">
          <a:xfrm>
            <a:off x="2609850" y="420357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62" name="Line 33"/>
          <p:cNvSpPr>
            <a:spLocks noChangeShapeType="1"/>
          </p:cNvSpPr>
          <p:nvPr/>
        </p:nvSpPr>
        <p:spPr bwMode="auto">
          <a:xfrm>
            <a:off x="4210050" y="420357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63" name="Line 34"/>
          <p:cNvSpPr>
            <a:spLocks noChangeShapeType="1"/>
          </p:cNvSpPr>
          <p:nvPr/>
        </p:nvSpPr>
        <p:spPr bwMode="auto">
          <a:xfrm>
            <a:off x="5810250" y="420357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64" name="Line 35"/>
          <p:cNvSpPr>
            <a:spLocks noChangeShapeType="1"/>
          </p:cNvSpPr>
          <p:nvPr/>
        </p:nvSpPr>
        <p:spPr bwMode="auto">
          <a:xfrm>
            <a:off x="7410450" y="420357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65" name="Line 37"/>
          <p:cNvSpPr>
            <a:spLocks noChangeShapeType="1"/>
          </p:cNvSpPr>
          <p:nvPr/>
        </p:nvSpPr>
        <p:spPr bwMode="auto">
          <a:xfrm>
            <a:off x="1009650" y="4203576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66" name="Text Box 38"/>
          <p:cNvSpPr txBox="1">
            <a:spLocks noChangeArrowheads="1"/>
          </p:cNvSpPr>
          <p:nvPr/>
        </p:nvSpPr>
        <p:spPr bwMode="auto">
          <a:xfrm>
            <a:off x="552450" y="4508376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-$2000</a:t>
            </a:r>
          </a:p>
        </p:txBody>
      </p:sp>
      <p:sp>
        <p:nvSpPr>
          <p:cNvPr id="45067" name="Text Box 39"/>
          <p:cNvSpPr txBox="1">
            <a:spLocks noChangeArrowheads="1"/>
          </p:cNvSpPr>
          <p:nvPr/>
        </p:nvSpPr>
        <p:spPr bwMode="auto">
          <a:xfrm>
            <a:off x="2000250" y="4508376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$1000</a:t>
            </a:r>
          </a:p>
        </p:txBody>
      </p:sp>
      <p:sp>
        <p:nvSpPr>
          <p:cNvPr id="45068" name="Text Box 40"/>
          <p:cNvSpPr txBox="1">
            <a:spLocks noChangeArrowheads="1"/>
          </p:cNvSpPr>
          <p:nvPr/>
        </p:nvSpPr>
        <p:spPr bwMode="auto">
          <a:xfrm>
            <a:off x="3524250" y="4508376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$800</a:t>
            </a:r>
          </a:p>
        </p:txBody>
      </p:sp>
      <p:sp>
        <p:nvSpPr>
          <p:cNvPr id="45069" name="Text Box 41"/>
          <p:cNvSpPr txBox="1">
            <a:spLocks noChangeArrowheads="1"/>
          </p:cNvSpPr>
          <p:nvPr/>
        </p:nvSpPr>
        <p:spPr bwMode="auto">
          <a:xfrm>
            <a:off x="5276850" y="4508376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$600</a:t>
            </a:r>
          </a:p>
        </p:txBody>
      </p:sp>
      <p:sp>
        <p:nvSpPr>
          <p:cNvPr id="45070" name="Text Box 42"/>
          <p:cNvSpPr txBox="1">
            <a:spLocks noChangeArrowheads="1"/>
          </p:cNvSpPr>
          <p:nvPr/>
        </p:nvSpPr>
        <p:spPr bwMode="auto">
          <a:xfrm>
            <a:off x="6953250" y="4508376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$200</a:t>
            </a:r>
          </a:p>
        </p:txBody>
      </p:sp>
      <p:sp>
        <p:nvSpPr>
          <p:cNvPr id="45071" name="Text Box 43"/>
          <p:cNvSpPr txBox="1">
            <a:spLocks noChangeArrowheads="1"/>
          </p:cNvSpPr>
          <p:nvPr/>
        </p:nvSpPr>
        <p:spPr bwMode="auto">
          <a:xfrm>
            <a:off x="628650" y="3593976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45072" name="Text Box 44"/>
          <p:cNvSpPr txBox="1">
            <a:spLocks noChangeArrowheads="1"/>
          </p:cNvSpPr>
          <p:nvPr/>
        </p:nvSpPr>
        <p:spPr bwMode="auto">
          <a:xfrm>
            <a:off x="3829050" y="3593976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45073" name="Text Box 45"/>
          <p:cNvSpPr txBox="1">
            <a:spLocks noChangeArrowheads="1"/>
          </p:cNvSpPr>
          <p:nvPr/>
        </p:nvSpPr>
        <p:spPr bwMode="auto">
          <a:xfrm>
            <a:off x="2228850" y="3593976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45074" name="Text Box 46"/>
          <p:cNvSpPr txBox="1">
            <a:spLocks noChangeArrowheads="1"/>
          </p:cNvSpPr>
          <p:nvPr/>
        </p:nvSpPr>
        <p:spPr bwMode="auto">
          <a:xfrm>
            <a:off x="5429250" y="3593976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45075" name="Text Box 47"/>
          <p:cNvSpPr txBox="1">
            <a:spLocks noChangeArrowheads="1"/>
          </p:cNvSpPr>
          <p:nvPr/>
        </p:nvSpPr>
        <p:spPr bwMode="auto">
          <a:xfrm>
            <a:off x="6953250" y="3593976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45076" name="Text Box 49"/>
          <p:cNvSpPr txBox="1">
            <a:spLocks noChangeArrowheads="1"/>
          </p:cNvSpPr>
          <p:nvPr/>
        </p:nvSpPr>
        <p:spPr bwMode="auto">
          <a:xfrm>
            <a:off x="6572250" y="2755776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t=4 </a:t>
            </a:r>
          </a:p>
        </p:txBody>
      </p:sp>
      <p:sp>
        <p:nvSpPr>
          <p:cNvPr id="45077" name="Line 50"/>
          <p:cNvSpPr>
            <a:spLocks noChangeShapeType="1"/>
          </p:cNvSpPr>
          <p:nvPr/>
        </p:nvSpPr>
        <p:spPr bwMode="auto">
          <a:xfrm>
            <a:off x="7258050" y="3060576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78" name="Text Box 51"/>
          <p:cNvSpPr txBox="1">
            <a:spLocks noChangeArrowheads="1"/>
          </p:cNvSpPr>
          <p:nvPr/>
        </p:nvSpPr>
        <p:spPr bwMode="auto">
          <a:xfrm>
            <a:off x="5276850" y="2755776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t=3 </a:t>
            </a:r>
          </a:p>
        </p:txBody>
      </p:sp>
      <p:sp>
        <p:nvSpPr>
          <p:cNvPr id="45079" name="Line 52"/>
          <p:cNvSpPr>
            <a:spLocks noChangeShapeType="1"/>
          </p:cNvSpPr>
          <p:nvPr/>
        </p:nvSpPr>
        <p:spPr bwMode="auto">
          <a:xfrm flipH="1">
            <a:off x="5810250" y="3136776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7DE41F93-C259-4118-A2F4-A9A7E76EDCDD}" type="slidenum">
              <a:rPr lang="en-US" altLang="en-US" sz="1000">
                <a:latin typeface="Arial" charset="0"/>
              </a:rPr>
              <a:pPr/>
              <a:t>19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57245"/>
            <a:ext cx="6248400" cy="59372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altLang="en-US" sz="2000" dirty="0" smtClean="0"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Set up a simple example and apply each of these models…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533400" y="1860550"/>
            <a:ext cx="838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Project: A company is considering building a polyethylene plant in rural Alpharetta, Georgia, USA.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1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otOfGo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29" y="1382486"/>
            <a:ext cx="3733800" cy="346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304800" y="1371600"/>
            <a:ext cx="4648200" cy="3478213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r>
              <a:rPr lang="en-US" altLang="en-US" dirty="0"/>
              <a:t>It does not matter if you are in</a:t>
            </a:r>
          </a:p>
          <a:p>
            <a:r>
              <a:rPr lang="en-US" altLang="en-US" dirty="0"/>
              <a:t>marketing, IT, customer service, product</a:t>
            </a:r>
          </a:p>
          <a:p>
            <a:r>
              <a:rPr lang="en-US" altLang="en-US" dirty="0"/>
              <a:t>development, etc., at some point you</a:t>
            </a:r>
          </a:p>
          <a:p>
            <a:r>
              <a:rPr lang="en-US" altLang="en-US" dirty="0"/>
              <a:t>may want money from your company to</a:t>
            </a:r>
          </a:p>
          <a:p>
            <a:r>
              <a:rPr lang="en-US" altLang="en-US" dirty="0"/>
              <a:t>fund a major project. That is, you will want</a:t>
            </a:r>
          </a:p>
          <a:p>
            <a:r>
              <a:rPr lang="en-US" altLang="en-US" dirty="0"/>
              <a:t>a share of your firm’s capital budget.</a:t>
            </a:r>
          </a:p>
          <a:p>
            <a:endParaRPr lang="en-US" altLang="en-US" dirty="0"/>
          </a:p>
          <a:p>
            <a:r>
              <a:rPr lang="en-US" altLang="en-US" dirty="0"/>
              <a:t>To better help you in your mission to</a:t>
            </a:r>
          </a:p>
          <a:p>
            <a:r>
              <a:rPr lang="en-US" altLang="en-US" dirty="0"/>
              <a:t>acquire funding, we will explore the</a:t>
            </a:r>
          </a:p>
          <a:p>
            <a:r>
              <a:rPr lang="en-US" altLang="en-US" dirty="0"/>
              <a:t>metrics your finance group likely uses</a:t>
            </a:r>
          </a:p>
          <a:p>
            <a:r>
              <a:rPr lang="en-US" altLang="en-US" dirty="0"/>
              <a:t>to evaluate proposed projects.  </a:t>
            </a:r>
          </a:p>
        </p:txBody>
      </p:sp>
      <p:sp>
        <p:nvSpPr>
          <p:cNvPr id="71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8BEDFCA3-58C0-48CF-BD96-9B6FA6329543}" type="slidenum">
              <a:rPr lang="en-US" altLang="en-US" sz="1000">
                <a:latin typeface="Arial" charset="0"/>
              </a:rPr>
              <a:pPr/>
              <a:t>2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42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0"/>
          <p:cNvSpPr>
            <a:spLocks noChangeArrowheads="1"/>
          </p:cNvSpPr>
          <p:nvPr/>
        </p:nvSpPr>
        <p:spPr bwMode="auto">
          <a:xfrm>
            <a:off x="723900" y="1903427"/>
            <a:ext cx="1371600" cy="990600"/>
          </a:xfrm>
          <a:prstGeom prst="rect">
            <a:avLst/>
          </a:prstGeom>
          <a:solidFill>
            <a:srgbClr val="CCFFFF">
              <a:alpha val="1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6539" name="Rectangle 11"/>
          <p:cNvSpPr>
            <a:spLocks noChangeArrowheads="1"/>
          </p:cNvSpPr>
          <p:nvPr/>
        </p:nvSpPr>
        <p:spPr bwMode="auto">
          <a:xfrm>
            <a:off x="723900" y="3160727"/>
            <a:ext cx="1371600" cy="990600"/>
          </a:xfrm>
          <a:prstGeom prst="rect">
            <a:avLst/>
          </a:prstGeom>
          <a:solidFill>
            <a:srgbClr val="CCFFFF">
              <a:alpha val="1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6540" name="Rectangle 12"/>
          <p:cNvSpPr>
            <a:spLocks noChangeArrowheads="1"/>
          </p:cNvSpPr>
          <p:nvPr/>
        </p:nvSpPr>
        <p:spPr bwMode="auto">
          <a:xfrm>
            <a:off x="723900" y="4418027"/>
            <a:ext cx="1371600" cy="990600"/>
          </a:xfrm>
          <a:prstGeom prst="rect">
            <a:avLst/>
          </a:prstGeom>
          <a:solidFill>
            <a:srgbClr val="CCFFFF">
              <a:alpha val="1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7110" name="Text Box 14"/>
          <p:cNvSpPr txBox="1">
            <a:spLocks noChangeArrowheads="1"/>
          </p:cNvSpPr>
          <p:nvPr/>
        </p:nvSpPr>
        <p:spPr bwMode="auto">
          <a:xfrm>
            <a:off x="723900" y="1903427"/>
            <a:ext cx="1371600" cy="822325"/>
          </a:xfrm>
          <a:prstGeom prst="rect">
            <a:avLst/>
          </a:prstGeom>
          <a:solidFill>
            <a:srgbClr val="CC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Payback Period</a:t>
            </a:r>
          </a:p>
        </p:txBody>
      </p:sp>
      <p:sp>
        <p:nvSpPr>
          <p:cNvPr id="406543" name="Text Box 15"/>
          <p:cNvSpPr txBox="1">
            <a:spLocks noChangeArrowheads="1"/>
          </p:cNvSpPr>
          <p:nvPr/>
        </p:nvSpPr>
        <p:spPr bwMode="auto">
          <a:xfrm>
            <a:off x="723900" y="3198827"/>
            <a:ext cx="1371600" cy="457200"/>
          </a:xfrm>
          <a:prstGeom prst="rect">
            <a:avLst/>
          </a:prstGeom>
          <a:solidFill>
            <a:srgbClr val="CC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NPV</a:t>
            </a:r>
          </a:p>
        </p:txBody>
      </p:sp>
      <p:sp>
        <p:nvSpPr>
          <p:cNvPr id="406544" name="Text Box 16"/>
          <p:cNvSpPr txBox="1">
            <a:spLocks noChangeArrowheads="1"/>
          </p:cNvSpPr>
          <p:nvPr/>
        </p:nvSpPr>
        <p:spPr bwMode="auto">
          <a:xfrm>
            <a:off x="723900" y="4418027"/>
            <a:ext cx="1371600" cy="457200"/>
          </a:xfrm>
          <a:prstGeom prst="rect">
            <a:avLst/>
          </a:prstGeom>
          <a:solidFill>
            <a:srgbClr val="CC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IRR</a:t>
            </a:r>
          </a:p>
        </p:txBody>
      </p:sp>
      <p:sp>
        <p:nvSpPr>
          <p:cNvPr id="47113" name="Text Box 17"/>
          <p:cNvSpPr txBox="1">
            <a:spLocks noChangeArrowheads="1"/>
          </p:cNvSpPr>
          <p:nvPr/>
        </p:nvSpPr>
        <p:spPr bwMode="auto">
          <a:xfrm>
            <a:off x="571500" y="1293827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u="sng"/>
              <a:t>Models</a:t>
            </a:r>
          </a:p>
        </p:txBody>
      </p:sp>
      <p:sp>
        <p:nvSpPr>
          <p:cNvPr id="471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BCC8171E-B3E6-401B-AFC8-35D5AA7439CF}" type="slidenum">
              <a:rPr lang="en-US" altLang="en-US" sz="1000">
                <a:latin typeface="Arial" charset="0"/>
              </a:rPr>
              <a:pPr/>
              <a:t>20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900" y="253970"/>
            <a:ext cx="26670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Payback Period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48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06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06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06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06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9" grpId="0" animBg="1"/>
      <p:bldP spid="406540" grpId="0" animBg="1"/>
      <p:bldP spid="406543" grpId="0" animBg="1"/>
      <p:bldP spid="4065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261036" y="1955800"/>
            <a:ext cx="8077200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Payback Period – an estimate of the number of years required to recover the original investment </a:t>
            </a:r>
          </a:p>
        </p:txBody>
      </p:sp>
      <p:graphicFrame>
        <p:nvGraphicFramePr>
          <p:cNvPr id="49156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648479"/>
              </p:ext>
            </p:extLst>
          </p:nvPr>
        </p:nvGraphicFramePr>
        <p:xfrm>
          <a:off x="261036" y="3124200"/>
          <a:ext cx="82296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4597400" imgH="419100" progId="Equation.3">
                  <p:embed/>
                </p:oleObj>
              </mc:Choice>
              <mc:Fallback>
                <p:oleObj name="Equation" r:id="rId4" imgW="4597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036" y="3124200"/>
                        <a:ext cx="8229600" cy="7508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CB7A11BB-6D5D-4AB3-B979-665EBE648BC8}" type="slidenum">
              <a:rPr lang="en-US" altLang="en-US" sz="1000">
                <a:latin typeface="Arial" charset="0"/>
              </a:rPr>
              <a:pPr/>
              <a:t>21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" y="253970"/>
            <a:ext cx="26670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Payback Period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0448590"/>
              </p:ext>
            </p:extLst>
          </p:nvPr>
        </p:nvGraphicFramePr>
        <p:xfrm>
          <a:off x="261036" y="1245091"/>
          <a:ext cx="7620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" imgW="4330700" imgH="419100" progId="Equation.3">
                  <p:embed/>
                </p:oleObj>
              </mc:Choice>
              <mc:Fallback>
                <p:oleObj name="Equation" r:id="rId4" imgW="4330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036" y="1245091"/>
                        <a:ext cx="7620000" cy="736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956" name="Group 14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78460194"/>
              </p:ext>
            </p:extLst>
          </p:nvPr>
        </p:nvGraphicFramePr>
        <p:xfrm>
          <a:off x="304800" y="2438891"/>
          <a:ext cx="4343400" cy="2925816"/>
        </p:xfrm>
        <a:graphic>
          <a:graphicData uri="http://schemas.openxmlformats.org/drawingml/2006/table">
            <a:tbl>
              <a:tblPr/>
              <a:tblGrid>
                <a:gridCol w="1246188"/>
                <a:gridCol w="1497012"/>
                <a:gridCol w="1600200"/>
              </a:tblGrid>
              <a:tr h="640024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Year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Net Cash</a:t>
                      </a:r>
                    </a:p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Flows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82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-$2,000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cumulative</a:t>
                      </a:r>
                    </a:p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cash flows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189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1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$1,000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$1,000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189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2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$800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$1,800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189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3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$600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$2,400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189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4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$200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 $2600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1233" name="Text Box 124"/>
          <p:cNvSpPr txBox="1">
            <a:spLocks noChangeArrowheads="1"/>
          </p:cNvSpPr>
          <p:nvPr/>
        </p:nvSpPr>
        <p:spPr bwMode="auto">
          <a:xfrm>
            <a:off x="4953000" y="2515091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CC"/>
                </a:solidFill>
              </a:rPr>
              <a:t>T=2…Year Before Full Recovery </a:t>
            </a:r>
          </a:p>
        </p:txBody>
      </p:sp>
      <p:graphicFrame>
        <p:nvGraphicFramePr>
          <p:cNvPr id="51234" name="Object 12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42628562"/>
              </p:ext>
            </p:extLst>
          </p:nvPr>
        </p:nvGraphicFramePr>
        <p:xfrm>
          <a:off x="5334000" y="3429491"/>
          <a:ext cx="311308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6" imgW="1358310" imgH="406224" progId="Equation.3">
                  <p:embed/>
                </p:oleObj>
              </mc:Choice>
              <mc:Fallback>
                <p:oleObj name="Equation" r:id="rId6" imgW="1358310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29491"/>
                        <a:ext cx="3113088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5" name="Text Box 128"/>
          <p:cNvSpPr txBox="1">
            <a:spLocks noChangeArrowheads="1"/>
          </p:cNvSpPr>
          <p:nvPr/>
        </p:nvSpPr>
        <p:spPr bwMode="auto">
          <a:xfrm>
            <a:off x="6858000" y="4724891"/>
            <a:ext cx="129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Payback Period</a:t>
            </a:r>
          </a:p>
        </p:txBody>
      </p:sp>
      <p:sp>
        <p:nvSpPr>
          <p:cNvPr id="51236" name="Line 129"/>
          <p:cNvSpPr>
            <a:spLocks noChangeShapeType="1"/>
          </p:cNvSpPr>
          <p:nvPr/>
        </p:nvSpPr>
        <p:spPr bwMode="auto">
          <a:xfrm flipV="1">
            <a:off x="7162800" y="4039091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37" name="Line 146"/>
          <p:cNvSpPr>
            <a:spLocks noChangeShapeType="1"/>
          </p:cNvSpPr>
          <p:nvPr/>
        </p:nvSpPr>
        <p:spPr bwMode="auto">
          <a:xfrm flipH="1">
            <a:off x="5486400" y="3124691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8E76266D-926F-4D4B-8303-4E817D25F2C0}" type="slidenum">
              <a:rPr lang="en-US" altLang="en-US" sz="1000">
                <a:latin typeface="Arial" charset="0"/>
              </a:rPr>
              <a:pPr/>
              <a:t>22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51240" name="Text Box 124"/>
          <p:cNvSpPr txBox="1">
            <a:spLocks noChangeArrowheads="1"/>
          </p:cNvSpPr>
          <p:nvPr/>
        </p:nvSpPr>
        <p:spPr bwMode="auto">
          <a:xfrm>
            <a:off x="4876800" y="4623291"/>
            <a:ext cx="175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CC"/>
                </a:solidFill>
              </a:rPr>
              <a:t>Cash flow in year of full recovery</a:t>
            </a:r>
          </a:p>
        </p:txBody>
      </p:sp>
      <p:cxnSp>
        <p:nvCxnSpPr>
          <p:cNvPr id="51241" name="Straight Arrow Connector 4"/>
          <p:cNvCxnSpPr>
            <a:cxnSpLocks noChangeShapeType="1"/>
          </p:cNvCxnSpPr>
          <p:nvPr/>
        </p:nvCxnSpPr>
        <p:spPr bwMode="auto">
          <a:xfrm flipV="1">
            <a:off x="5867400" y="4267691"/>
            <a:ext cx="2286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42" name="Text Box 124"/>
          <p:cNvSpPr txBox="1">
            <a:spLocks noChangeArrowheads="1"/>
          </p:cNvSpPr>
          <p:nvPr/>
        </p:nvSpPr>
        <p:spPr bwMode="auto">
          <a:xfrm>
            <a:off x="7239000" y="2319829"/>
            <a:ext cx="1143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CC"/>
                </a:solidFill>
              </a:rPr>
              <a:t>Amount you are short</a:t>
            </a:r>
          </a:p>
        </p:txBody>
      </p:sp>
      <p:cxnSp>
        <p:nvCxnSpPr>
          <p:cNvPr id="51243" name="Straight Arrow Connector 6"/>
          <p:cNvCxnSpPr>
            <a:cxnSpLocks noChangeShapeType="1"/>
            <a:stCxn id="51233" idx="3"/>
          </p:cNvCxnSpPr>
          <p:nvPr/>
        </p:nvCxnSpPr>
        <p:spPr bwMode="auto">
          <a:xfrm flipH="1">
            <a:off x="6629400" y="2835766"/>
            <a:ext cx="609600" cy="669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" y="253970"/>
            <a:ext cx="26670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Payback Period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19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4484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22808984"/>
              </p:ext>
            </p:extLst>
          </p:nvPr>
        </p:nvGraphicFramePr>
        <p:xfrm>
          <a:off x="303711" y="2362200"/>
          <a:ext cx="4343400" cy="2925816"/>
        </p:xfrm>
        <a:graphic>
          <a:graphicData uri="http://schemas.openxmlformats.org/drawingml/2006/table">
            <a:tbl>
              <a:tblPr/>
              <a:tblGrid>
                <a:gridCol w="1246188"/>
                <a:gridCol w="1497012"/>
                <a:gridCol w="1600200"/>
              </a:tblGrid>
              <a:tr h="640024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Year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Net Cash</a:t>
                      </a:r>
                    </a:p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Flows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82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-$2,000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cumulative</a:t>
                      </a:r>
                    </a:p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cash flows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189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1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$1,000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$1,000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189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2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$800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$1,800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189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3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$600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$2,400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189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4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$200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 $2600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280" name="Object 3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1352414"/>
              </p:ext>
            </p:extLst>
          </p:nvPr>
        </p:nvGraphicFramePr>
        <p:xfrm>
          <a:off x="5510960" y="2263914"/>
          <a:ext cx="2210889" cy="680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4" imgW="660113" imgH="203112" progId="Equation.3">
                  <p:embed/>
                </p:oleObj>
              </mc:Choice>
              <mc:Fallback>
                <p:oleObj name="Equation" r:id="rId4" imgW="66011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960" y="2263914"/>
                        <a:ext cx="2210889" cy="6800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81" name="Text Box 36"/>
          <p:cNvSpPr txBox="1">
            <a:spLocks noChangeArrowheads="1"/>
          </p:cNvSpPr>
          <p:nvPr/>
        </p:nvSpPr>
        <p:spPr bwMode="auto">
          <a:xfrm>
            <a:off x="6323511" y="990600"/>
            <a:ext cx="1295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Payback Period</a:t>
            </a:r>
          </a:p>
        </p:txBody>
      </p:sp>
      <p:sp>
        <p:nvSpPr>
          <p:cNvPr id="53282" name="Line 41"/>
          <p:cNvSpPr>
            <a:spLocks noChangeShapeType="1"/>
          </p:cNvSpPr>
          <p:nvPr/>
        </p:nvSpPr>
        <p:spPr bwMode="auto">
          <a:xfrm flipH="1">
            <a:off x="6628311" y="1752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83" name="Text Box 42"/>
          <p:cNvSpPr txBox="1">
            <a:spLocks noChangeArrowheads="1"/>
          </p:cNvSpPr>
          <p:nvPr/>
        </p:nvSpPr>
        <p:spPr bwMode="auto">
          <a:xfrm>
            <a:off x="5294811" y="3011624"/>
            <a:ext cx="2643188" cy="132343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Interpretation: “Expect to recoup our investment in a little over two years.”</a:t>
            </a:r>
          </a:p>
        </p:txBody>
      </p:sp>
      <p:sp>
        <p:nvSpPr>
          <p:cNvPr id="532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50A8DE4A-8398-4388-9936-A495419D13C6}" type="slidenum">
              <a:rPr lang="en-US" altLang="en-US" sz="1000">
                <a:latin typeface="Arial" charset="0"/>
              </a:rPr>
              <a:pPr/>
              <a:t>23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" y="253970"/>
            <a:ext cx="26670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Payback Period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0086" y="1371600"/>
            <a:ext cx="3301314" cy="4191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400" dirty="0" smtClean="0"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Caveats to Payback Period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1885950"/>
            <a:ext cx="7315200" cy="25146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ea typeface="ＭＳ Ｐゴシック" pitchFamily="-108" charset="-128"/>
              </a:rPr>
              <a:t>Caveats: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-108" charset="-128"/>
              </a:rPr>
              <a:t>No clear accept or reject criteria.  Is 2.33 good or bad?  </a:t>
            </a:r>
          </a:p>
        </p:txBody>
      </p:sp>
      <p:sp>
        <p:nvSpPr>
          <p:cNvPr id="5530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6BE980FA-0974-4039-A833-434D21E8443F}" type="slidenum">
              <a:rPr lang="en-US" altLang="en-US" sz="1000">
                <a:latin typeface="Arial" charset="0"/>
              </a:rPr>
              <a:pPr/>
              <a:t>24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" y="253970"/>
            <a:ext cx="26670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Payback Period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54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1203" y="1219200"/>
            <a:ext cx="7315200" cy="25146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ea typeface="ＭＳ Ｐゴシック" pitchFamily="-108" charset="-128"/>
              </a:rPr>
              <a:t>Caveats:</a:t>
            </a:r>
          </a:p>
          <a:p>
            <a:pPr lvl="1" eaLnBrk="1" hangingPunct="1"/>
            <a:r>
              <a:rPr lang="en-US" altLang="en-US" sz="2000" smtClean="0">
                <a:ea typeface="ＭＳ Ｐゴシック" pitchFamily="-108" charset="-128"/>
              </a:rPr>
              <a:t>Ignores time-value of money</a:t>
            </a:r>
          </a:p>
        </p:txBody>
      </p:sp>
      <p:graphicFrame>
        <p:nvGraphicFramePr>
          <p:cNvPr id="405547" name="Group 4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0228020"/>
              </p:ext>
            </p:extLst>
          </p:nvPr>
        </p:nvGraphicFramePr>
        <p:xfrm>
          <a:off x="828403" y="2438400"/>
          <a:ext cx="5410200" cy="2608270"/>
        </p:xfrm>
        <a:graphic>
          <a:graphicData uri="http://schemas.openxmlformats.org/drawingml/2006/table">
            <a:tbl>
              <a:tblPr/>
              <a:tblGrid>
                <a:gridCol w="1187450"/>
                <a:gridCol w="2095500"/>
                <a:gridCol w="2127250"/>
              </a:tblGrid>
              <a:tr h="59673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Project One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Project Two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5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Year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Net Cash Flows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Net Cash Flows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5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-$2,000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-$2,000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5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$1700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$100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55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$100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$1700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55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$600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$600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5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$200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$200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81" name="Text Box 40"/>
          <p:cNvSpPr txBox="1">
            <a:spLocks noChangeArrowheads="1"/>
          </p:cNvSpPr>
          <p:nvPr/>
        </p:nvSpPr>
        <p:spPr bwMode="auto">
          <a:xfrm>
            <a:off x="6619603" y="2819400"/>
            <a:ext cx="1447800" cy="16312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Point: Both look identical by PBP method</a:t>
            </a:r>
          </a:p>
        </p:txBody>
      </p:sp>
      <p:sp>
        <p:nvSpPr>
          <p:cNvPr id="5738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EEB731FF-E53D-44B2-AE2A-F4C8C8183EA9}" type="slidenum">
              <a:rPr lang="en-US" altLang="en-US" sz="1000">
                <a:latin typeface="Arial" charset="0"/>
              </a:rPr>
              <a:pPr/>
              <a:t>25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0" y="253970"/>
            <a:ext cx="26670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Payback Period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73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7" y="1304925"/>
            <a:ext cx="7315200" cy="2514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Caveats:</a:t>
            </a:r>
          </a:p>
          <a:p>
            <a:pPr lvl="1" eaLnBrk="1" hangingPunct="1"/>
            <a:r>
              <a:rPr lang="en-US" altLang="en-US" sz="2400" smtClean="0"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Ignores the cash flows after the payback period</a:t>
            </a:r>
          </a:p>
          <a:p>
            <a:pPr lvl="1" eaLnBrk="1" hangingPunct="1">
              <a:buFont typeface="Wingdings" pitchFamily="-108" charset="2"/>
              <a:buNone/>
            </a:pPr>
            <a:endParaRPr lang="en-US" altLang="en-US" sz="2400" smtClean="0">
              <a:latin typeface="Times New Roman" panose="02020603050405020304" pitchFamily="18" charset="0"/>
              <a:ea typeface="ＭＳ Ｐゴシック" pitchFamily="-10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74926" name="Group 14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6957674"/>
              </p:ext>
            </p:extLst>
          </p:nvPr>
        </p:nvGraphicFramePr>
        <p:xfrm>
          <a:off x="1295400" y="2667000"/>
          <a:ext cx="5410200" cy="2609852"/>
        </p:xfrm>
        <a:graphic>
          <a:graphicData uri="http://schemas.openxmlformats.org/drawingml/2006/table">
            <a:tbl>
              <a:tblPr/>
              <a:tblGrid>
                <a:gridCol w="1187450"/>
                <a:gridCol w="2095500"/>
                <a:gridCol w="2127250"/>
              </a:tblGrid>
              <a:tr h="5971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735" marB="45735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Project Three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Project Four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57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Year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Net Cash Flows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Net Cash Flows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57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-$2,000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-$2,000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57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1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$1,000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$1,000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57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2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$800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$800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57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3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$600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$600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57"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 = 4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$200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$1,000,000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9429" name="Text Box 143"/>
          <p:cNvSpPr txBox="1">
            <a:spLocks noChangeArrowheads="1"/>
          </p:cNvSpPr>
          <p:nvPr/>
        </p:nvSpPr>
        <p:spPr bwMode="auto">
          <a:xfrm>
            <a:off x="7010400" y="3048000"/>
            <a:ext cx="1447800" cy="16312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Point: Both look identical by PBP method</a:t>
            </a:r>
          </a:p>
        </p:txBody>
      </p:sp>
      <p:sp>
        <p:nvSpPr>
          <p:cNvPr id="5943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791F19D3-9338-477C-BD27-150B34D70A0F}" type="slidenum">
              <a:rPr lang="en-US" altLang="en-US" sz="1000">
                <a:latin typeface="Arial" charset="0"/>
              </a:rPr>
              <a:pPr/>
              <a:t>26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0" y="253970"/>
            <a:ext cx="26670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Payback Period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7315200" cy="1828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 smtClean="0">
                <a:ea typeface="ＭＳ Ｐゴシック" pitchFamily="-108" charset="-128"/>
              </a:rPr>
              <a:t>Simple and intuitive</a:t>
            </a:r>
          </a:p>
          <a:p>
            <a:pPr eaLnBrk="1" hangingPunct="1"/>
            <a:r>
              <a:rPr lang="en-US" altLang="en-US" sz="2000" dirty="0" smtClean="0">
                <a:ea typeface="ＭＳ Ｐゴシック" pitchFamily="-108" charset="-128"/>
              </a:rPr>
              <a:t>Project “liquidity” measure… tells how long will the funds be tied up</a:t>
            </a:r>
          </a:p>
          <a:p>
            <a:pPr eaLnBrk="1" hangingPunct="1"/>
            <a:r>
              <a:rPr lang="en-US" altLang="en-US" sz="2000" dirty="0" smtClean="0">
                <a:ea typeface="ＭＳ Ｐゴシック" pitchFamily="-108" charset="-128"/>
              </a:rPr>
              <a:t>Project “risk” measure… the longer term cash flows are less certain and thus riskier</a:t>
            </a:r>
          </a:p>
        </p:txBody>
      </p:sp>
      <p:sp>
        <p:nvSpPr>
          <p:cNvPr id="614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7CF3610E-4D25-497B-B1DC-026D4750086E}" type="slidenum">
              <a:rPr lang="en-US" altLang="en-US" sz="1000">
                <a:latin typeface="Arial" charset="0"/>
              </a:rPr>
              <a:pPr/>
              <a:t>27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" y="253970"/>
            <a:ext cx="26670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Payback Period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22860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Features…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11213"/>
            <a:ext cx="8229600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000" dirty="0" smtClean="0">
                <a:ea typeface="ＭＳ Ｐゴシック" pitchFamily="-108" charset="-128"/>
              </a:rPr>
              <a:t>Discounted Payback Period is a payback-period approach that adjusts for the time-value of </a:t>
            </a:r>
            <a:r>
              <a:rPr lang="en-US" altLang="en-US" sz="2000" dirty="0" smtClean="0">
                <a:ea typeface="ＭＳ Ｐゴシック" pitchFamily="-108" charset="-128"/>
              </a:rPr>
              <a:t>money.  It follows the exact same steps as the regular PBP, but it uses the discounted dollars instead of the actual cash flows.  </a:t>
            </a:r>
            <a:endParaRPr lang="en-US" altLang="en-US" sz="2000" dirty="0" smtClean="0">
              <a:ea typeface="ＭＳ Ｐゴシック" pitchFamily="-108" charset="-128"/>
            </a:endParaRPr>
          </a:p>
        </p:txBody>
      </p:sp>
      <p:graphicFrame>
        <p:nvGraphicFramePr>
          <p:cNvPr id="63491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0313037"/>
              </p:ext>
            </p:extLst>
          </p:nvPr>
        </p:nvGraphicFramePr>
        <p:xfrm>
          <a:off x="269745" y="2200783"/>
          <a:ext cx="6629400" cy="640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" imgW="4330700" imgH="419100" progId="Equation.3">
                  <p:embed/>
                </p:oleObj>
              </mc:Choice>
              <mc:Fallback>
                <p:oleObj name="Equation" r:id="rId4" imgW="4330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45" y="2200783"/>
                        <a:ext cx="6629400" cy="64084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2" name="Text Box 34"/>
          <p:cNvSpPr txBox="1">
            <a:spLocks noChangeArrowheads="1"/>
          </p:cNvSpPr>
          <p:nvPr/>
        </p:nvSpPr>
        <p:spPr bwMode="auto">
          <a:xfrm>
            <a:off x="5486400" y="32766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rgbClr val="0000CC"/>
                </a:solidFill>
              </a:rPr>
              <a:t>T=2…Year Before Full Recovery </a:t>
            </a:r>
          </a:p>
        </p:txBody>
      </p:sp>
      <p:graphicFrame>
        <p:nvGraphicFramePr>
          <p:cNvPr id="63493" name="Object 3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867400" y="4267200"/>
          <a:ext cx="31130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6" imgW="1624895" imgH="406224" progId="Equation.3">
                  <p:embed/>
                </p:oleObj>
              </mc:Choice>
              <mc:Fallback>
                <p:oleObj name="Equation" r:id="rId6" imgW="1624895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67200"/>
                        <a:ext cx="3113088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4" name="Text Box 36"/>
          <p:cNvSpPr txBox="1">
            <a:spLocks noChangeArrowheads="1"/>
          </p:cNvSpPr>
          <p:nvPr/>
        </p:nvSpPr>
        <p:spPr bwMode="auto">
          <a:xfrm>
            <a:off x="6934200" y="5486400"/>
            <a:ext cx="1752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Discounted Payback Period</a:t>
            </a:r>
          </a:p>
        </p:txBody>
      </p:sp>
      <p:sp>
        <p:nvSpPr>
          <p:cNvPr id="63495" name="Line 37"/>
          <p:cNvSpPr>
            <a:spLocks noChangeShapeType="1"/>
          </p:cNvSpPr>
          <p:nvPr/>
        </p:nvSpPr>
        <p:spPr bwMode="auto">
          <a:xfrm flipV="1">
            <a:off x="7696200" y="4800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496" name="Line 38"/>
          <p:cNvSpPr>
            <a:spLocks noChangeShapeType="1"/>
          </p:cNvSpPr>
          <p:nvPr/>
        </p:nvSpPr>
        <p:spPr bwMode="auto">
          <a:xfrm flipH="1">
            <a:off x="6019800" y="3886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536789" name="Group 213"/>
          <p:cNvGraphicFramePr>
            <a:graphicFrameLocks noGrp="1"/>
          </p:cNvGraphicFramePr>
          <p:nvPr/>
        </p:nvGraphicFramePr>
        <p:xfrm>
          <a:off x="304800" y="3200400"/>
          <a:ext cx="5092700" cy="3017839"/>
        </p:xfrm>
        <a:graphic>
          <a:graphicData uri="http://schemas.openxmlformats.org/drawingml/2006/table">
            <a:tbl>
              <a:tblPr/>
              <a:tblGrid>
                <a:gridCol w="838200"/>
                <a:gridCol w="1593850"/>
                <a:gridCol w="1187450"/>
                <a:gridCol w="1473200"/>
              </a:tblGrid>
              <a:tr h="118884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Cash Flows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PV of Cash Flows (at 10%)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Cumulative PV Cash Flows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57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t=0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($2,000.00)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57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t=1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$1,000.00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$909.09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$909.09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57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t=2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$800.00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$661.16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$1,570.25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57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t=3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$600.00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$450.79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$2,021.04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57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t=4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$200.00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$136.60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$2,157.64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35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EAA4AA3F-8755-4DF9-A75E-AAA55357188D}" type="slidenum">
              <a:rPr lang="en-US" altLang="en-US" sz="1000">
                <a:latin typeface="Arial" charset="0"/>
              </a:rPr>
              <a:pPr/>
              <a:t>28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900" y="253970"/>
            <a:ext cx="36195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Discounted Payback Period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3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3429000" cy="3416300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r>
              <a:rPr lang="en-US" altLang="en-US" sz="2400" dirty="0"/>
              <a:t>The finance people refer</a:t>
            </a:r>
          </a:p>
          <a:p>
            <a:r>
              <a:rPr lang="en-US" altLang="en-US" sz="2400" dirty="0"/>
              <a:t>to this as </a:t>
            </a:r>
            <a:r>
              <a:rPr lang="en-US" altLang="en-US" sz="2400" b="1" dirty="0"/>
              <a:t>Capital</a:t>
            </a:r>
          </a:p>
          <a:p>
            <a:r>
              <a:rPr lang="en-US" altLang="en-US" sz="2400" b="1" dirty="0"/>
              <a:t>Budgeting </a:t>
            </a:r>
            <a:r>
              <a:rPr lang="en-US" altLang="en-US" sz="2400" dirty="0"/>
              <a:t>– the</a:t>
            </a:r>
          </a:p>
          <a:p>
            <a:r>
              <a:rPr lang="en-US" altLang="en-US" sz="2400" dirty="0"/>
              <a:t>process of evaluating a</a:t>
            </a:r>
          </a:p>
          <a:p>
            <a:r>
              <a:rPr lang="en-US" altLang="en-US" sz="2400" dirty="0"/>
              <a:t>firm’s investment</a:t>
            </a:r>
          </a:p>
          <a:p>
            <a:r>
              <a:rPr lang="en-US" altLang="en-US" sz="2400" dirty="0"/>
              <a:t>decisions.  In other words,</a:t>
            </a:r>
          </a:p>
          <a:p>
            <a:r>
              <a:rPr lang="en-US" altLang="en-US" sz="2400" dirty="0"/>
              <a:t>it is the process of</a:t>
            </a:r>
          </a:p>
          <a:p>
            <a:r>
              <a:rPr lang="en-US" altLang="en-US" sz="2400" dirty="0"/>
              <a:t>divvying up the</a:t>
            </a:r>
          </a:p>
          <a:p>
            <a:r>
              <a:rPr lang="en-US" altLang="en-US" sz="2400" dirty="0"/>
              <a:t>company’s pot of capital.  </a:t>
            </a:r>
          </a:p>
        </p:txBody>
      </p:sp>
      <p:pic>
        <p:nvPicPr>
          <p:cNvPr id="8196" name="Picture 5" descr="MoneyGra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571" y="1447800"/>
            <a:ext cx="3200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46A63378-CBD8-4CA4-8BFD-D70961A3FC06}" type="slidenum">
              <a:rPr lang="en-US" altLang="en-US" sz="1000">
                <a:latin typeface="Arial" charset="0"/>
              </a:rPr>
              <a:pPr/>
              <a:t>3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879306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B6E0182F-F087-421A-AA6E-4EF8FD35BEA5}" type="slidenum">
              <a:rPr lang="en-US" altLang="en-US" sz="1000">
                <a:latin typeface="Arial" charset="0"/>
              </a:rPr>
              <a:pPr/>
              <a:t>4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9220" name="AutoShape 2" descr="data:image/jpeg;base64,/9j/4AAQSkZJRgABAQAAAQABAAD/2wCEAAkGBxQTEhUUExQWFhQXGB0aGBgYGBgdGhYYHhcYGB0YGBwdHCggHx0lHBcYITEhJSkrLi4uHB8zODMsNygtLi0BCgoKDg0OGhAQGy0kICQsLCwsLCwsLCwsLCwsLCw0LCwsLCwsLCwsLCwsLDQsLCwsLCwsLCwsLCwsLCwsLCwsLP/AABEIAMIBAwMBIgACEQEDEQH/xAAcAAACAgMBAQAAAAAAAAAAAAAEBQMGAAECBwj/xABEEAACAQIEAwUFBAgEBQUBAAABAhEAAwQSITEFQVEGEyJhcTKBkaGxQlLB0RQjM2JygrLwkqLS4QcVU8LxFiRDk+KD/8QAGQEAAwEBAQAAAAAAAAAAAAAAAAECAwQF/8QALBEAAgIBAwMDBAICAwAAAAAAAAECEQMSITEEQVETImEygZHwceGh0QUUwf/aAAwDAQACEQMRAD8AlbA27XixF1VJ1ygyT6aZm9wqbhnFk71Us2fDrJY5SdDy1Px+FC8eRRcAC5YXrrudzJmoeBLN4RyB/KuVujqSLggt3DCHI/3Gif5eR9xoLF2GTw7MwKJp7RbwgT18X1qK6kyDvuP760VY4ncRTmPeIvi19oZCGADc5I5zvvSjTZcb1Kho1+zw60q6PdIEgbvyE9FG3u61rF4yxw3D2xZCtfcLvuRl9po+yOQ0+tAcM4QcXdbEXyMjRCj7WXwx5KIjqY+LOxwKz31zGXGU2Ecsg0K6aSfIGQAOg8q2bk+Psd1YYtrI23zJLiT7R/NlX45euW7Av3kaLhk6QTrqwHLeeVVbCYgJe7y00pdhgV3W4IkAbmRrEcvfV547xR8cWULFkA5BAzMRu+vPlE7E86otzhwFq6Lf7RXDKQNQ6tpPMaDUetTGuxwdSmsjTSXwu3wWO1iWuXC7iWZQJGxAPMcj4vPapsRaFwG2ZhgVOk6EQdBqaWcA4ob6ElYI00OhPOJ1EHQimRu5CHicpBjYkc6l/UQvp2FHDMFfw93umYNZK5l5x0yN92nK3GWGWDHX4EfPetY7Epduq9vmpzCIIbT2h1315xQ+PNzuz3IHebgHYwZIPuBpy52FH6dwu3cX9GuAGf1qnLA8InQjnOscwajxV8KskcwNPMhfqaW8NuByJ8DspJtMZI13B5rI25abU94cf1qaK2p8L+yfCZB6eR1gwYMRVKXuRNbMpaftXywc0GDqM4GYHyB8aH0q58HunLMFV5SIJB6CqrxObeKVssrGUkCRmDmMxnQAEwY1Jq44d5Fe3A4JG+KXVFsMw+0BPIbkZvLfXlI9QCnCbLd5ca2kqsBjAy+0fLnQvaPifdvYtgSr3ArEzAJByj1OunlQfE2tWyF7t2bkQM0CY3YwAOnSvM6pJZdjqwv2bjZcdZyHK+dy8wi5p15sBG3U1G12605bYUfvsB/lWfqKDw73lu5RZizmg3S0ltOQgAawKaYjUH0rjk9zojwyC9jbtwxcuhAfDCIqTBkDxkuTPSo2wlse0CxHN2LR6TtRC9lbNpO9CszgBs7mWHOZ1+ZFRXBpNOTFHgUrcv3LmWzhmMGJYwvqAo1HqaYLeMCd4+dNMDxa3btqpVmIBkfZ3J+0Y26Ckk/D3U5CjbbCcDwizibjd8pbKvhAOmumonWPea64RgkN0Aqp7vRZExBy9R/Yoe1jGtSUbLO50Ejp5UvxXFVAlmEOTsWbMRvoBE00xOO4N2wsfqLo+60/B+XlFI+0y5ls3fvIAT7gw+pp/dIvWHygwyMB4SNYMaetJ8UmfBqpIFxQIWRm0JHs7+zV4pVJP5CatfYZcFxneWZ3JAV/UMCD8qNnnVU7M4rLca2To2nof/NM73GTMBVXzJLeWoAX61t1i1NS/diMEkk0wvHYlEIzOoYico8TxIE5VMjfmNfnUeExgLGRcAj2nUKunLXXnS9sZcOYqSI8TFUWBoFkkgkbgb86FFm69xQ5b2lklixhjlnUnzrnrai9Tux+eIWf+qn+IfnWVDc7NMDAgjqSayo0ovVId8YP60+QGhMnr+Nc8D/aHYQD9RXHE9breR/AVPwJRmYjSs2Wh3l51vh2B726VMhTaYGDyLW9PUhW1rjkagucSNnMyNDMABtprBO24BqoNXuXCMpSSjzYd2i4k5xH6Hh1hVCqQm7SsxPJRMH3zXPHbVyxbtYR2lCneHKJ8Wc6eYXTpv6UXhr1vBWhdurF26uo+22vhGuwiCfM660sxPFWxBLudhAA2UfdHWtJ/PP/AId6ySxxuCWmPd95cX9uQlbKwHw5zqBBWYdR74102MUu4bh/175pEknoR4dyCOvUa0Dj+IJZyszFCxgOJ0MbHyPnp1p5huMW7iKL65hHhupvMb6e/b4Uk9jyZbtt8lTw/wCpxty1oEusSpA0FwCSI5SpmOopjxTEZLbNlzRuoMEgkAwfSazjHA2u2neyQ7gi5bYe1nXkR6QNOuwrXCbi4lEOkODIMwCAZB6QRHz12oatiWyoD4LeS4xZHzQNmEOh6MOn96708w7AMCxga6yRrBjX191J8Pw5bGIeBDFecHTyPSZonF4pba5nICzlnlJ0pS+ocd4kd/Aoyo7A50uwrD11BjUbenLpJuPugISSF2gkxqSANeWsa0Bhr75TbPs6ONZ5jVW6eR+VMTh1u+BxKkGRproTz091OXKEtkxThuJMl5+/VkUgAMTox0mY8/dE05GICr4TpuNZ+B6UFgMMEU2wSyhmAzSSADouusDbWoMHatlxlAa1MjL7IYHURyMg6V6GLrEtpLg5p4G94m+0uGJwrJqWY94DzFxfEo+Hh/vU/gvFrb2DcYmblsQACdYIIkba+dd8Wwpc23VypRtREq6sRKt/hEE/7VVUuthzdsqEZA5ZczbK2uUKNTFcOty9z7nQ4pbFuw+NzJkCfaksSOs6CJ5czXV2I1McvjoKqj8WK3ZV/wBUCPAqKJ01DFoO/QVrF9oGuKVFsAHTdmMHTSIIms2m2Wmkhrd4uC4W5fVjIATvCx1gAZRpzo6+wUSxCjqxAHxNVDJfCgpbyJnCEgAQ2/8AGTGv13oi9wW5mMnnvtPnoKqSsmLomxPEDnMdyoGzkXLmbXeFAA9M1c3ONsoXu71xbg9p7aLBGUggh+RnpXWH7PoyNmksIPMaTqK4wvDLS5dM511ykq3rOxGlO0FMFxPEBdI/UqxB8Iabg16qoB92tQnHXY8IyhTEBQADOwkEgzymnvD7RUSlplKkkEsFZD97z5iOlZasXWOhRSxLSoJnXUsIgnUa0WFC1OC3ndldzK8ic41UNoSY58qKu9mjA/WEnTcwNxpt0mKdcPQWwxuMF1+2QsRIO55xPvqHHcewagh7yN5AFp+AiluGx5/2htrZxAezIUgRmOY5gBIYwN9/f5VZeH5byLdS2xMEyg9lphi5j1oN+NYQ2+67pri5ifZiRmkCSWO0CfhFb4bxZ8OjJhrEI7Zv1jFiNAI5aac62lO46SIqnYyt4W5Iy20UlvtEHPzJI1PIGss4R87SQYOoXUK2jb8hBGlL7vE8W0eNEjbKokaRoYnbTegrouOZuX2b+b/eskW2ejDEWxoWEyefnWV5p+hJ95j/AH6VlAbjfFYy87FhbW2Dr+sOseg/I1Jwl76ywvn3oO7Y8l0E/CKsicMtWvaUu3KVLa69BAp3wjxW2zWmynTZTyG6gk/I1NDKra7QldMRbK8u8t+NPlqPnTLgd63exmHhke2BccEGQCqr7XoYO2kUwu9nrTybZyHnl2nX2l/DSqvicRYQhc7LfTYKoCXEYrmkjaMvLeaSVbnR02+RRb5tflUMu2Ze/ie/UE2PDbLT8gNxPXz6mp7awIGnIRtFPsJgQqHC3GDd9a71DyLEQwX+EqjDrSBT/v0pzXfya9RNOoR4XHyvP+zi/gEvqQ8gDmBIEz7XTbfaq7h8K9uwBh9GDydJDCNZ8tqs9rGLbLBgRI0YbA66HpvzoLA3e5V3IYQTGUAky2mh0II+G9VHhHBLlm+z/ErjJnK924MeEzPuI28jNR8NKWsW6XCbaYg95adAYS7tcQjXwsDm8tdqHw3ELaBszr7R9mW5/uz9aA4pxVbmXIrlkcMpgAgjpE/MUuGPlFp4lw66ri4YZCNHT2SOp6fMedIePEGyQeZAGhOu8aDyqDD9pcTJWyMm8gDN6yG8JOn3Z5V1bweIut+suZASJJ0WGBMwsDos9T5Ud7YdqOQ7Wnt5WVbQUBlPISdQvtA60Xd4/bUyjGRrIEgaayCQdvKh8D2fBDFzJhTpEAnNIHLpr5U0w3A0UHw7qy8+a/Ch1djSdCPE9oM8i2GUsZDJcZWnoMniAOv2tpqHC4q8gc2lCBvE2UAZpgT4pJ20jlNO7WAKtCqiAGRMk+IRmHLXmDtUmUKIuXgoEjw5Ey6jUb6QsR0osVCm/wAMvu+W65PkWZuUyubSATEjnXfEOABLRYsQRHinbxDoPdPnRx4rhFdXNwlgIhczb7xy5CtX+1qai3ZuN5tCijcNgPh2DtMrFLZdWykHLJETorMYKEr4jzmKbXMIQGi2qjNn1M8iM65djoIHrVeu8YxEBbapbAXKJ8XhgCNgOVBvfxDe3iWjomn0oaBOuxar2DYPLsuXQ7QDvuSdToJ91E4ji+FViWuqeoBn5CqE+FT7bOx8yTUluzbGyj60bBuWa92two9hHbSPCN9Z5mgL/ap2nu8MfV38ugA+tA27bclIHWIn41joRzAHmw/CaNg3JX4zijMd3bB6KD9Z6mhL129c0bEP6KYHwFS9wDHPkMqltflRVvhlw7W39fCnyaadioUf8vt88zepNaVEHs2QdYkkVYF4PcJjKo0mWZvP7uh26VOvAWAJzoDB2tjePvSDSsdCFST7MeiifxqFLN0DxSomBJC6e+Ktg4IsDM7t5FtPdA/GuzwOzoMnOTJJ0HLU7TTApmJddiV9+Yn4gR867w1hm9hLreluF+Mmr5bsInsoq+gA+latkCZ6n86LCioDhmI/6Lf47f5VurecUn31+IrKVhQc2LZpCJz3ZgAfNYmR8KccDFwW58DSTpBXoN5adugqhX+O5nLW0gkR1J9dPxoi1xHHqqm22jT0JXWNjIFIZcuO3CQpyOrKd4MjkAGWdzymfKqTxzImpa20tGUkB103Gs78iKJbheJuyb+Jcg7qNB8PZn3VLheytld1zep/CjYcXKLUl23CcHiTcwyXlMthHUgj/pPMj0BX3Amq/i+L4hmPdWgFzEAsCSd4PIbeVWvDYNbWfLCK6FHXTKykzrP96mgrnEsKk57qTOwMnbyoOnqc6y12/vlfm39yvW+HYu77dxgPIhRHou/vqHHcJZLuU3NJ00GaM4EQF3jbqadXO2NoaWrF1/MjKPifypdie0F92kWkt9MzEneeUUzk/g4scHH3GfxD2hlEZ2BPiOxEctI86sPCMAEtAMoXUzMdeZ2J86qtzHYhpm9lnkigfPegruCVv2jXLh/fcn8aQ9y03nsJcZmxSKMwOW3kDCFI13JJmJEUEeO4VfZR7p8MEAxp/EfoKU2cEq+ygHuj5mpUtE6ArPQST/lBosKYavaW6J7qwEH7zaAamAANNzQtzjWKYftVX+BRp8akt8Jutrkc+qhfmx/Ci7fALh3Cj1Yn+kfjQAibDO5l711+vigVtMCg2UEk89flVms8BjQsPQJ+LE1Nb4QskMztzHigRtyjnPyo3FSK8LJHLL7o+tchNYzCekk/0g1aDwy0pEIvPfXoec9DRC2gIgAa/gaBlWTAMdkc/wAkD4k1PZ4O51yRP33/AAUTVmrTtAk8qAE1vs8TuUHomb5saLTgSjd39AQo+AFGC5dI0tqP4n/AKaXcc4k+HVWcjxNlARZM+rOopiYSvB7I+xPqWP1MVOmDtr7KKPRQKq3Du0jXr1u2RcUOSAcyD2d9Ah/qq0foI3DOG5MWYx6gmCKbTQJpndy0GGU7H5eY9DrUdliRB9oGD6/kd6kw9yTlYQ43Hl1HUGucawQi4SAuiuToB91viY94pAau7qfUfKR/Sa3cGh9D9KTcW7T2LYADSQwO8AwdYJ1OhOwNKr3blW9m2YkSYuHmNPZG9FBZb2qRE0B61Tx24tnRkynzLD19pQJ99WHD8ds3FGRtdgp0JJ0AHX3TToLCb4JOUbn5DrUVvhVoboGPMtJnzM6URYWNTqx3/IeVRvfLErb1PMn2V9ep8qQySzg7WUeBNuSL+VZUIwV3/rH/AAJW6BAv6FaUFbjZ2+6Sf6AY+VTNxOxZCKLbZsuy2iDBMjUgab0Z+kSPAjkHnoo/zEH5Uv4pgXd1Pd//ABqJzgKdWPQnn0pFEV7tOdktR0zsq/LWgr3G77GM6r/CjH5nT5VLheEuvs2ba+bEk/37qOt8LuH2rkfwgD6Utw2Ez2rrrLvdZectlX4CBQKDKYAUegE/Aa1ZbnBV3ZmbzJojDIqgKquY6K0fGI+dAWVu1gbjbK5HoQP80UXZ4PcPID1b/SD9asOZ+Vo/zMo+hJrrDFphwonbKSdhsZUaxr8aaQWJsNwKRJYDqAs67HVj+FEpwVAurOdOsD3AAU2C5SZ0HtfgfwPvoF+MWAADcXfzI36jSmKzBwq0NBbXXTUSfnRJK24n0AAJJ9ABXeFxCXJZWVlHMEETudvKK4F2Zb4ToFXzPzPuoEB43jlq37Ryno7Ih+DsD8qmt33dQ6KmU6glzqPcp+tUrtFgbl685QE5hE5CNIjQkfPaOWs1b+DJdSxbt93qigElwPoDTaQk2EJcZT48sExKg6HoZ68j105ipsQsAN93f+E7/gfdXC3A0qRBjxK28fiPMaVWu0faU2FNpTJ9kNux/dA2zDYtt79kMf4/Epbyl2A12nU6Ebb86APH8PmA7wD1DeXl61RrOFe74rzMAfsKT6eJtydqLs8IQDw2d/3P3R19azeSKNFjk9+C/wCBxCXJKMGA0kH3/jW08Rn7I28z191UixwhlOa0r2mgwUYLv5DQiNwRzq0YTE3BaAcKjDQmfDHJh69Dt582ppkyjQfexYUgQWOmijl1PSkfaXD3b6hQhUToZQkiCDs2n99aZ8Px+HVlDXBDEy+ZTtuTBJ2B+k0nwXaTOGdgCjM2TKD4VEwpAJYnmOoqtVGbaBOEdmmS5bdYGQaSZ1JJOkdWjcbCrOMQU/aCB99Zy+/mvv086THtOucW1t3jJjOLcqPeWHShz2vYvkFuJP2rttCZjwhdSff576U22xqkPuLX1W33haCuqMOvTzB5jpryqhcR4zfxbaMVtjmoO2xKDn/EeukUWnaPOSuXDgQ5UFjcmFLbIAAPDMe6h8F2saSveWgArEC1aeQFRm/+QRMKPhzo9wakcYXhABlbdxiZlipJII0Mn1Hxo1OGXmP7M6hd4E7GN/Sl2D7TXCxzXrzAq7D9TbtyFtuxhkfy3A3A2qHD8Uugy4xRV1cqbl4lWy2nbQd3Hz6GpeOXdj9RdkOxwC6RqoGhOp5nXWOlC2+AW0cZMVatsOQcasJ1IJE6xqINKMIjhkuNh0VLwYBi7sTNtyNO80n0Gm1S4KzeBs3hbtBLrrOVAWyk5pYkHTSfamY509NdxOdlxXjdrS0cSrXNjkRyT65QY8z9KiftDlbLZUwVA8BB8IlmLKVJ8p06ydKquDuH9lozMdSbaIF9n7jgEjXTXNPPSBP+csgb9HfKYgsFGciCCEnVRBjSNj1pOL7EXZ6P/wCp7QgFANBoGYjbq75j76yqPgrFoIA15C3OLHeDefb75ZPXQQZHKso0vyK5HqTJc1jIB11Py0+tdXrdzQZ1gAbIZ283I+VaNhiNbjegCgf0z86Dv46x33cm++eJgFsqQPZZhBkxoBPuoNxiiVvJSk9obCjW5qBJX7Q5aga76e40NiO1FoHRWMED2WGp9RHvmnYth1cAmoLd9hoLTHzlAD8Wn5VXj2yTQZRq2USyDpr7eu+w11Fas9sEKFmyouoBBLSRH7kbHrQK0WV7l07Ignq5J+AT8a5uXRDZ/CQJPOI+0p5ifyI5VQsN2lxDXlCA/rW0G4UAFjrmWIXUnkBUq8QxTo7lyvdG4XVgAwFs21ZSCG2LDY7AnlT3Fqs47RcWxF9gqW2jyViqjTU9WOhjlp7wsP2buNDOpY9WgtsdgTpr6Cm5tO7BO+unPcZZUqCCuHGIyiCp1DR03kjQUstI9xnDEOHvrYWGZgR4mLEFzlJVQAuhzHXajcLQdheH3LTSgS3O4Z4zDfK0aESYgdOY1p7f45Z9q5cTu1+yGUif3zOusQv1pFgMJaIsXBqDdsoEISVt3xaK5WCgypa4pPOE2mgRetmw7sTadrDPbhmC94LmNGWJ527SgTzVeZMpJjcizntFZLkLJYCfZfaOuWJ99DXO2ULmFtwJjxKFO377jSaWcTsITjFKE+H/ANuQqt4gmI0AWfCwIEnXMLRPKtX1RmdrmjZsK1tsoUL3Qsm4AQBub14+ts9BToVhJ7UtcurbVVc7go6M0xqAigv6xQpvXSJFi2HzBVLW7syX7sTKrBzkL9TSRcOU4itwMrKMQLsq6glDdzmFYhvZkbbzuNac8N4kiWFTMCbd0M0CdsUt+JALewpEbTHrTcUK2c4XiF69d7m24W4oBaFtsjZnRAqk3CJZ7qDyJ1iCajweOvXXsNmuC3fFzIZVR+qBLaKpM6QBPOu+GsbOJfEDvLguqoGVSraXLL+IBICnushWPZJk71Nh7xQ2UyQtkkpKKqrntlLgHjBhic2u0ATRSQW2AY4G13guXCwa69pZZ7klBadtcym3peQRBMyDETUNvh7F8dYtqmXCi6wJRmzG3c2bMzRKLcb1UUbiGa4HzopObOGz2gTcKojuNDBuLbUt5iQAa7e7cLNdC2lvM+c6HKW/WyxyoJMXrnrmjkINSQqZwxtthCUUs7i29vRR3SKjrcSVUCO8V991ywDSbhnElR2VlHi0BmYO4Kz9obAzz250fi7txMOljwrbDBoUGMy5jEucx9tiB1J60ss8HuXWkLCzp4J+vrSTW9ip2Nb+BF1Fu+2ylSGAVcoDDRwDPiymJGhK9dRrXDQCgWy3erfDO+YRkLnQDN0I5ct9dSbXA8RyNyBJCgBd9/MTRacMvqxLB8gWREnxaaGBO+sxyqdddxvHJcIS4JGK2EGEZGXNnuFCC0oy75dteZ5aVu0bjizaa3aQW7brPeW8xm0UkjNInQnzJJpnibdtGYso7wfaIPshoGkjTwnSOVRXLtq2cy5CzD7It+I6ErJBJJPXTbqKvURdcgSPdu5Ldx7IFq3cXKpzNraNuWyZh0HL0musLZvXWRHuqVtyiqEuBszLkygNbXM2oETNGWbtwKXVGgQHAjMC6llgLyj13FTWrt57i+FV0IAY3ARA0doM7qNjuRScikpPgBPDWtlBevXCtr2VKQEjQqRmJ5RrqI2ojhfDAI7vvGDErbUNIzBWYqBI3yzHnvpUi8IuXmL3GFpSxbuwjsIIEgnnOskmfjoz4dg8OubIHkOeYBDA6QZ0iRB8geVRKfyXHC3yVXEvLHubTEFYLMw11BzKp0XaOZ86EbhxzTlUCZJLHTXfSr/gO5uguEMyQc287knznnRdrBoIIAAWdI59Z5RQslF+kUa2lgj9YIfWYXQkGM2s6nc6xJMaVqrhgeHTbUhbRB1lpkyZ10rKNZOhlmxBw+slGPQsG+RJrzbtDjVOMYlpWIUDN4V8LAEiNInmQNtK9Ou3ZEBH109mP6oqqt2SR7js+bVjkCoiqq6+1JMmSdRy0GkAUElZVrlvOuYKz6ap3hAKzopObTUb89prm1Z1jukmSpJlpMnx6AiQDp061ebvZS0towXUgTII5CYjTSR5VTLvE7d1AGd0gyIQQFJkyyyxI5TrymKE34I013OcNYeJItKB7QVPFlGQyAQDmJQyxB5eVD8RxJukAW5KgBGkaKJ0YSBm1jpt0q6N2Xgs5RXY7HPlC6zGXIQdlGpPs+6ojhsRbEdxbMdAoJ+X4c6yeR+DaOHyyuHFP+lIUlsgENqIUoVII1MMGYHXnpyFE4exdyZSSczXC5JbMwugh5IQasGI99NMNiLqM5NllLa+FFgtESSfwrP+Z3QPFlnzgfQik80lwjSOBd2CDDXSDIWSzEEIZAe2LTCcwOqKBpA0BiRNZ/yu5muEGO8YMfCJzhswdiWMsGJIJ2Jqe5ig28e64fkKgKoTOZgf4pFR60zRdPAkXhTSCdxM/s5YkyWMJMk66c6nwnZ+44IQ3G1kzdII8plYG1Byy6LdPvBgfCjLWNY6F1On3d/WpeWZXoQIsXwpUu/rYV4jUswiP3WK10vBrOXKDbI3yhAR8MpqcshHiVPcpFQXMNZ3BK+m1R6ky1gxhdjhVkwTfto2mmW4CPLS3Hzrh8KFcqczJydGLA+6NKGXEKvhFx45wdPgDTvC9n2u2mu2FuOBzK21WYBgnvZ2PQ1DyT7leljQBbwlknRSx8jJ94FSdzZGgVZ85B+BreJ4a6AG5bj+efPTTypTiOM4WyzLfS4WH3Gga+ttpqYZJTft3KnCEFb2DbpZfZt2z8f7+RoccUI3RV8ipj3kax7hSnE9rLIM2xcCclIViPPNK/Sh37WoRGRj6hfzNdChkfYx14l3RZb+KW8Mr5VWQfZkSNR9lpHrUlnipTQw4HNZBjlod6V4TiDOisEADAEaLz1qf9LfkB8v9NRUuGXceUOFxqXBEkT5lT8R+FKcdgnBzW7jHyLHXy3g/L31G2LueX+L/wDNQXr9yDry6tVJMltGhZLQe612IK5lOs7EaSR/salbCoVynDqPPQfQA0fYsBrCM2p8W/k8fSk2JaLjARAUEaDq35VCyXJpdinBUmwu1ZyknSdN31GXKVEg6wUUidord9ixBLKCNQZkg/8AjSKVG+33jSXjONuA+G440GzHqa2hBydWZTkoK6Lob5iJT/6wT8cs/OoAYJOZgTEwp1jT6GK88bHXTvcf/E3500wh8OutaPBpXJlHOpPZFww19LZY5j4jJkACfjzmp/8AnCkMFaWj3e81RMS8A0w7HKGdxExB+tUse1ieTei+YPGoqKuddFA38qypE2FZRsSWRnuaeBfe5/BKhR7k6qgE8nJMT/AKKuW7mnjTfkh/11Atp9yykeSET/mNUSbxalrbqNypA8pBFefJ/wAP7p0N5AP4CfL71ejVphVJtCcU+SK+2lKcZeZSJuHXoF/EGmeIGlBXsAre07/Ff9NRJNrYtPyJ719nXV3mNR4PhogqrYhPE2v9xVvxWDVRoz/EflVVxKwzev4Vk7XJrCnwIsVimH2j8TS9Ma2aSxjpJqTFmWgmNd6E7g8hpXTGKo5pylewwYyaccCQEtI5fjSO0TtGtOeDnVp6eY51lk4Nsf1D1lRdwo9QKIsWgw0j5Umw16bjWnHtjQdFHIzrJzD5e4nspIui2w0ZJggeE6ajXbU/KuWaaTfg64STaGeNwBUB9I20q28L7Y2rYtWVwluWUD2m8RAEsfD1nf41q/hFfDssQdx6xXmLuVxdttYEgwTuFI+Hl5Vz4ZvJfxfZGueEY1Z6X2sx6sBEDU6DYeFtBXk3bB5u8thPrJ/DrVjxeNLRr/cEVWO0ul5wfEYG222+3Umtehx6Z7/Jh1jvHSE4Gg/vnUq5RuKiB+tEfo7qofJIYHLPSSMwG8SCJ2r1GefFF94bhwLFkwdbaH4qD1qNnklQNRv5f3+Bpjwq4P0OxqJ7lPd4B01qq4W53V7Rg2aTmic2gB2bzMT0POa8yFycvg9ObUVH5DU4mmcprmB6bjeRzgiD6VNcugg6Hboar5w7G40EkL9rUkRqJ5bL67ecPsK+ZAeo/CuiUUqaMIybbTDLGKi2q9C39a/nS3EvNw/wj6n86ivXYMf3uv5VEzeL3fjWCx1Js11+1I6YUp4nZDNBMSPxNNQRSzipGZY6fjXRj5Mcv0gY4YnNj8V/OirJEQNhpUGepMGd61dvkxjpT2QNxMnTpTTsMha84BiVGsTpJoPE2g29Mux0JijAMZTtJJ22iqv20Q4vXZe0wTx+0P8AhWsogXh9y5/9b/lWVnZoPkseMjM+wPtczmH/AG1CqR9pjHU/7VJaYd42ukL/AN1A43DHu2NgILuXwHbXbf0mrohiji3bJLN02wAcoMtoQCPsx7iPWPdvinaJRmNtizWGtlwNA4e27gDefYAj97yqn2+BX27zOyd45ZSrBbkHTxIwY+LcTuPWo+004d3thB+uKXZMyFC3LYQrEggsdfIaUbNuh7qKs9PZ8yBxMMoI66ifjQbJPN9f3m0+dIsHduph0QuzEJAaWGkGNBpoFjfl50ov5/tOx9WfrHN+W/up6SbLHi7P8fxaqnjbTgtAO53BqJ9OZ+J+Htecfymgi8EwdZNZzibY5ITYrDvm9lv8JqWwCBBDD1EfWu3YnrHlvGv4SfePeZg8MLlxLY0QtLMR4yOYkbaTAGgPXetZcbmEavY7xLiybVm2YDKr3DpLvJESROUEGI0PTSm+GS2QwDF8qaEkypgaHymRA58t6KtYHA3FNy4/d4hQCgLAW21JCCRE77melJzjlcsbakEgyQTBAga+Z00rmn7uLO3E1Dmv6Iv0ZwJVgpBmCdwSYyiNY1ka6EaVYuzXDszKzDwKNB++d9Rr1MbajzoTBWi3M/L8qd2FKiAWjyNYZsjqjfFiV2PcPcChgogSPpXmnEH/AF3P22+pq5jFFQRJknnryH5155jsT+saYmT6TNZdHB6pF9bJKMRk93bX+4pXxj2iZ0YCdDqRrqYqW3iAR7po3i1vIjoIY5JuMDIkB/APJSo15nqAK7oLTI4MnvgVteXrV2wlmMJbvZyz2rblVMwRrC6ECAA2+81RQYE9K+hO0KJe4dcJVQ36OYKgQJtyNY0WY9KOqbWlfIdI+SpcEthsFYkA/qQNv3Yiqnxbg3dnVjE6E8xPsryEdPWnfZ+6/dLacXLboo00CsvIqdieoFFYmyWHtsfh+VccZPHkf8na4LJiW3YqK4QlgEYwfa20GukxrGoidZHSngsoi6gAdSK29gr9o/BfyreFvB7UksSzAKfDproQI166iK6lc+Dn0KHIs4omV11BDKCCOYnf5VAp191d8dxGa8SdCIWOgAFBG6dT92J95AqtL7kOavYNJpdjh4h/fMVOlwmt2reZx5KxPy/Eihe0UvdsAFal4bZLPkG7EAe+tmM/P2fxreDxBt3Ay7giPPXaK17GPDJMRaAmGDRuNiPUUb2MH/vVPUN9P9qDxWHN0s+ZRcOyjoNBNb7OMVxSITBmCQdduVU40idVs9cisoFbOnt3f8f+1ZWRoXsWGzMWCMDEaa6TvVd7e2bn6HcGGtqLpgeFBnKkw2Q8jrvyE+tU3Hf8VcUrEd1Y06OWH0FekdiuKfpuDS9eyK7ZpXSNGIBGY9INc8ZdXjr1Epfw6E1jnxseQ4C7dt3bKOMttLY7wHdWy7kxy1nXY86Zcf4SL9y22Gt3Gs/o6WmYm5sL2ZoLrJJXSehJ1IivUr92ypy3NSOeQ5T5gxHzqLJhH2a3PQEA/Ct1NrdIvQpKmyg4jh+kLbKgaCWV9NI5g8l+HnQLcGMaqQP4P9q9Wt8Nt8jPwNR3+FzqNPQAVnLPLwXHDA8p/wCSpzY/BR+H9zUF3s3bInvGjfdf9NeqPw1/vMf5z+VDNw0jXLP8RH0Cn61zzzT8nRDFDweL3ODqpKqXMeanz5LXOG4dlIYgiCCCSq/ENXsly2DyA8gCPqwFC3OF5p9og7hisfJT9aP+1LuNdNHseP8AGrRzlVgiF1EGCFAI0PWaLwONOTuzZtoAvtDNmJlQSfFBmJMDlXoL9lrO2Y+gZjyjr0HSoV7H2JJCsZ3mddZ1BIqn1cGqf7/kUemkpWv3/BXcPEb0ardDTQ9l7AMQo8g5n4Amtns7ZGz3B/NH9cVyyyxfk61FoCtnwk8xVKv8ERmZu8cZiT7DczP3a9CHZy2RHfPH8afOCJra9mE5X4+P4PRjzrG3Te4suOORJS7Hn1vgdqP2p/wt/po7F8MtnMDdiZ66Sbg6fvH/AA1eR2ZPK7P8zj86jfs5cmS/uW7HPnK1b6x3z+/gzXTY0tkjzsdnbR0F5ddNxXsmFA7m2hUOjYcIykEhx3YBU+UTt1qj8evLhB43bP8AZTOHkGRmMKIGnnttVdx3EeITZObEWrVxlt2xJDNryHtA66e6uiGvKk29u1mU44sUXp522XgsOBti2gQDRZA9JMVIWqJLrayhJBKkgHcGNdNDUb49Bvp6iueSepnRFpxRLcQEQaRqwW4EEAKsRsRrHPyj+zTT9PQ86o3HmzYi4Zza7+UAR7tvdXd0nLTOLrJJRTQdxYZ7z+LLlMfIH8agtYfRh3g1j5GetF4q0HCXRANwS05tWBgnTQa1ElkD7vwatnKzCWPRKnv8/wAr/RymAblcH9++mHDMGyFySGlI9PEp018qFW0P3Pg/5UbgrIBYzb9g7Z55dRFZybrkuMV+sUvwt5mec7HpXRtMikk9Nv8Af1o39DHS17mf8TQ+KwoCnwrtpDk6+QmrTbaTIcUk2gHOQQRyA/v+/OmXB2jFoBsbg9/Sljgg5WBBBggjmN/nTPh5IxFo6wXX03ArfJwcuN7npy7VlcCayuazqCsNwzDD9nw+2AupzvMe7amb9prVlQga1aUbKCB8prxe72zxd3R7jMp0IJ0jY+FMoPoau3ZnGYAKuW0oePExQAk+7Subqf8Ajllaq1927/LYsPUKCercvVnFd8uc6g7elbayDuKGw+NQgZSIokXa7cOBYsaguxlPLqk2Qtw+3vlAPkIPxrS4TL7L3B6XH+maKJz1vNWmgSmRrevDa8x8iFI/pn51KvEbw3yN/LHzmuayKl40UsjOhxi59q0p9GP4isXiqH27BHn4D/vXEVopUPDF9i1ml5C14jYOhDD+UgVGUwjn9qD5Fifk0ioDb8qjazO4rJ9LDwaLqJeRtZwSR4Lgj0SPkBQ7dnEO0e4EfiaWDBJyUA+QA+lYLEbPcH87x8CSKyfRxLXUSDz2ej/z/wDmuG4GRyb3ZfzoUXL49m8/vCEfJQfnXQ4hih9q23rbYH45z9Kh9EUupZu5wnotwn3KPialXA3QsSFHlLH4tp8qiHH8SN7Fph1Fwg/ApHzrpO1LD28Ld9VNs/8AfPyrN9Cy11Qm4xwO1dZM6m46NmAkknQjWNBvPLUClPG+z+KvXrF0EItls4V2JJbSDIUjSOc1cT2mw59uzdHrZc/MKRXS8ewJ3uKn8Xg+sGnHpckar9sp9RCSp/tFaw/CClw3M90ljLDMArE9Qqj4VPir6roZn7o1J91WW3dwtweG6DPS431mu7HC7A0Qr5+IEn11mol087tmizw4RSrqqA1y4iqigsQVUsQBPIQPnVG7JcPw94X7uLMFm8KgkET4mKxvqQPKK9tu8AtMCCqkHfbWlKdgcMrFlUqT0gD4AVrjuEWn38GWSpSi/B5h2ZTJebDXLZuoGlGG+U7NvsYGnWfWrw/ZizEm2QP4x/qp1f7HW3cXHyuwGUF7at4QZjfzPxovE8EzxISQIBErp03NPLNyaYscVFUVA9ncP99h/MD9JqQdm7X2bz/M/gKsJ7ON/bT/ANoqN+z7eZ9y/wCuoVluhM3ZlP8Aqf4gv51Xe2PBe4wzXUdSVdIhRPtjoavlrhLr9q6v8K/kxorHYW1dtm3eQupiQ6NrHOY3npFawlTTM5R1Kj57xbOz96zFydyZJ/8AFWnstwsYgEqAbiQyy0enONx86k/4h8LTD3Fe0qi3d0FtRlFtgB7MddTECNauP/D/ALP27VpMQHdmu2xIMZVmCRCrvI5mu+U4uFnnwxy9SiH9Cxf/AEV/+xPzrKu3cL0Hy/01lYWjp0s85wvY6yvImm2G4NbT2UA91OAlZkrrOEHt2gOVEIazLWooAmD10HqGtTQATnrfeGhg1dZ6ACBc8q6FwUMLlbzigYWrV1NBhhUi3I9/p/YooLYRpWZRUHeV13lKh6iU2q57quRcrs3Ryn370aR6jju64a1UwuVsMKWkNQH3A8/jXIs+tHyKwijSPUJ7/DLbe1bRvVAfwrhOGqohVyjopZR/lIp1krg25o0j1Ck4ZgPDcuD0cn+qa5tjELtiLhHRghH+UKfnTU2K01ilpHqARxHFja5bPrbcfS5Uy8fxI3t2W9LjL9UP1qXuK5NmpeNeClN+TP8A1NcHtYZj/A9s/wBRWtHtWg9qziF//nm/oLVw1jyqJrNS8MfBSzSXclXtnhebun8dq6v1SprfarDN7OIsnyLqD8CZoA2/WoLtgHcD3qDU+hEpZ5CXtwmKxyrbU4fIr5hluTOhAJ8Ohg7Tz51a+yQ7jC2rRVFZFAeIgtzbTck6zVev8KsnXubRPXIAaDvcNQbKyn9x7g+jVpoWmjJzlq1HpIxi9R8RWV5b+jtyv4oeXfNp8ayl6cSvVkXY1hrdZWxzHBOtbNZWUAZ+Va/KsrKANVh5VlZTA5H9/GugdqysoA6POtisrKAJDWE1lZSA6rFrKygDVdVlZQB1bphwtAWMgHTnWVlAPgHu7muZrKygaN/38q651lZQM0a4YVlZQUaQaH3fWomFZWUARXBpQjGt1lIAa5UNwVlZQIBbetVlZUjP/9k="/>
          <p:cNvSpPr>
            <a:spLocks noChangeAspect="1" noChangeArrowheads="1"/>
          </p:cNvSpPr>
          <p:nvPr/>
        </p:nvSpPr>
        <p:spPr bwMode="auto">
          <a:xfrm>
            <a:off x="4505325" y="-161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9221" name="Picture 4" descr="http://stsalescorp.com/wp-content/uploads/2009/09/intercontinental_barclay_hote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0"/>
            <a:ext cx="532765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609600" y="990600"/>
            <a:ext cx="2362200" cy="304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r>
              <a:rPr lang="en-US" altLang="en-US" sz="2400" dirty="0" smtClean="0"/>
              <a:t>As a simple example, should</a:t>
            </a:r>
            <a:endParaRPr lang="en-US" altLang="en-US" sz="2400" dirty="0"/>
          </a:p>
          <a:p>
            <a:r>
              <a:rPr lang="en-US" altLang="en-US" sz="2400" dirty="0"/>
              <a:t>InterContinental</a:t>
            </a:r>
          </a:p>
          <a:p>
            <a:r>
              <a:rPr lang="en-US" altLang="en-US" sz="2400" dirty="0"/>
              <a:t>Hotels Group</a:t>
            </a:r>
          </a:p>
          <a:p>
            <a:r>
              <a:rPr lang="en-US" altLang="en-US" sz="2400" dirty="0"/>
              <a:t>(IHG) build a new</a:t>
            </a:r>
          </a:p>
          <a:p>
            <a:r>
              <a:rPr lang="en-US" altLang="en-US" sz="2400" dirty="0"/>
              <a:t>flagship hotel in</a:t>
            </a:r>
          </a:p>
          <a:p>
            <a:r>
              <a:rPr lang="en-US" altLang="en-US" sz="2400" dirty="0"/>
              <a:t>New York City?</a:t>
            </a:r>
          </a:p>
        </p:txBody>
      </p:sp>
      <p:pic>
        <p:nvPicPr>
          <p:cNvPr id="92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4" t="20657" r="37798" b="73126"/>
          <a:stretch>
            <a:fillRect/>
          </a:stretch>
        </p:blipFill>
        <p:spPr bwMode="auto">
          <a:xfrm>
            <a:off x="163513" y="5606256"/>
            <a:ext cx="4179887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4" name="TextBox 5"/>
          <p:cNvSpPr txBox="1">
            <a:spLocks noChangeArrowheads="1"/>
          </p:cNvSpPr>
          <p:nvPr/>
        </p:nvSpPr>
        <p:spPr bwMode="auto">
          <a:xfrm>
            <a:off x="163513" y="5298281"/>
            <a:ext cx="41798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Trivia: IHG actually started as a brewery…</a:t>
            </a:r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4343400" y="5298281"/>
            <a:ext cx="4038600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r>
              <a:rPr lang="en-US" altLang="en-US" sz="1400"/>
              <a:t>In 2000, the group sold Bass Brewers (and the name) to a major Belgian brewer for £2.3 billion.</a:t>
            </a:r>
          </a:p>
          <a:p>
            <a:r>
              <a:rPr lang="en-US" altLang="en-US" sz="1400"/>
              <a:t>And… the InterContinental hotels were started in 1946 by Pan American World Airways (Pan Am).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</p:spTree>
    <p:extLst>
      <p:ext uri="{BB962C8B-B14F-4D97-AF65-F5344CB8AC3E}">
        <p14:creationId xmlns:p14="http://schemas.microsoft.com/office/powerpoint/2010/main" val="13375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8121" y="1261006"/>
            <a:ext cx="8229600" cy="762000"/>
          </a:xfrm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Classic finance problem of decision making with costs and benefits spread across time…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055914" y="274838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055914" y="27483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370614" y="27483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7685314" y="27483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98714" y="221498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today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93914" y="3053180"/>
            <a:ext cx="1600200" cy="369888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cs typeface="Arial" charset="0"/>
              </a:rPr>
              <a:t>Upfront Costs</a:t>
            </a:r>
            <a:endParaRPr lang="en-US" altLang="en-US" sz="1800">
              <a:cs typeface="Times New Roman" pitchFamily="-10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75314" y="221498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year 2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151914" y="221498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year 4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7685314" y="274838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3799114" y="3053180"/>
            <a:ext cx="1143000" cy="646113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cs typeface="Arial" charset="0"/>
              </a:rPr>
              <a:t>Cash Flow</a:t>
            </a:r>
            <a:endParaRPr lang="en-US" altLang="en-US" sz="1800" i="1">
              <a:cs typeface="Arial" charset="0"/>
            </a:endParaRPr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7228114" y="3053180"/>
            <a:ext cx="990600" cy="646113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cs typeface="Arial" charset="0"/>
              </a:rPr>
              <a:t>Cash Flow</a:t>
            </a:r>
            <a:endParaRPr lang="en-US" altLang="en-US" sz="1800" i="1">
              <a:cs typeface="Arial" charset="0"/>
            </a:endParaRPr>
          </a:p>
        </p:txBody>
      </p:sp>
      <p:sp>
        <p:nvSpPr>
          <p:cNvPr id="10254" name="Slide Number Placeholder 13"/>
          <p:cNvSpPr txBox="1">
            <a:spLocks noGrp="1"/>
          </p:cNvSpPr>
          <p:nvPr/>
        </p:nvSpPr>
        <p:spPr bwMode="auto">
          <a:xfrm>
            <a:off x="6847114" y="6263819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0A00C96B-24E7-4388-B0F7-9748F68346C1}" type="slidenum">
              <a:rPr lang="en-US" altLang="en-US" sz="1000">
                <a:latin typeface="Arial" charset="0"/>
                <a:cs typeface="Arial" charset="0"/>
              </a:rPr>
              <a:pPr algn="r" eaLnBrk="1" hangingPunct="1"/>
              <a:t>5</a:t>
            </a:fld>
            <a:endParaRPr lang="en-US" altLang="en-US" sz="1000" dirty="0">
              <a:latin typeface="Arial" charset="0"/>
              <a:cs typeface="Arial" charset="0"/>
            </a:endParaRPr>
          </a:p>
        </p:txBody>
      </p:sp>
      <p:sp>
        <p:nvSpPr>
          <p:cNvPr id="10255" name="Text Box 9"/>
          <p:cNvSpPr txBox="1">
            <a:spLocks noChangeArrowheads="1"/>
          </p:cNvSpPr>
          <p:nvPr/>
        </p:nvSpPr>
        <p:spPr bwMode="auto">
          <a:xfrm>
            <a:off x="2351314" y="2214980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year 1</a:t>
            </a:r>
          </a:p>
        </p:txBody>
      </p:sp>
      <p:sp>
        <p:nvSpPr>
          <p:cNvPr id="10256" name="Text Box 9"/>
          <p:cNvSpPr txBox="1">
            <a:spLocks noChangeArrowheads="1"/>
          </p:cNvSpPr>
          <p:nvPr/>
        </p:nvSpPr>
        <p:spPr bwMode="auto">
          <a:xfrm>
            <a:off x="5627914" y="221498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year 3</a:t>
            </a:r>
          </a:p>
        </p:txBody>
      </p:sp>
      <p:sp>
        <p:nvSpPr>
          <p:cNvPr id="10257" name="Line 5"/>
          <p:cNvSpPr>
            <a:spLocks noChangeShapeType="1"/>
          </p:cNvSpPr>
          <p:nvPr/>
        </p:nvSpPr>
        <p:spPr bwMode="auto">
          <a:xfrm>
            <a:off x="2846614" y="27483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275114" y="3053180"/>
            <a:ext cx="1143000" cy="646113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cs typeface="Arial" charset="0"/>
              </a:rPr>
              <a:t>Cash Flow</a:t>
            </a:r>
            <a:endParaRPr lang="en-US" altLang="en-US" sz="1800" i="1">
              <a:cs typeface="Arial" charset="0"/>
            </a:endParaRPr>
          </a:p>
        </p:txBody>
      </p:sp>
      <p:sp>
        <p:nvSpPr>
          <p:cNvPr id="10259" name="Line 5"/>
          <p:cNvSpPr>
            <a:spLocks noChangeShapeType="1"/>
          </p:cNvSpPr>
          <p:nvPr/>
        </p:nvSpPr>
        <p:spPr bwMode="auto">
          <a:xfrm>
            <a:off x="6123214" y="27483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551714" y="3053180"/>
            <a:ext cx="1143000" cy="646113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cs typeface="Arial" charset="0"/>
              </a:rPr>
              <a:t>Cash Flow</a:t>
            </a:r>
            <a:endParaRPr lang="en-US" altLang="en-US" sz="1800" i="1">
              <a:cs typeface="Arial" charset="0"/>
            </a:endParaRPr>
          </a:p>
        </p:txBody>
      </p:sp>
      <p:sp>
        <p:nvSpPr>
          <p:cNvPr id="102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endParaRPr lang="en-US" altLang="en-US" sz="1000" dirty="0">
              <a:latin typeface="Arial" charset="0"/>
            </a:endParaRP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nimBg="1"/>
      <p:bldP spid="367628" grpId="0" animBg="1"/>
      <p:bldP spid="367629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8121" y="1261006"/>
            <a:ext cx="8229600" cy="762000"/>
          </a:xfrm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Classic finance problem of decision making with </a:t>
            </a:r>
            <a:r>
              <a:rPr lang="en-US" altLang="en-US" sz="20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uncertain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 costs and </a:t>
            </a:r>
            <a:r>
              <a:rPr lang="en-US" altLang="en-US" sz="20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uncertain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-108" charset="-128"/>
                <a:cs typeface="Times New Roman" panose="02020603050405020304" pitchFamily="18" charset="0"/>
              </a:rPr>
              <a:t> benefits spread across time…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055914" y="274838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055914" y="27483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370614" y="27483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7685314" y="27483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98714" y="221498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today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93914" y="3053180"/>
            <a:ext cx="1600200" cy="646331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>
                <a:cs typeface="Arial" charset="0"/>
              </a:rPr>
              <a:t>Upfront </a:t>
            </a:r>
            <a:r>
              <a:rPr lang="en-US" altLang="en-US" sz="1800" dirty="0" smtClean="0">
                <a:cs typeface="Arial" charset="0"/>
              </a:rPr>
              <a:t>Costs???</a:t>
            </a:r>
            <a:endParaRPr lang="en-US" altLang="en-US" sz="1800" dirty="0">
              <a:cs typeface="Times New Roman" pitchFamily="-10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75314" y="221498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year 2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151914" y="221498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year 4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7685314" y="274838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3799114" y="3053180"/>
            <a:ext cx="1143000" cy="646113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>
                <a:cs typeface="Arial" charset="0"/>
              </a:rPr>
              <a:t>Cash </a:t>
            </a:r>
            <a:r>
              <a:rPr lang="en-US" altLang="en-US" sz="1800" dirty="0" smtClean="0">
                <a:cs typeface="Arial" charset="0"/>
              </a:rPr>
              <a:t>Flow???</a:t>
            </a:r>
            <a:endParaRPr lang="en-US" altLang="en-US" sz="1800" i="1" dirty="0">
              <a:cs typeface="Arial" charset="0"/>
            </a:endParaRPr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7228114" y="3053180"/>
            <a:ext cx="990600" cy="646113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>
                <a:cs typeface="Arial" charset="0"/>
              </a:rPr>
              <a:t>Cash </a:t>
            </a:r>
            <a:r>
              <a:rPr lang="en-US" altLang="en-US" sz="1800" dirty="0" smtClean="0">
                <a:cs typeface="Arial" charset="0"/>
              </a:rPr>
              <a:t>Flow???</a:t>
            </a:r>
            <a:endParaRPr lang="en-US" altLang="en-US" sz="1800" i="1" dirty="0">
              <a:cs typeface="Arial" charset="0"/>
            </a:endParaRPr>
          </a:p>
        </p:txBody>
      </p:sp>
      <p:sp>
        <p:nvSpPr>
          <p:cNvPr id="10254" name="Slide Number Placeholder 1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r" eaLnBrk="1" hangingPunct="1"/>
            <a:endParaRPr lang="en-US" altLang="en-US" sz="1000" dirty="0">
              <a:latin typeface="Arial" charset="0"/>
              <a:cs typeface="Arial" charset="0"/>
            </a:endParaRPr>
          </a:p>
        </p:txBody>
      </p:sp>
      <p:sp>
        <p:nvSpPr>
          <p:cNvPr id="10255" name="Text Box 9"/>
          <p:cNvSpPr txBox="1">
            <a:spLocks noChangeArrowheads="1"/>
          </p:cNvSpPr>
          <p:nvPr/>
        </p:nvSpPr>
        <p:spPr bwMode="auto">
          <a:xfrm>
            <a:off x="2351314" y="2214980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year 1</a:t>
            </a:r>
          </a:p>
        </p:txBody>
      </p:sp>
      <p:sp>
        <p:nvSpPr>
          <p:cNvPr id="10256" name="Text Box 9"/>
          <p:cNvSpPr txBox="1">
            <a:spLocks noChangeArrowheads="1"/>
          </p:cNvSpPr>
          <p:nvPr/>
        </p:nvSpPr>
        <p:spPr bwMode="auto">
          <a:xfrm>
            <a:off x="5627914" y="221498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year 3</a:t>
            </a:r>
          </a:p>
        </p:txBody>
      </p:sp>
      <p:sp>
        <p:nvSpPr>
          <p:cNvPr id="10257" name="Line 5"/>
          <p:cNvSpPr>
            <a:spLocks noChangeShapeType="1"/>
          </p:cNvSpPr>
          <p:nvPr/>
        </p:nvSpPr>
        <p:spPr bwMode="auto">
          <a:xfrm>
            <a:off x="2846614" y="27483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275114" y="3053180"/>
            <a:ext cx="1143000" cy="646113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>
                <a:cs typeface="Arial" charset="0"/>
              </a:rPr>
              <a:t>Cash </a:t>
            </a:r>
            <a:r>
              <a:rPr lang="en-US" altLang="en-US" sz="1800" dirty="0" smtClean="0">
                <a:cs typeface="Arial" charset="0"/>
              </a:rPr>
              <a:t>Flow???</a:t>
            </a:r>
            <a:endParaRPr lang="en-US" altLang="en-US" sz="1800" i="1" dirty="0">
              <a:cs typeface="Arial" charset="0"/>
            </a:endParaRPr>
          </a:p>
        </p:txBody>
      </p:sp>
      <p:sp>
        <p:nvSpPr>
          <p:cNvPr id="10259" name="Line 5"/>
          <p:cNvSpPr>
            <a:spLocks noChangeShapeType="1"/>
          </p:cNvSpPr>
          <p:nvPr/>
        </p:nvSpPr>
        <p:spPr bwMode="auto">
          <a:xfrm>
            <a:off x="6123214" y="27483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551714" y="3053180"/>
            <a:ext cx="1143000" cy="646113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>
                <a:cs typeface="Arial" charset="0"/>
              </a:rPr>
              <a:t>Cash </a:t>
            </a:r>
            <a:r>
              <a:rPr lang="en-US" altLang="en-US" sz="1800" dirty="0" smtClean="0">
                <a:cs typeface="Arial" charset="0"/>
              </a:rPr>
              <a:t>Flow???</a:t>
            </a:r>
            <a:endParaRPr lang="en-US" altLang="en-US" sz="1800" i="1" dirty="0">
              <a:cs typeface="Arial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33400" y="3962400"/>
            <a:ext cx="3733800" cy="1784350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Three Key Concepts:</a:t>
            </a:r>
          </a:p>
          <a:p>
            <a:pPr>
              <a:spcBef>
                <a:spcPct val="50000"/>
              </a:spcBef>
              <a:buFontTx/>
              <a:buAutoNum type="arabicParenBoth"/>
            </a:pPr>
            <a:r>
              <a:rPr lang="en-US" altLang="en-US" dirty="0"/>
              <a:t>Cost-Benefit Analysis</a:t>
            </a:r>
          </a:p>
          <a:p>
            <a:pPr>
              <a:spcBef>
                <a:spcPct val="50000"/>
              </a:spcBef>
              <a:buFontTx/>
              <a:buAutoNum type="arabicParenBoth"/>
            </a:pPr>
            <a:r>
              <a:rPr lang="en-US" altLang="en-US" dirty="0"/>
              <a:t>Time-Value of Money</a:t>
            </a:r>
          </a:p>
          <a:p>
            <a:pPr>
              <a:spcBef>
                <a:spcPct val="50000"/>
              </a:spcBef>
              <a:buFontTx/>
              <a:buAutoNum type="arabicParenBoth"/>
            </a:pPr>
            <a:r>
              <a:rPr lang="en-US" altLang="en-US" dirty="0"/>
              <a:t>Marginal Cash Flows</a:t>
            </a:r>
          </a:p>
        </p:txBody>
      </p:sp>
      <p:sp>
        <p:nvSpPr>
          <p:cNvPr id="102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AB728203-A082-42C6-8976-5FA2116ED0CB}" type="slidenum">
              <a:rPr lang="en-US" altLang="en-US" sz="1000">
                <a:latin typeface="Arial" charset="0"/>
              </a:rPr>
              <a:pPr/>
              <a:t>6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19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nimBg="1"/>
      <p:bldP spid="367628" grpId="0" animBg="1"/>
      <p:bldP spid="367629" grpId="0" animBg="1"/>
      <p:bldP spid="18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228600" y="2340429"/>
            <a:ext cx="27432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 has to decide whether to undertake a potential project, a project with uncertain cash flows spread across time.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581400" y="2340429"/>
            <a:ext cx="2590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 make the decision, we use different ways to model the problem – try to put a framework around the problem</a:t>
            </a:r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>
            <a:off x="2971800" y="3254829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Line 10"/>
          <p:cNvSpPr>
            <a:spLocks noChangeShapeType="1"/>
          </p:cNvSpPr>
          <p:nvPr/>
        </p:nvSpPr>
        <p:spPr bwMode="auto">
          <a:xfrm flipV="1">
            <a:off x="6172200" y="2122872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6" name="Line 15"/>
          <p:cNvSpPr>
            <a:spLocks noChangeShapeType="1"/>
          </p:cNvSpPr>
          <p:nvPr/>
        </p:nvSpPr>
        <p:spPr bwMode="auto">
          <a:xfrm>
            <a:off x="6172200" y="3265872"/>
            <a:ext cx="838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7" name="Rectangle 16"/>
          <p:cNvSpPr>
            <a:spLocks noChangeArrowheads="1"/>
          </p:cNvSpPr>
          <p:nvPr/>
        </p:nvSpPr>
        <p:spPr bwMode="auto">
          <a:xfrm>
            <a:off x="152400" y="1314510"/>
            <a:ext cx="4807726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cs typeface="Arial" charset="0"/>
              </a:rPr>
              <a:t>The general idea behind capital budgeting….</a:t>
            </a:r>
          </a:p>
        </p:txBody>
      </p:sp>
      <p:sp>
        <p:nvSpPr>
          <p:cNvPr id="12301" name="Line 21"/>
          <p:cNvSpPr>
            <a:spLocks noChangeShapeType="1"/>
          </p:cNvSpPr>
          <p:nvPr/>
        </p:nvSpPr>
        <p:spPr bwMode="auto">
          <a:xfrm>
            <a:off x="6172200" y="326587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2" name="Text Box 22"/>
          <p:cNvSpPr txBox="1">
            <a:spLocks noChangeArrowheads="1"/>
          </p:cNvSpPr>
          <p:nvPr/>
        </p:nvSpPr>
        <p:spPr bwMode="auto">
          <a:xfrm>
            <a:off x="7010400" y="1834086"/>
            <a:ext cx="19812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Payback Period</a:t>
            </a:r>
          </a:p>
        </p:txBody>
      </p:sp>
      <p:sp>
        <p:nvSpPr>
          <p:cNvPr id="12303" name="Text Box 23"/>
          <p:cNvSpPr txBox="1">
            <a:spLocks noChangeArrowheads="1"/>
          </p:cNvSpPr>
          <p:nvPr/>
        </p:nvSpPr>
        <p:spPr bwMode="auto">
          <a:xfrm>
            <a:off x="7010400" y="3044046"/>
            <a:ext cx="13716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NPV</a:t>
            </a:r>
          </a:p>
        </p:txBody>
      </p:sp>
      <p:sp>
        <p:nvSpPr>
          <p:cNvPr id="12304" name="Text Box 24"/>
          <p:cNvSpPr txBox="1">
            <a:spLocks noChangeArrowheads="1"/>
          </p:cNvSpPr>
          <p:nvPr/>
        </p:nvSpPr>
        <p:spPr bwMode="auto">
          <a:xfrm>
            <a:off x="7010400" y="4361217"/>
            <a:ext cx="13716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IRR</a:t>
            </a:r>
          </a:p>
        </p:txBody>
      </p:sp>
      <p:sp>
        <p:nvSpPr>
          <p:cNvPr id="12305" name="Text Box 26"/>
          <p:cNvSpPr txBox="1">
            <a:spLocks noChangeArrowheads="1"/>
          </p:cNvSpPr>
          <p:nvPr/>
        </p:nvSpPr>
        <p:spPr bwMode="auto">
          <a:xfrm>
            <a:off x="7097486" y="125742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u="sng" dirty="0">
                <a:cs typeface="Arial" charset="0"/>
              </a:rPr>
              <a:t>Models</a:t>
            </a:r>
          </a:p>
        </p:txBody>
      </p:sp>
      <p:sp>
        <p:nvSpPr>
          <p:cNvPr id="12306" name="Slide Number Placeholder 17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CA802243-7D40-41F6-B5C4-F41057D90D3B}" type="slidenum">
              <a:rPr lang="en-US" altLang="en-US" sz="1000">
                <a:latin typeface="Arial" charset="0"/>
                <a:cs typeface="Arial" charset="0"/>
              </a:rPr>
              <a:pPr algn="r" eaLnBrk="1" hangingPunct="1"/>
              <a:t>7</a:t>
            </a:fld>
            <a:endParaRPr lang="en-US" altLang="en-US" sz="1000">
              <a:latin typeface="Arial" charset="0"/>
              <a:cs typeface="Arial" charset="0"/>
            </a:endParaRPr>
          </a:p>
        </p:txBody>
      </p:sp>
      <p:sp>
        <p:nvSpPr>
          <p:cNvPr id="123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F5798ADF-B5F9-4C24-8201-6CA7A93DB228}" type="slidenum">
              <a:rPr lang="en-US" altLang="en-US" sz="1000">
                <a:latin typeface="Arial" charset="0"/>
              </a:rPr>
              <a:pPr/>
              <a:t>7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271922" y="5105400"/>
            <a:ext cx="3614278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NPV – net present value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 – internal rate of return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5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4" grpId="0" animBg="1"/>
      <p:bldP spid="12295" grpId="0" animBg="1"/>
      <p:bldP spid="12296" grpId="0" animBg="1"/>
      <p:bldP spid="12301" grpId="0" animBg="1"/>
      <p:bldP spid="12302" grpId="0" animBg="1"/>
      <p:bldP spid="12303" grpId="0" animBg="1"/>
      <p:bldP spid="12304" grpId="0" animBg="1"/>
      <p:bldP spid="12305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576943" y="1970314"/>
            <a:ext cx="13716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Payback Period</a:t>
            </a:r>
          </a:p>
        </p:txBody>
      </p: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576943" y="3162299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NPV</a:t>
            </a:r>
          </a:p>
        </p:txBody>
      </p:sp>
      <p:sp>
        <p:nvSpPr>
          <p:cNvPr id="16392" name="Text Box 16"/>
          <p:cNvSpPr txBox="1">
            <a:spLocks noChangeArrowheads="1"/>
          </p:cNvSpPr>
          <p:nvPr/>
        </p:nvSpPr>
        <p:spPr bwMode="auto">
          <a:xfrm>
            <a:off x="576943" y="3988483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cs typeface="Arial" charset="0"/>
              </a:rPr>
              <a:t>IRR</a:t>
            </a:r>
          </a:p>
        </p:txBody>
      </p:sp>
      <p:sp>
        <p:nvSpPr>
          <p:cNvPr id="16393" name="Text Box 17"/>
          <p:cNvSpPr txBox="1">
            <a:spLocks noChangeArrowheads="1"/>
          </p:cNvSpPr>
          <p:nvPr/>
        </p:nvSpPr>
        <p:spPr bwMode="auto">
          <a:xfrm>
            <a:off x="544286" y="1284514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u="sng" dirty="0">
                <a:cs typeface="Arial" charset="0"/>
              </a:rPr>
              <a:t>Models</a:t>
            </a:r>
          </a:p>
        </p:txBody>
      </p:sp>
      <p:sp>
        <p:nvSpPr>
          <p:cNvPr id="16395" name="Text Box 19"/>
          <p:cNvSpPr txBox="1">
            <a:spLocks noChangeArrowheads="1"/>
          </p:cNvSpPr>
          <p:nvPr/>
        </p:nvSpPr>
        <p:spPr bwMode="auto">
          <a:xfrm>
            <a:off x="3124200" y="2357267"/>
            <a:ext cx="48768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cs typeface="Arial" charset="0"/>
              </a:rPr>
              <a:t>Provide a framework (or model) for decision making…we put in all of or beliefs, expectations, assumptions, hopes, guesses, etc.… and out comes an “answer” to the question: Do we undertake the project or not?</a:t>
            </a:r>
          </a:p>
        </p:txBody>
      </p:sp>
      <p:sp>
        <p:nvSpPr>
          <p:cNvPr id="16397" name="Slide Number Placeholder 12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pPr algn="r" eaLnBrk="1" hangingPunct="1"/>
            <a:fld id="{BD56EA6D-9DDD-47DC-8FA4-9933F116E27D}" type="slidenum">
              <a:rPr lang="en-US" altLang="en-US" sz="1000">
                <a:latin typeface="Arial" charset="0"/>
                <a:cs typeface="Arial" charset="0"/>
              </a:rPr>
              <a:pPr algn="r" eaLnBrk="1" hangingPunct="1"/>
              <a:t>8</a:t>
            </a:fld>
            <a:endParaRPr lang="en-US" altLang="en-US" sz="1000">
              <a:latin typeface="Arial" charset="0"/>
              <a:cs typeface="Arial" charset="0"/>
            </a:endParaRPr>
          </a:p>
        </p:txBody>
      </p:sp>
      <p:sp>
        <p:nvSpPr>
          <p:cNvPr id="163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</a:defRPr>
            </a:lvl9pPr>
          </a:lstStyle>
          <a:p>
            <a:fld id="{08A95089-EF52-4033-ADB2-877AA91FA3BD}" type="slidenum">
              <a:rPr lang="en-US" altLang="en-US" sz="1000">
                <a:latin typeface="Arial" charset="0"/>
              </a:rPr>
              <a:pPr/>
              <a:t>8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2362200" y="1970314"/>
            <a:ext cx="685800" cy="2475369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"/>
          <p:cNvSpPr>
            <a:spLocks noChangeShapeType="1"/>
          </p:cNvSpPr>
          <p:nvPr/>
        </p:nvSpPr>
        <p:spPr bwMode="auto">
          <a:xfrm>
            <a:off x="584200" y="2546596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9" name="Line 5"/>
          <p:cNvSpPr>
            <a:spLocks noChangeShapeType="1"/>
          </p:cNvSpPr>
          <p:nvPr/>
        </p:nvSpPr>
        <p:spPr bwMode="auto">
          <a:xfrm>
            <a:off x="2260600" y="2546596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413000" y="3689596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>
                <a:ea typeface="Arial" pitchFamily="-108" charset="0"/>
                <a:cs typeface="Arial" pitchFamily="-108" charset="0"/>
              </a:rPr>
              <a:t>Equity 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2413000" y="2927596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>
                <a:ea typeface="Arial" pitchFamily="-108" charset="0"/>
                <a:cs typeface="Arial" pitchFamily="-108" charset="0"/>
              </a:rPr>
              <a:t>Debt</a:t>
            </a:r>
            <a:endParaRPr lang="en-US" sz="2400">
              <a:ea typeface="Arial" pitchFamily="-108" charset="0"/>
              <a:cs typeface="Arial" pitchFamily="-108" charset="0"/>
            </a:endParaRP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584200" y="2927596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ea typeface="Arial" pitchFamily="-108" charset="0"/>
                <a:cs typeface="Arial" pitchFamily="-108" charset="0"/>
              </a:rPr>
              <a:t>Assets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4165600" y="3743225"/>
            <a:ext cx="4572000" cy="1477328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 dirty="0">
                <a:solidFill>
                  <a:srgbClr val="0000CC"/>
                </a:solidFill>
                <a:ea typeface="Arial" pitchFamily="-108" charset="0"/>
                <a:cs typeface="Arial" pitchFamily="-108" charset="0"/>
              </a:rPr>
              <a:t>Ownership stake – this represents the wealth of the owners</a:t>
            </a:r>
          </a:p>
          <a:p>
            <a:pPr algn="l">
              <a:buFontTx/>
              <a:buChar char="•"/>
            </a:pPr>
            <a:r>
              <a:rPr lang="en-US" dirty="0">
                <a:solidFill>
                  <a:srgbClr val="0000CC"/>
                </a:solidFill>
                <a:ea typeface="Arial" pitchFamily="-108" charset="0"/>
                <a:cs typeface="Arial" pitchFamily="-108" charset="0"/>
              </a:rPr>
              <a:t>Invested capital</a:t>
            </a:r>
          </a:p>
          <a:p>
            <a:pPr algn="l">
              <a:buFontTx/>
              <a:buChar char="•"/>
            </a:pPr>
            <a:r>
              <a:rPr lang="en-US" dirty="0">
                <a:solidFill>
                  <a:srgbClr val="0000CC"/>
                </a:solidFill>
                <a:ea typeface="Arial" pitchFamily="-108" charset="0"/>
                <a:cs typeface="Arial" pitchFamily="-108" charset="0"/>
              </a:rPr>
              <a:t>No promises about future cash flows – the firm’s stock owns the residual claim on the </a:t>
            </a:r>
            <a:r>
              <a:rPr lang="en-US" dirty="0" smtClean="0">
                <a:solidFill>
                  <a:srgbClr val="0000CC"/>
                </a:solidFill>
                <a:ea typeface="Arial" pitchFamily="-108" charset="0"/>
                <a:cs typeface="Arial" pitchFamily="-108" charset="0"/>
              </a:rPr>
              <a:t>firm</a:t>
            </a:r>
            <a:endParaRPr lang="en-US" dirty="0">
              <a:solidFill>
                <a:srgbClr val="0000CC"/>
              </a:solidFill>
              <a:ea typeface="Arial" pitchFamily="-108" charset="0"/>
              <a:cs typeface="Arial" pitchFamily="-108" charset="0"/>
            </a:endParaRPr>
          </a:p>
        </p:txBody>
      </p:sp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533400" y="2077850"/>
            <a:ext cx="407092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Arial" pitchFamily="-108" charset="0"/>
                <a:cs typeface="Arial" pitchFamily="-108" charset="0"/>
              </a:rPr>
              <a:t>Corporate Balance Sheet</a:t>
            </a:r>
          </a:p>
        </p:txBody>
      </p:sp>
      <p:sp>
        <p:nvSpPr>
          <p:cNvPr id="14346" name="Slide Number Placeholder 10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fld id="{09A2E436-BBC2-4A4B-B4B8-5C74BC169B2A}" type="slidenum">
              <a:rPr lang="en-US" sz="1000">
                <a:latin typeface="Arial" pitchFamily="-108" charset="0"/>
                <a:ea typeface="Arial" pitchFamily="-108" charset="0"/>
                <a:cs typeface="Arial" pitchFamily="-108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sz="1000"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521691" y="376381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rgbClr val="FFFFFF"/>
                </a:solidFill>
                <a:ea typeface="Arial" pitchFamily="-108" charset="0"/>
                <a:cs typeface="Arial" pitchFamily="-108" charset="0"/>
              </a:rPr>
              <a:t>Cost of Capital</a:t>
            </a:r>
            <a:endParaRPr lang="en-US" dirty="0">
              <a:solidFill>
                <a:srgbClr val="FFFFFF"/>
              </a:solidFill>
              <a:ea typeface="Arial" pitchFamily="-108" charset="0"/>
              <a:cs typeface="Arial" pitchFamily="-10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04800"/>
            <a:ext cx="1676400" cy="400110"/>
          </a:xfrm>
          <a:prstGeom prst="rect">
            <a:avLst/>
          </a:prstGeom>
          <a:solidFill>
            <a:srgbClr val="002060">
              <a:alpha val="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261036" y="6505575"/>
            <a:ext cx="1110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latin typeface="Calibri" panose="020F0502020204030204" pitchFamily="34" charset="0"/>
              </a:rPr>
              <a:t>© 2014 Craig Ruff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165600" y="2767620"/>
            <a:ext cx="4572000" cy="708025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0000CC"/>
                </a:solidFill>
                <a:ea typeface="Arial" pitchFamily="-108" charset="0"/>
                <a:cs typeface="Arial" pitchFamily="-108" charset="0"/>
              </a:rPr>
              <a:t>Borrowed capital that the company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0000CC"/>
                </a:solidFill>
                <a:ea typeface="Arial" pitchFamily="-108" charset="0"/>
                <a:cs typeface="Arial" pitchFamily="-108" charset="0"/>
              </a:rPr>
              <a:t>promises to repay (plus interest).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352800" y="2927596"/>
            <a:ext cx="812800" cy="19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479800" y="3949152"/>
            <a:ext cx="685800" cy="165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00" y="1308556"/>
            <a:ext cx="3632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in the cost of capital?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5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rtlCol="0">
        <a:spAutoFit/>
      </a:bodyPr>
      <a:lstStyle>
        <a:defPPr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1681</Words>
  <Application>Microsoft Office PowerPoint</Application>
  <PresentationFormat>On-screen Show (4:3)</PresentationFormat>
  <Paragraphs>435</Paragraphs>
  <Slides>28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ＭＳ Ｐゴシック</vt:lpstr>
      <vt:lpstr>Arial</vt:lpstr>
      <vt:lpstr>Calibri</vt:lpstr>
      <vt:lpstr>Tahoma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Classic finance problem of decision making with costs and benefits spread across time…</vt:lpstr>
      <vt:lpstr>Classic finance problem of decision making with uncertain costs and uncertain benefits spread across time…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diagram describes what we will be doing in this section of the course …</vt:lpstr>
      <vt:lpstr>PowerPoint Presentation</vt:lpstr>
      <vt:lpstr>Set up a simple example and apply each of these models…</vt:lpstr>
      <vt:lpstr>Set up a simple example and apply each of these models…</vt:lpstr>
      <vt:lpstr>Set up a simple example and apply each of these models…</vt:lpstr>
      <vt:lpstr>Set up a simple example and apply each of these models…</vt:lpstr>
      <vt:lpstr>PowerPoint Presentation</vt:lpstr>
      <vt:lpstr>PowerPoint Presentation</vt:lpstr>
      <vt:lpstr>PowerPoint Presentation</vt:lpstr>
      <vt:lpstr>PowerPoint Presentation</vt:lpstr>
      <vt:lpstr>Caveats to Payback Period</vt:lpstr>
      <vt:lpstr>PowerPoint Presentation</vt:lpstr>
      <vt:lpstr>PowerPoint Presentation</vt:lpstr>
      <vt:lpstr>PowerPoint Presentation</vt:lpstr>
      <vt:lpstr>Discounted Payback Period is a payback-period approach that adjusts for the time-value of money.  It follows the exact same steps as the regular PBP, but it uses the discounted dollars instead of the actual cash flows.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K. Ruff</dc:creator>
  <cp:lastModifiedBy>Craig K. Ruff</cp:lastModifiedBy>
  <cp:revision>13</cp:revision>
  <dcterms:created xsi:type="dcterms:W3CDTF">2014-07-26T16:34:39Z</dcterms:created>
  <dcterms:modified xsi:type="dcterms:W3CDTF">2014-07-27T19:58:58Z</dcterms:modified>
</cp:coreProperties>
</file>