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31"/>
  </p:notes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8"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102"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C80FB9-0AEF-4660-92DF-C630BBF700DF}" type="datetimeFigureOut">
              <a:rPr lang="en-US" smtClean="0"/>
              <a:t>7/21/2014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60A39-2A8D-42D7-83CA-D95A870B0B0C}" type="slidenum">
              <a:rPr lang="en-US" smtClean="0"/>
              <a:t>‹#›</a:t>
            </a:fld>
            <a:endParaRPr lang="en-US"/>
          </a:p>
        </p:txBody>
      </p:sp>
    </p:spTree>
    <p:extLst>
      <p:ext uri="{BB962C8B-B14F-4D97-AF65-F5344CB8AC3E}">
        <p14:creationId xmlns:p14="http://schemas.microsoft.com/office/powerpoint/2010/main" val="266827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ahoma" panose="020B0604030504040204" pitchFamily="34" charset="0"/>
                <a:ea typeface="ＭＳ Ｐゴシック" panose="020B0600070205080204" pitchFamily="34" charset="-128"/>
              </a:defRPr>
            </a:lvl1pPr>
            <a:lvl2pPr marL="36268025" indent="-35829875">
              <a:defRPr sz="1600">
                <a:solidFill>
                  <a:schemeClr val="tx1"/>
                </a:solidFill>
                <a:latin typeface="Tahoma" panose="020B0604030504040204" pitchFamily="34" charset="0"/>
                <a:ea typeface="ＭＳ Ｐゴシック" panose="020B0600070205080204" pitchFamily="34" charset="-128"/>
              </a:defRPr>
            </a:lvl2pPr>
            <a:lvl3pPr marL="1090613" indent="-215900">
              <a:defRPr sz="1600">
                <a:solidFill>
                  <a:schemeClr val="tx1"/>
                </a:solidFill>
                <a:latin typeface="Tahoma" panose="020B0604030504040204" pitchFamily="34" charset="0"/>
                <a:ea typeface="ＭＳ Ｐゴシック" panose="020B0600070205080204" pitchFamily="34" charset="-128"/>
              </a:defRPr>
            </a:lvl3pPr>
            <a:lvl4pPr marL="1527175" indent="-215900">
              <a:defRPr sz="1600">
                <a:solidFill>
                  <a:schemeClr val="tx1"/>
                </a:solidFill>
                <a:latin typeface="Tahoma" panose="020B0604030504040204" pitchFamily="34" charset="0"/>
                <a:ea typeface="ＭＳ Ｐゴシック" panose="020B0600070205080204" pitchFamily="34" charset="-128"/>
              </a:defRPr>
            </a:lvl4pPr>
            <a:lvl5pPr marL="1965325" indent="-215900">
              <a:defRPr sz="1600">
                <a:solidFill>
                  <a:schemeClr val="tx1"/>
                </a:solidFill>
                <a:latin typeface="Tahoma" panose="020B0604030504040204" pitchFamily="34" charset="0"/>
                <a:ea typeface="ＭＳ Ｐゴシック" panose="020B0600070205080204" pitchFamily="34" charset="-128"/>
              </a:defRPr>
            </a:lvl5pPr>
            <a:lvl6pPr marL="24225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6pPr>
            <a:lvl7pPr marL="28797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7pPr>
            <a:lvl8pPr marL="33369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8pPr>
            <a:lvl9pPr marL="3794125" indent="-215900" eaLnBrk="0" fontAlgn="base" hangingPunct="0">
              <a:spcBef>
                <a:spcPct val="0"/>
              </a:spcBef>
              <a:spcAft>
                <a:spcPct val="0"/>
              </a:spcAft>
              <a:defRPr sz="1600">
                <a:solidFill>
                  <a:schemeClr val="tx1"/>
                </a:solidFill>
                <a:latin typeface="Tahoma" panose="020B0604030504040204" pitchFamily="34" charset="0"/>
                <a:ea typeface="ＭＳ Ｐゴシック" panose="020B0600070205080204" pitchFamily="34" charset="-128"/>
              </a:defRPr>
            </a:lvl9pPr>
          </a:lstStyle>
          <a:p>
            <a:fld id="{26D1BA63-45C7-4127-A07E-6AEC118284BB}"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30534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413F0D3-C20C-0B49-94FC-2B05D97884A8}" type="slidenum">
              <a:rPr lang="en-US"/>
              <a:pPr/>
              <a:t>15</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1442478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CBBEB13-B8CB-B145-A552-D3A608FEA342}" type="slidenum">
              <a:rPr lang="en-US"/>
              <a:pPr/>
              <a:t>16</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1708545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F9507E9-0A6A-F147-AC21-CEDB38CF3ABC}" type="slidenum">
              <a:rPr lang="en-US"/>
              <a:pPr/>
              <a:t>17</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260651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14F4A52-92C3-4843-B0C4-C0FEAB0E2164}" type="slidenum">
              <a:rPr lang="en-US"/>
              <a:pPr/>
              <a:t>18</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1564479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43B8760E-5379-A04A-BDE5-2CFDB3185905}" type="slidenum">
              <a:rPr lang="en-US"/>
              <a:pPr/>
              <a:t>19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4223987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C87A77C-A154-DA4E-8D42-09B97D0EC96D}" type="slidenum">
              <a:rPr lang="en-US"/>
              <a:pPr/>
              <a:t>20</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372604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C87A77C-A154-DA4E-8D42-09B97D0EC96D}" type="slidenum">
              <a:rPr lang="en-US"/>
              <a:pPr/>
              <a:t>21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306332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78D2137-E54B-7E4D-9E37-BD7EDD8ABA83}" type="slidenum">
              <a:rPr lang="en-US"/>
              <a:pPr/>
              <a:t>22</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37359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78D2137-E54B-7E4D-9E37-BD7EDD8ABA83}" type="slidenum">
              <a:rPr lang="en-US"/>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11564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78D2137-E54B-7E4D-9E37-BD7EDD8ABA83}" type="slidenum">
              <a:rPr lang="en-US"/>
              <a:pPr/>
              <a:t>2</a:t>
            </a:fld>
            <a:endParaRPr 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672563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78D2137-E54B-7E4D-9E37-BD7EDD8ABA83}" type="slidenum">
              <a:rPr lang="en-US"/>
              <a:pPr/>
              <a:t>3</a:t>
            </a:fld>
            <a:endParaRPr lang="en-US" dirty="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40429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C2C867F-462B-B84F-ADF8-80EA52D61DAD}" type="slidenum">
              <a:rPr lang="en-US"/>
              <a:pPr/>
              <a:t>7</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208190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05690CC-94A7-9E40-A825-9634FB4437B7}" type="slidenum">
              <a:rPr lang="en-US"/>
              <a:pPr/>
              <a:t>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132233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05690CC-94A7-9E40-A825-9634FB4437B7}" type="slidenum">
              <a:rPr lang="en-US"/>
              <a:pPr/>
              <a:t>9</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349243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87A11D-94C1-2942-80C6-04B657E2F5B1}" type="slidenum">
              <a:rPr lang="en-US"/>
              <a:pPr/>
              <a:t>10</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644241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C1860B2-941B-2A40-A6A5-2F42785AF51E}" type="slidenum">
              <a:rPr lang="en-US"/>
              <a:pPr/>
              <a:t>13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1703663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4C7151F9-CDA0-664E-AE60-7D9AFEF9FF7D}" type="slidenum">
              <a:rPr lang="en-US"/>
              <a:pPr/>
              <a:t>14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atin typeface="Arial" pitchFamily="-108" charset="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571256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88082-EAFC-4698-AC6A-9B686F951A97}"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252903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88082-EAFC-4698-AC6A-9B686F951A97}"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306417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88082-EAFC-4698-AC6A-9B686F951A97}"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343426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88082-EAFC-4698-AC6A-9B686F951A97}"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16848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88082-EAFC-4698-AC6A-9B686F951A97}"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239685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88082-EAFC-4698-AC6A-9B686F951A97}"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390642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88082-EAFC-4698-AC6A-9B686F951A97}" type="datetimeFigureOut">
              <a:rPr lang="en-US" smtClean="0"/>
              <a:t>7/21/2014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407891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88082-EAFC-4698-AC6A-9B686F951A97}"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129273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88082-EAFC-4698-AC6A-9B686F951A97}" type="datetimeFigureOut">
              <a:rPr lang="en-US" smtClean="0"/>
              <a:t>7/21/2014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322106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88082-EAFC-4698-AC6A-9B686F951A97}"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331262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88082-EAFC-4698-AC6A-9B686F951A97}" type="datetimeFigureOut">
              <a:rPr lang="en-US" smtClean="0"/>
              <a:t>7/21/2014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DC4DE-5B57-464F-B06D-E9BC4D8CB607}" type="slidenum">
              <a:rPr lang="en-US" smtClean="0"/>
              <a:t>‹#›</a:t>
            </a:fld>
            <a:endParaRPr lang="en-US"/>
          </a:p>
        </p:txBody>
      </p:sp>
    </p:spTree>
    <p:extLst>
      <p:ext uri="{BB962C8B-B14F-4D97-AF65-F5344CB8AC3E}">
        <p14:creationId xmlns:p14="http://schemas.microsoft.com/office/powerpoint/2010/main" val="1423535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88082-EAFC-4698-AC6A-9B686F951A97}" type="datetimeFigureOut">
              <a:rPr lang="en-US" smtClean="0"/>
              <a:t>7/21/2014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DC4DE-5B57-464F-B06D-E9BC4D8CB607}" type="slidenum">
              <a:rPr lang="en-US" smtClean="0"/>
              <a:t>‹#›</a:t>
            </a:fld>
            <a:endParaRPr lang="en-US"/>
          </a:p>
        </p:txBody>
      </p:sp>
    </p:spTree>
    <p:extLst>
      <p:ext uri="{BB962C8B-B14F-4D97-AF65-F5344CB8AC3E}">
        <p14:creationId xmlns:p14="http://schemas.microsoft.com/office/powerpoint/2010/main" val="11648313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6.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oleObject" Target="../embeddings/oleObject10.bin"/><Relationship Id="rId7"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2133600" y="2438400"/>
            <a:ext cx="4648200" cy="533400"/>
          </a:xfrm>
        </p:spPr>
        <p:txBody>
          <a:bodyPr/>
          <a:lstStyle/>
          <a:p>
            <a:pPr eaLnBrk="1" hangingPunct="1">
              <a:buFont typeface="Wingdings" panose="05000000000000000000" pitchFamily="2" charset="2"/>
              <a:buNone/>
            </a:pPr>
            <a:r>
              <a:rPr lang="en-US" altLang="en-US" sz="2400" b="1" dirty="0" smtClean="0">
                <a:latin typeface="Calibri" panose="020F0502020204030204" pitchFamily="34" charset="0"/>
                <a:ea typeface="ＭＳ Ｐゴシック" panose="020B0600070205080204" pitchFamily="34" charset="-128"/>
              </a:rPr>
              <a:t>Valuation</a:t>
            </a:r>
            <a:endParaRPr lang="en-US" altLang="en-US" sz="2400" b="1" dirty="0">
              <a:latin typeface="Calibri" panose="020F0502020204030204" pitchFamily="34" charset="0"/>
              <a:ea typeface="ＭＳ Ｐゴシック" panose="020B0600070205080204" pitchFamily="34" charset="-128"/>
            </a:endParaRPr>
          </a:p>
        </p:txBody>
      </p:sp>
      <p:sp>
        <p:nvSpPr>
          <p:cNvPr id="5123"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fld id="{19358489-A85E-403B-8A93-0A3A1B4DFD55}" type="slidenum">
              <a:rPr lang="en-US" altLang="en-US" sz="1400"/>
              <a:pPr>
                <a:spcBef>
                  <a:spcPct val="0"/>
                </a:spcBef>
                <a:buClrTx/>
                <a:buSzTx/>
                <a:buFontTx/>
                <a:buNone/>
              </a:pPr>
              <a:t>1</a:t>
            </a:fld>
            <a:endParaRPr lang="en-US" altLang="en-US" sz="1400"/>
          </a:p>
        </p:txBody>
      </p:sp>
      <p:sp>
        <p:nvSpPr>
          <p:cNvPr id="5124" name="TextBox 2"/>
          <p:cNvSpPr txBox="1">
            <a:spLocks noChangeArrowheads="1"/>
          </p:cNvSpPr>
          <p:nvPr/>
        </p:nvSpPr>
        <p:spPr bwMode="auto">
          <a:xfrm>
            <a:off x="2133600" y="3810001"/>
            <a:ext cx="3048000" cy="83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1200" dirty="0">
                <a:latin typeface="Calibri" panose="020F0502020204030204" pitchFamily="34" charset="0"/>
              </a:rPr>
              <a:t>Dr. Craig Ruff</a:t>
            </a:r>
          </a:p>
          <a:p>
            <a:pPr>
              <a:spcBef>
                <a:spcPct val="0"/>
              </a:spcBef>
              <a:buClrTx/>
              <a:buSzTx/>
              <a:buFontTx/>
              <a:buNone/>
            </a:pPr>
            <a:r>
              <a:rPr lang="en-US" altLang="en-US" sz="1200" dirty="0">
                <a:latin typeface="Calibri" panose="020F0502020204030204" pitchFamily="34" charset="0"/>
              </a:rPr>
              <a:t>Department of Finance</a:t>
            </a:r>
          </a:p>
          <a:p>
            <a:pPr>
              <a:spcBef>
                <a:spcPct val="0"/>
              </a:spcBef>
              <a:buClrTx/>
              <a:buSzTx/>
              <a:buFontTx/>
              <a:buNone/>
            </a:pPr>
            <a:r>
              <a:rPr lang="en-US" altLang="en-US" sz="1200" dirty="0">
                <a:latin typeface="Calibri" panose="020F0502020204030204" pitchFamily="34" charset="0"/>
              </a:rPr>
              <a:t>J. Mack Robinson College of Business</a:t>
            </a:r>
          </a:p>
          <a:p>
            <a:pPr>
              <a:spcBef>
                <a:spcPct val="0"/>
              </a:spcBef>
              <a:buClrTx/>
              <a:buSzTx/>
              <a:buFontTx/>
              <a:buNone/>
            </a:pPr>
            <a:r>
              <a:rPr lang="en-US" altLang="en-US" sz="1200" dirty="0">
                <a:latin typeface="Calibri" panose="020F0502020204030204" pitchFamily="34" charset="0"/>
              </a:rPr>
              <a:t>Georgia State University</a:t>
            </a:r>
          </a:p>
        </p:txBody>
      </p:sp>
      <p:sp>
        <p:nvSpPr>
          <p:cNvPr id="5125" name="TextBox 3"/>
          <p:cNvSpPr txBox="1">
            <a:spLocks noChangeArrowheads="1"/>
          </p:cNvSpPr>
          <p:nvPr/>
        </p:nvSpPr>
        <p:spPr bwMode="auto">
          <a:xfrm>
            <a:off x="1600200" y="6592888"/>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6351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ext Box 8"/>
          <p:cNvSpPr txBox="1">
            <a:spLocks noChangeArrowheads="1"/>
          </p:cNvSpPr>
          <p:nvPr/>
        </p:nvSpPr>
        <p:spPr bwMode="auto">
          <a:xfrm>
            <a:off x="1636144" y="1601072"/>
            <a:ext cx="8911085" cy="1477328"/>
          </a:xfrm>
          <a:prstGeom prst="rect">
            <a:avLst/>
          </a:prstGeom>
          <a:noFill/>
          <a:ln w="9525">
            <a:solidFill>
              <a:srgbClr val="000090"/>
            </a:solidFill>
            <a:miter lim="800000"/>
            <a:headEnd/>
            <a:tailEnd/>
          </a:ln>
        </p:spPr>
        <p:txBody>
          <a:bodyPr wrap="square">
            <a:prstTxWarp prst="textNoShape">
              <a:avLst/>
            </a:prstTxWarp>
            <a:spAutoFit/>
          </a:bodyPr>
          <a:lstStyle/>
          <a:p>
            <a:pPr algn="l"/>
            <a:r>
              <a:rPr lang="en-US" b="1" dirty="0"/>
              <a:t>The point is that had you paid any other amount at t=0 other than $877.193, you would not have earned the desired 14%.  </a:t>
            </a:r>
            <a:endParaRPr lang="en-US" b="1" dirty="0"/>
          </a:p>
          <a:p>
            <a:pPr algn="l"/>
            <a:endParaRPr lang="en-US" b="1" dirty="0"/>
          </a:p>
          <a:p>
            <a:pPr algn="l"/>
            <a:r>
              <a:rPr lang="en-US" b="1" dirty="0"/>
              <a:t>The </a:t>
            </a:r>
            <a:r>
              <a:rPr lang="en-US" b="1" dirty="0"/>
              <a:t>present value of the expected future cash flow discounted at 14% was the right price to pay to earn 14% on your investment. </a:t>
            </a:r>
          </a:p>
        </p:txBody>
      </p:sp>
      <p:graphicFrame>
        <p:nvGraphicFramePr>
          <p:cNvPr id="63490" name="Object 3"/>
          <p:cNvGraphicFramePr>
            <a:graphicFrameLocks noChangeAspect="1"/>
          </p:cNvGraphicFramePr>
          <p:nvPr>
            <p:extLst/>
          </p:nvPr>
        </p:nvGraphicFramePr>
        <p:xfrm>
          <a:off x="1614621" y="3480977"/>
          <a:ext cx="4413083" cy="706582"/>
        </p:xfrm>
        <a:graphic>
          <a:graphicData uri="http://schemas.openxmlformats.org/presentationml/2006/ole">
            <mc:AlternateContent xmlns:mc="http://schemas.openxmlformats.org/markup-compatibility/2006">
              <mc:Choice xmlns:v="urn:schemas-microsoft-com:vml" Requires="v">
                <p:oleObj spid="_x0000_s5126" name="Equation" r:id="rId4" imgW="3035300" imgH="457200" progId="Equation.3">
                  <p:embed/>
                </p:oleObj>
              </mc:Choice>
              <mc:Fallback>
                <p:oleObj name="Equation" r:id="rId4" imgW="30353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4621" y="3480977"/>
                        <a:ext cx="4413083" cy="706582"/>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493" name="TextBox 7"/>
          <p:cNvSpPr txBox="1">
            <a:spLocks noChangeArrowheads="1"/>
          </p:cNvSpPr>
          <p:nvPr/>
        </p:nvSpPr>
        <p:spPr bwMode="auto">
          <a:xfrm>
            <a:off x="6211300" y="3208793"/>
            <a:ext cx="4244133" cy="2585323"/>
          </a:xfrm>
          <a:prstGeom prst="rect">
            <a:avLst/>
          </a:prstGeom>
          <a:noFill/>
          <a:ln w="9525">
            <a:solidFill>
              <a:srgbClr val="000090"/>
            </a:solidFill>
            <a:miter lim="800000"/>
            <a:headEnd/>
            <a:tailEnd/>
          </a:ln>
        </p:spPr>
        <p:txBody>
          <a:bodyPr wrap="square">
            <a:prstTxWarp prst="textNoShape">
              <a:avLst/>
            </a:prstTxWarp>
            <a:spAutoFit/>
          </a:bodyPr>
          <a:lstStyle/>
          <a:p>
            <a:pPr algn="l"/>
            <a:r>
              <a:rPr lang="en-US" b="1" dirty="0"/>
              <a:t>Notice that had you paid a fraction of a penny more or a fraction of a penny less than 877.193, you would </a:t>
            </a:r>
            <a:r>
              <a:rPr lang="en-US" b="1" u="sng" dirty="0"/>
              <a:t>not</a:t>
            </a:r>
            <a:r>
              <a:rPr lang="en-US" b="1" dirty="0"/>
              <a:t> have earned 14</a:t>
            </a:r>
            <a:r>
              <a:rPr lang="en-US" b="1" dirty="0"/>
              <a:t>%.</a:t>
            </a:r>
          </a:p>
          <a:p>
            <a:pPr algn="l"/>
            <a:endParaRPr lang="en-US" b="1" dirty="0"/>
          </a:p>
          <a:p>
            <a:pPr algn="l"/>
            <a:r>
              <a:rPr lang="en-US" b="1" dirty="0"/>
              <a:t>(As </a:t>
            </a:r>
            <a:r>
              <a:rPr lang="en-US" b="1" dirty="0"/>
              <a:t>a sometimes-not-so-obvious </a:t>
            </a:r>
            <a:r>
              <a:rPr lang="en-US" b="1" dirty="0"/>
              <a:t>point… </a:t>
            </a:r>
            <a:r>
              <a:rPr lang="en-US" b="1" dirty="0"/>
              <a:t>the less you pay today for a set of cash flows promised in the future, the higher is your expected return</a:t>
            </a:r>
            <a:r>
              <a:rPr lang="en-US" b="1" dirty="0"/>
              <a:t>.)</a:t>
            </a:r>
            <a:endParaRPr lang="en-US" b="1" dirty="0"/>
          </a:p>
        </p:txBody>
      </p:sp>
      <p:cxnSp>
        <p:nvCxnSpPr>
          <p:cNvPr id="63494" name="Straight Arrow Connector 9"/>
          <p:cNvCxnSpPr>
            <a:cxnSpLocks noChangeShapeType="1"/>
            <a:endCxn id="63490" idx="3"/>
          </p:cNvCxnSpPr>
          <p:nvPr/>
        </p:nvCxnSpPr>
        <p:spPr bwMode="auto">
          <a:xfrm flipH="1">
            <a:off x="6027703" y="3329796"/>
            <a:ext cx="183596" cy="504472"/>
          </a:xfrm>
          <a:prstGeom prst="straightConnector1">
            <a:avLst/>
          </a:prstGeom>
          <a:noFill/>
          <a:ln w="9525">
            <a:solidFill>
              <a:schemeClr val="tx1"/>
            </a:solidFill>
            <a:round/>
            <a:headEnd/>
            <a:tailEnd type="arrow" w="med" len="med"/>
          </a:ln>
        </p:spPr>
      </p:cxnSp>
      <p:sp>
        <p:nvSpPr>
          <p:cNvPr id="11" name="Title 5"/>
          <p:cNvSpPr>
            <a:spLocks noGrp="1"/>
          </p:cNvSpPr>
          <p:nvPr>
            <p:ph type="title"/>
          </p:nvPr>
        </p:nvSpPr>
        <p:spPr/>
        <p:txBody>
          <a:bodyPr/>
          <a:lstStyle/>
          <a:p>
            <a:r>
              <a:rPr lang="en-US" sz="1800" dirty="0"/>
              <a:t>Valuation and Present Value</a:t>
            </a:r>
            <a:endParaRPr lang="en-US" sz="1800" dirty="0"/>
          </a:p>
        </p:txBody>
      </p:sp>
      <p:sp>
        <p:nvSpPr>
          <p:cNvPr id="63495" name="Slide Number Placeholder 9"/>
          <p:cNvSpPr>
            <a:spLocks noGrp="1"/>
          </p:cNvSpPr>
          <p:nvPr>
            <p:ph type="sldNum" sz="quarter" idx="12"/>
          </p:nvPr>
        </p:nvSpPr>
        <p:spPr>
          <a:xfrm>
            <a:off x="8763000" y="6248400"/>
            <a:ext cx="1905000" cy="457200"/>
          </a:xfrm>
          <a:prstGeom prst="rect">
            <a:avLst/>
          </a:prstGeom>
          <a:noFill/>
        </p:spPr>
        <p:txBody>
          <a:bodyPr/>
          <a:lstStyle/>
          <a:p>
            <a:fld id="{EC0B27A0-0527-174F-AC52-BB1736F9688F}" type="slidenum">
              <a:rPr lang="en-US"/>
              <a:pPr/>
              <a:t>10</a:t>
            </a:fld>
            <a:endParaRPr lang="en-US"/>
          </a:p>
        </p:txBody>
      </p: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41145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3"/>
          <p:cNvSpPr txBox="1">
            <a:spLocks noChangeArrowheads="1"/>
          </p:cNvSpPr>
          <p:nvPr/>
        </p:nvSpPr>
        <p:spPr bwMode="auto">
          <a:xfrm>
            <a:off x="1969656" y="2770909"/>
            <a:ext cx="7973725" cy="1569660"/>
          </a:xfrm>
          <a:prstGeom prst="rect">
            <a:avLst/>
          </a:prstGeom>
          <a:noFill/>
          <a:ln w="25400">
            <a:solidFill>
              <a:srgbClr val="000090"/>
            </a:solidFill>
            <a:miter lim="800000"/>
            <a:headEnd/>
            <a:tailEnd/>
          </a:ln>
        </p:spPr>
        <p:txBody>
          <a:bodyPr wrap="square">
            <a:prstTxWarp prst="textNoShape">
              <a:avLst/>
            </a:prstTxWarp>
            <a:spAutoFit/>
          </a:bodyPr>
          <a:lstStyle/>
          <a:p>
            <a:pPr algn="ctr">
              <a:spcBef>
                <a:spcPct val="0"/>
              </a:spcBef>
            </a:pPr>
            <a:r>
              <a:rPr lang="en-US" sz="3200" b="1" u="sng" dirty="0"/>
              <a:t>Craig Ruff Bond Two</a:t>
            </a:r>
          </a:p>
          <a:p>
            <a:pPr algn="l">
              <a:spcBef>
                <a:spcPct val="0"/>
              </a:spcBef>
            </a:pPr>
            <a:r>
              <a:rPr lang="en-US" sz="3200" dirty="0"/>
              <a:t>I promise to pay you $1,000 in one year and $1000 in two years</a:t>
            </a:r>
            <a:r>
              <a:rPr lang="en-US" dirty="0"/>
              <a:t>.</a:t>
            </a:r>
          </a:p>
        </p:txBody>
      </p:sp>
      <p:sp>
        <p:nvSpPr>
          <p:cNvPr id="65539" name="TextBox 4"/>
          <p:cNvSpPr txBox="1">
            <a:spLocks noChangeArrowheads="1"/>
          </p:cNvSpPr>
          <p:nvPr/>
        </p:nvSpPr>
        <p:spPr bwMode="auto">
          <a:xfrm>
            <a:off x="1969655" y="1967347"/>
            <a:ext cx="7696200" cy="461963"/>
          </a:xfrm>
          <a:prstGeom prst="rect">
            <a:avLst/>
          </a:prstGeom>
          <a:solidFill>
            <a:srgbClr val="0000FF">
              <a:alpha val="5098"/>
            </a:srgbClr>
          </a:solidFill>
          <a:ln w="9525">
            <a:noFill/>
            <a:miter lim="800000"/>
            <a:headEnd/>
            <a:tailEnd/>
          </a:ln>
        </p:spPr>
        <p:txBody>
          <a:bodyPr>
            <a:prstTxWarp prst="textNoShape">
              <a:avLst/>
            </a:prstTxWarp>
            <a:spAutoFit/>
          </a:bodyPr>
          <a:lstStyle/>
          <a:p>
            <a:pPr algn="l"/>
            <a:r>
              <a:rPr lang="en-US" sz="2400"/>
              <a:t>Now, consider Craig Ruff Bond Two… </a:t>
            </a:r>
          </a:p>
        </p:txBody>
      </p:sp>
      <p:sp>
        <p:nvSpPr>
          <p:cNvPr id="7" name="Title 5"/>
          <p:cNvSpPr>
            <a:spLocks noGrp="1"/>
          </p:cNvSpPr>
          <p:nvPr>
            <p:ph type="title"/>
          </p:nvPr>
        </p:nvSpPr>
        <p:spPr/>
        <p:txBody>
          <a:bodyPr/>
          <a:lstStyle/>
          <a:p>
            <a:r>
              <a:rPr lang="en-US" sz="1800" dirty="0"/>
              <a:t>Valuation and Present Value</a:t>
            </a:r>
            <a:endParaRPr lang="en-US" sz="1800" dirty="0"/>
          </a:p>
        </p:txBody>
      </p:sp>
      <p:sp>
        <p:nvSpPr>
          <p:cNvPr id="65540" name="Slide Number Placeholder 6"/>
          <p:cNvSpPr>
            <a:spLocks noGrp="1"/>
          </p:cNvSpPr>
          <p:nvPr>
            <p:ph type="sldNum" sz="quarter" idx="12"/>
          </p:nvPr>
        </p:nvSpPr>
        <p:spPr>
          <a:xfrm>
            <a:off x="8763000" y="6248400"/>
            <a:ext cx="1905000" cy="457200"/>
          </a:xfrm>
          <a:prstGeom prst="rect">
            <a:avLst/>
          </a:prstGeom>
          <a:noFill/>
        </p:spPr>
        <p:txBody>
          <a:bodyPr/>
          <a:lstStyle/>
          <a:p>
            <a:fld id="{F6ABBDC1-6C64-3243-9C36-BD91C9AF86BE}" type="slidenum">
              <a:rPr lang="en-US"/>
              <a:pPr/>
              <a:t>11</a:t>
            </a:fld>
            <a:endParaRPr lang="en-US"/>
          </a:p>
        </p:txBody>
      </p:sp>
      <p:sp>
        <p:nvSpPr>
          <p:cNvPr id="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00987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3"/>
          <p:cNvSpPr txBox="1">
            <a:spLocks noChangeArrowheads="1"/>
          </p:cNvSpPr>
          <p:nvPr/>
        </p:nvSpPr>
        <p:spPr bwMode="auto">
          <a:xfrm>
            <a:off x="1905000" y="1981201"/>
            <a:ext cx="3048000" cy="1200329"/>
          </a:xfrm>
          <a:prstGeom prst="rect">
            <a:avLst/>
          </a:prstGeom>
          <a:noFill/>
          <a:ln w="9525">
            <a:solidFill>
              <a:srgbClr val="000090"/>
            </a:solidFill>
            <a:miter lim="800000"/>
            <a:headEnd/>
            <a:tailEnd/>
          </a:ln>
        </p:spPr>
        <p:txBody>
          <a:bodyPr>
            <a:prstTxWarp prst="textNoShape">
              <a:avLst/>
            </a:prstTxWarp>
            <a:spAutoFit/>
          </a:bodyPr>
          <a:lstStyle/>
          <a:p>
            <a:pPr>
              <a:spcBef>
                <a:spcPct val="0"/>
              </a:spcBef>
            </a:pPr>
            <a:r>
              <a:rPr lang="en-US" b="1" u="sng" dirty="0"/>
              <a:t>Craig Ruff Bond Two</a:t>
            </a:r>
          </a:p>
          <a:p>
            <a:pPr algn="l">
              <a:spcBef>
                <a:spcPct val="0"/>
              </a:spcBef>
            </a:pPr>
            <a:r>
              <a:rPr lang="en-US" b="1" dirty="0"/>
              <a:t>I promise to pay you $1,000 in one year and $1000 in two years.</a:t>
            </a:r>
          </a:p>
        </p:txBody>
      </p:sp>
      <p:sp>
        <p:nvSpPr>
          <p:cNvPr id="66564" name="TextBox 5"/>
          <p:cNvSpPr txBox="1">
            <a:spLocks noChangeArrowheads="1"/>
          </p:cNvSpPr>
          <p:nvPr/>
        </p:nvSpPr>
        <p:spPr bwMode="auto">
          <a:xfrm>
            <a:off x="5334000" y="1981200"/>
            <a:ext cx="5029200" cy="3416320"/>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Again, you know who is the issuer.  </a:t>
            </a:r>
            <a:endParaRPr lang="en-US" b="1" dirty="0"/>
          </a:p>
          <a:p>
            <a:pPr algn="l"/>
            <a:endParaRPr lang="en-US" b="1" dirty="0"/>
          </a:p>
          <a:p>
            <a:pPr algn="l"/>
            <a:r>
              <a:rPr lang="en-US" b="1" dirty="0"/>
              <a:t>You </a:t>
            </a:r>
            <a:r>
              <a:rPr lang="en-US" b="1" dirty="0"/>
              <a:t>know what are the promised future cash </a:t>
            </a:r>
            <a:r>
              <a:rPr lang="en-US" b="1" dirty="0"/>
              <a:t>flows. </a:t>
            </a:r>
          </a:p>
          <a:p>
            <a:pPr algn="l"/>
            <a:endParaRPr lang="en-US" b="1" dirty="0"/>
          </a:p>
          <a:p>
            <a:pPr algn="l"/>
            <a:r>
              <a:rPr lang="en-US" b="1" dirty="0"/>
              <a:t>Based on current market interest rates, my employment history, my credit score, my balance-sheet strength, you decide that a fair return on your investment in the Craig Ruff Bond Two is 16%.</a:t>
            </a:r>
            <a:r>
              <a:rPr lang="en-US" b="1" dirty="0"/>
              <a:t> </a:t>
            </a:r>
          </a:p>
          <a:p>
            <a:pPr algn="l"/>
            <a:endParaRPr lang="en-US" b="1" dirty="0"/>
          </a:p>
          <a:p>
            <a:pPr algn="l"/>
            <a:r>
              <a:rPr lang="en-US" b="1" dirty="0"/>
              <a:t>Given this information, how much should you pay for the bond today?</a:t>
            </a:r>
          </a:p>
        </p:txBody>
      </p:sp>
      <p:cxnSp>
        <p:nvCxnSpPr>
          <p:cNvPr id="66565" name="Straight Arrow Connector 8"/>
          <p:cNvCxnSpPr>
            <a:cxnSpLocks noChangeShapeType="1"/>
          </p:cNvCxnSpPr>
          <p:nvPr/>
        </p:nvCxnSpPr>
        <p:spPr bwMode="auto">
          <a:xfrm rot="10800000">
            <a:off x="4953000" y="2133600"/>
            <a:ext cx="381000" cy="1588"/>
          </a:xfrm>
          <a:prstGeom prst="straightConnector1">
            <a:avLst/>
          </a:prstGeom>
          <a:noFill/>
          <a:ln w="9525">
            <a:solidFill>
              <a:schemeClr val="tx1"/>
            </a:solidFill>
            <a:round/>
            <a:headEnd/>
            <a:tailEnd type="arrow" w="med" len="med"/>
          </a:ln>
        </p:spPr>
      </p:cxnSp>
      <p:sp>
        <p:nvSpPr>
          <p:cNvPr id="8" name="Title 5"/>
          <p:cNvSpPr>
            <a:spLocks noGrp="1"/>
          </p:cNvSpPr>
          <p:nvPr>
            <p:ph type="title"/>
          </p:nvPr>
        </p:nvSpPr>
        <p:spPr/>
        <p:txBody>
          <a:bodyPr/>
          <a:lstStyle/>
          <a:p>
            <a:r>
              <a:rPr lang="en-US" sz="1800" dirty="0"/>
              <a:t>Valuation and Present Value</a:t>
            </a:r>
            <a:endParaRPr lang="en-US" sz="1800" dirty="0"/>
          </a:p>
        </p:txBody>
      </p:sp>
      <p:sp>
        <p:nvSpPr>
          <p:cNvPr id="66566" name="Slide Number Placeholder 6"/>
          <p:cNvSpPr>
            <a:spLocks noGrp="1"/>
          </p:cNvSpPr>
          <p:nvPr>
            <p:ph type="sldNum" sz="quarter" idx="12"/>
          </p:nvPr>
        </p:nvSpPr>
        <p:spPr>
          <a:xfrm>
            <a:off x="8763000" y="6248400"/>
            <a:ext cx="1905000" cy="457200"/>
          </a:xfrm>
          <a:prstGeom prst="rect">
            <a:avLst/>
          </a:prstGeom>
          <a:noFill/>
        </p:spPr>
        <p:txBody>
          <a:bodyPr/>
          <a:lstStyle/>
          <a:p>
            <a:fld id="{63641082-8748-CC4A-A9BD-AF5A7D740453}" type="slidenum">
              <a:rPr lang="en-US"/>
              <a:pPr/>
              <a:t>12</a:t>
            </a:fld>
            <a:endParaRPr lang="en-US"/>
          </a:p>
        </p:txBody>
      </p:sp>
      <p:sp>
        <p:nvSpPr>
          <p:cNvPr id="7"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11931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6564">
                                            <p:txEl>
                                              <p:pRg st="6" end="6"/>
                                            </p:txEl>
                                          </p:spTgt>
                                        </p:tgtEl>
                                        <p:attrNameLst>
                                          <p:attrName>style.visibility</p:attrName>
                                        </p:attrNameLst>
                                      </p:cBhvr>
                                      <p:to>
                                        <p:strVal val="visible"/>
                                      </p:to>
                                    </p:set>
                                    <p:anim calcmode="lin" valueType="num">
                                      <p:cBhvr>
                                        <p:cTn id="7" dur="500" fill="hold"/>
                                        <p:tgtEl>
                                          <p:spTgt spid="6656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6656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665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Text Box 3"/>
          <p:cNvSpPr txBox="1">
            <a:spLocks noChangeArrowheads="1"/>
          </p:cNvSpPr>
          <p:nvPr/>
        </p:nvSpPr>
        <p:spPr bwMode="auto">
          <a:xfrm>
            <a:off x="1835727" y="1586956"/>
            <a:ext cx="8305800" cy="1754326"/>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How much should you invest today in Craig Ruff Bond Two?  Again, the solution is found in calculating the present value today of those two $1000 cash flows but now use 16% as the discount rate?  </a:t>
            </a:r>
            <a:endParaRPr lang="en-US" b="1" dirty="0"/>
          </a:p>
          <a:p>
            <a:pPr algn="l"/>
            <a:endParaRPr lang="en-US" b="1" dirty="0"/>
          </a:p>
          <a:p>
            <a:pPr algn="l"/>
            <a:endParaRPr lang="en-US" dirty="0"/>
          </a:p>
          <a:p>
            <a:pPr algn="l"/>
            <a:endParaRPr lang="en-US" dirty="0"/>
          </a:p>
        </p:txBody>
      </p:sp>
      <p:graphicFrame>
        <p:nvGraphicFramePr>
          <p:cNvPr id="67586" name="Object 2"/>
          <p:cNvGraphicFramePr>
            <a:graphicFrameLocks noChangeAspect="1"/>
          </p:cNvGraphicFramePr>
          <p:nvPr>
            <p:extLst/>
          </p:nvPr>
        </p:nvGraphicFramePr>
        <p:xfrm>
          <a:off x="4753156" y="2609490"/>
          <a:ext cx="4779963" cy="685800"/>
        </p:xfrm>
        <a:graphic>
          <a:graphicData uri="http://schemas.openxmlformats.org/presentationml/2006/ole">
            <mc:AlternateContent xmlns:mc="http://schemas.openxmlformats.org/markup-compatibility/2006">
              <mc:Choice xmlns:v="urn:schemas-microsoft-com:vml" Requires="v">
                <p:oleObj spid="_x0000_s6151" name="Equation" r:id="rId4" imgW="2832100" imgH="393700" progId="Equation.3">
                  <p:embed/>
                </p:oleObj>
              </mc:Choice>
              <mc:Fallback>
                <p:oleObj name="Equation" r:id="rId4" imgW="28321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3156" y="2609490"/>
                        <a:ext cx="4779963" cy="6858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5"/>
          <p:cNvSpPr>
            <a:spLocks noGrp="1"/>
          </p:cNvSpPr>
          <p:nvPr>
            <p:ph type="title"/>
          </p:nvPr>
        </p:nvSpPr>
        <p:spPr/>
        <p:txBody>
          <a:bodyPr/>
          <a:lstStyle/>
          <a:p>
            <a:r>
              <a:rPr lang="en-US" sz="1800" dirty="0"/>
              <a:t>Valuation and Present Value</a:t>
            </a:r>
            <a:endParaRPr lang="en-US" sz="1800" dirty="0"/>
          </a:p>
        </p:txBody>
      </p:sp>
      <p:sp>
        <p:nvSpPr>
          <p:cNvPr id="67589" name="Slide Number Placeholder 6"/>
          <p:cNvSpPr>
            <a:spLocks noGrp="1"/>
          </p:cNvSpPr>
          <p:nvPr>
            <p:ph type="sldNum" sz="quarter" idx="12"/>
          </p:nvPr>
        </p:nvSpPr>
        <p:spPr>
          <a:xfrm>
            <a:off x="8763000" y="6400800"/>
            <a:ext cx="1905000" cy="457200"/>
          </a:xfrm>
          <a:prstGeom prst="rect">
            <a:avLst/>
          </a:prstGeom>
          <a:noFill/>
        </p:spPr>
        <p:txBody>
          <a:bodyPr/>
          <a:lstStyle/>
          <a:p>
            <a:fld id="{190C1523-35A0-0042-BC45-16F9F07E7CF3}" type="slidenum">
              <a:rPr lang="en-US"/>
              <a:pPr/>
              <a:t>13</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60719477"/>
              </p:ext>
            </p:extLst>
          </p:nvPr>
        </p:nvGraphicFramePr>
        <p:xfrm>
          <a:off x="1930880" y="3657600"/>
          <a:ext cx="4330700" cy="1524000"/>
        </p:xfrm>
        <a:graphic>
          <a:graphicData uri="http://schemas.openxmlformats.org/drawingml/2006/table">
            <a:tbl>
              <a:tblPr/>
              <a:tblGrid>
                <a:gridCol w="2070100"/>
                <a:gridCol w="1117600"/>
                <a:gridCol w="1143000"/>
              </a:tblGrid>
              <a:tr h="261997">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PV</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a:t>
                      </a:r>
                      <a:endParaRPr kumimoji="0" lang="en-US" sz="1100" b="0" i="0" u="none" strike="noStrike" cap="none" normalizeH="0" baseline="0">
                        <a:ln>
                          <a:noFill/>
                        </a:ln>
                        <a:solidFill>
                          <a:srgbClr val="000000"/>
                        </a:solidFill>
                        <a:effectLst/>
                        <a:latin typeface="Calibri"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-1605.23</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261997">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FV</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261997">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IY</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16</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283654">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N</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2</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275416">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PMT</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1000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bl>
          </a:graphicData>
        </a:graphic>
      </p:graphicFrame>
      <p:cxnSp>
        <p:nvCxnSpPr>
          <p:cNvPr id="8" name="Straight Arrow Connector 7"/>
          <p:cNvCxnSpPr/>
          <p:nvPr/>
        </p:nvCxnSpPr>
        <p:spPr>
          <a:xfrm>
            <a:off x="4870364" y="3772180"/>
            <a:ext cx="361950"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258649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noChangeAspect="1"/>
          </p:cNvGraphicFramePr>
          <p:nvPr>
            <p:extLst/>
          </p:nvPr>
        </p:nvGraphicFramePr>
        <p:xfrm>
          <a:off x="1934845" y="2131918"/>
          <a:ext cx="4779963" cy="685800"/>
        </p:xfrm>
        <a:graphic>
          <a:graphicData uri="http://schemas.openxmlformats.org/presentationml/2006/ole">
            <mc:AlternateContent xmlns:mc="http://schemas.openxmlformats.org/markup-compatibility/2006">
              <mc:Choice xmlns:v="urn:schemas-microsoft-com:vml" Requires="v">
                <p:oleObj spid="_x0000_s7174" name="Equation" r:id="rId4" imgW="2832100" imgH="393700" progId="Equation.3">
                  <p:embed/>
                </p:oleObj>
              </mc:Choice>
              <mc:Fallback>
                <p:oleObj name="Equation" r:id="rId4" imgW="28321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4845" y="2131918"/>
                        <a:ext cx="4779963" cy="68580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36" name="Text Box 6"/>
          <p:cNvSpPr txBox="1">
            <a:spLocks noChangeArrowheads="1"/>
          </p:cNvSpPr>
          <p:nvPr/>
        </p:nvSpPr>
        <p:spPr bwMode="auto">
          <a:xfrm>
            <a:off x="1907527" y="3008833"/>
            <a:ext cx="8305800" cy="1200329"/>
          </a:xfrm>
          <a:prstGeom prst="rect">
            <a:avLst/>
          </a:prstGeom>
          <a:solidFill>
            <a:srgbClr val="0000FF">
              <a:alpha val="5882"/>
            </a:srgbClr>
          </a:solidFill>
          <a:ln w="9525">
            <a:solidFill>
              <a:srgbClr val="000090"/>
            </a:solidFill>
            <a:miter lim="800000"/>
            <a:headEnd/>
            <a:tailEnd/>
          </a:ln>
        </p:spPr>
        <p:txBody>
          <a:bodyPr>
            <a:prstTxWarp prst="textNoShape">
              <a:avLst/>
            </a:prstTxWarp>
            <a:spAutoFit/>
          </a:bodyPr>
          <a:lstStyle/>
          <a:p>
            <a:pPr algn="l"/>
            <a:r>
              <a:rPr lang="en-US" b="1" dirty="0"/>
              <a:t>The point is that if you want to earn 16% as a compound rate of </a:t>
            </a:r>
            <a:r>
              <a:rPr lang="en-US" b="1" dirty="0"/>
              <a:t>return, </a:t>
            </a:r>
            <a:r>
              <a:rPr lang="en-US" b="1" dirty="0"/>
              <a:t>then </a:t>
            </a:r>
            <a:r>
              <a:rPr lang="en-US" b="1" dirty="0"/>
              <a:t>$1,605.232 </a:t>
            </a:r>
            <a:r>
              <a:rPr lang="en-US" b="1" dirty="0"/>
              <a:t>is what you should pay today.  </a:t>
            </a:r>
            <a:endParaRPr lang="en-US" b="1" dirty="0"/>
          </a:p>
          <a:p>
            <a:pPr algn="l"/>
            <a:endParaRPr lang="en-US" b="1" dirty="0"/>
          </a:p>
          <a:p>
            <a:pPr algn="l"/>
            <a:r>
              <a:rPr lang="en-US" b="1" dirty="0"/>
              <a:t>That is, it </a:t>
            </a:r>
            <a:r>
              <a:rPr lang="en-US" b="1" dirty="0"/>
              <a:t>is the “correct” amount to pay to earn a compound return of 16%.  </a:t>
            </a:r>
          </a:p>
        </p:txBody>
      </p:sp>
      <p:sp>
        <p:nvSpPr>
          <p:cNvPr id="10" name="Title 5"/>
          <p:cNvSpPr>
            <a:spLocks noGrp="1"/>
          </p:cNvSpPr>
          <p:nvPr>
            <p:ph type="title"/>
          </p:nvPr>
        </p:nvSpPr>
        <p:spPr/>
        <p:txBody>
          <a:bodyPr/>
          <a:lstStyle/>
          <a:p>
            <a:r>
              <a:rPr lang="en-US" sz="1800" dirty="0"/>
              <a:t>Valuation and Present Value</a:t>
            </a:r>
            <a:endParaRPr lang="en-US" sz="1800" dirty="0"/>
          </a:p>
        </p:txBody>
      </p:sp>
      <p:sp>
        <p:nvSpPr>
          <p:cNvPr id="69638" name="Slide Number Placeholder 6"/>
          <p:cNvSpPr>
            <a:spLocks noGrp="1"/>
          </p:cNvSpPr>
          <p:nvPr>
            <p:ph type="sldNum" sz="quarter" idx="12"/>
          </p:nvPr>
        </p:nvSpPr>
        <p:spPr>
          <a:xfrm>
            <a:off x="8763000" y="6248400"/>
            <a:ext cx="1905000" cy="457200"/>
          </a:xfrm>
          <a:prstGeom prst="rect">
            <a:avLst/>
          </a:prstGeom>
          <a:noFill/>
        </p:spPr>
        <p:txBody>
          <a:bodyPr/>
          <a:lstStyle/>
          <a:p>
            <a:fld id="{7DD3CBE3-884C-F646-8781-48FF5160D1D2}" type="slidenum">
              <a:rPr lang="en-US"/>
              <a:pPr/>
              <a:t>14</a:t>
            </a:fld>
            <a:endParaRPr lang="en-US"/>
          </a:p>
        </p:txBody>
      </p:sp>
      <p:sp>
        <p:nvSpPr>
          <p:cNvPr id="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128255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3"/>
          <p:cNvSpPr txBox="1">
            <a:spLocks noChangeArrowheads="1"/>
          </p:cNvSpPr>
          <p:nvPr/>
        </p:nvSpPr>
        <p:spPr bwMode="auto">
          <a:xfrm>
            <a:off x="1731818" y="1662546"/>
            <a:ext cx="8693728" cy="923330"/>
          </a:xfrm>
          <a:prstGeom prst="rect">
            <a:avLst/>
          </a:prstGeom>
          <a:noFill/>
          <a:ln w="9525">
            <a:solidFill>
              <a:srgbClr val="000090"/>
            </a:solidFill>
            <a:miter lim="800000"/>
            <a:headEnd/>
            <a:tailEnd/>
          </a:ln>
        </p:spPr>
        <p:txBody>
          <a:bodyPr wrap="square">
            <a:prstTxWarp prst="textNoShape">
              <a:avLst/>
            </a:prstTxWarp>
            <a:spAutoFit/>
          </a:bodyPr>
          <a:lstStyle/>
          <a:p>
            <a:pPr algn="l"/>
            <a:r>
              <a:rPr lang="en-US" b="1" dirty="0"/>
              <a:t>Is 1605.232 the right amount to pay?  Again, turn it around.  Suppose you invest $1605.232 today (t=0) and, in exchange, receive $1000 in one year (t=1) and $1000 in two years (t=2).  What compound rate of return have you earned?</a:t>
            </a:r>
          </a:p>
        </p:txBody>
      </p:sp>
      <p:sp>
        <p:nvSpPr>
          <p:cNvPr id="71683" name="Text Box 7"/>
          <p:cNvSpPr txBox="1">
            <a:spLocks noChangeArrowheads="1"/>
          </p:cNvSpPr>
          <p:nvPr/>
        </p:nvSpPr>
        <p:spPr bwMode="auto">
          <a:xfrm>
            <a:off x="1731817" y="2844525"/>
            <a:ext cx="8610600" cy="1754326"/>
          </a:xfrm>
          <a:prstGeom prst="rect">
            <a:avLst/>
          </a:prstGeom>
          <a:noFill/>
          <a:ln w="9525">
            <a:noFill/>
            <a:miter lim="800000"/>
            <a:headEnd/>
            <a:tailEnd/>
          </a:ln>
        </p:spPr>
        <p:txBody>
          <a:bodyPr>
            <a:prstTxWarp prst="textNoShape">
              <a:avLst/>
            </a:prstTxWarp>
            <a:spAutoFit/>
          </a:bodyPr>
          <a:lstStyle/>
          <a:p>
            <a:pPr algn="l"/>
            <a:r>
              <a:rPr lang="en-US" b="1" dirty="0"/>
              <a:t>To answer this, though, we must make an assumption about what happens to the ‘</a:t>
            </a:r>
            <a:r>
              <a:rPr lang="en-US" b="1" u="sng" dirty="0">
                <a:solidFill>
                  <a:srgbClr val="0039A6"/>
                </a:solidFill>
              </a:rPr>
              <a:t>intermediate</a:t>
            </a:r>
            <a:r>
              <a:rPr lang="en-US" b="1" dirty="0"/>
              <a:t>’ cash flow of the $1,000 at the end of the first year (t=1).  </a:t>
            </a:r>
            <a:endParaRPr lang="en-US" b="1" dirty="0"/>
          </a:p>
          <a:p>
            <a:pPr algn="l"/>
            <a:endParaRPr lang="en-US" b="1" dirty="0"/>
          </a:p>
          <a:p>
            <a:pPr algn="l"/>
            <a:r>
              <a:rPr lang="en-US" b="1" dirty="0"/>
              <a:t>Imagine </a:t>
            </a:r>
            <a:r>
              <a:rPr lang="en-US" b="1" dirty="0"/>
              <a:t>you have </a:t>
            </a:r>
            <a:r>
              <a:rPr lang="en-US" b="1" dirty="0"/>
              <a:t>an </a:t>
            </a:r>
            <a:r>
              <a:rPr lang="en-US" b="1" dirty="0"/>
              <a:t>imaginary (or, mythical) bank account.  When you receive the first $1000 at </a:t>
            </a:r>
            <a:r>
              <a:rPr lang="en-US" b="1" dirty="0" err="1"/>
              <a:t>t</a:t>
            </a:r>
            <a:r>
              <a:rPr lang="en-US" b="1" dirty="0"/>
              <a:t>=1, you reinvest that money at 16%.  How much will you have in your imaginary bank account at the end of the second year (</a:t>
            </a:r>
            <a:r>
              <a:rPr lang="en-US" b="1" dirty="0" err="1"/>
              <a:t>t</a:t>
            </a:r>
            <a:r>
              <a:rPr lang="en-US" b="1" dirty="0"/>
              <a:t>=2)?</a:t>
            </a:r>
          </a:p>
        </p:txBody>
      </p:sp>
      <p:sp>
        <p:nvSpPr>
          <p:cNvPr id="71684" name="Text Box 8"/>
          <p:cNvSpPr txBox="1">
            <a:spLocks noChangeArrowheads="1"/>
          </p:cNvSpPr>
          <p:nvPr/>
        </p:nvSpPr>
        <p:spPr bwMode="auto">
          <a:xfrm>
            <a:off x="1731817" y="4749745"/>
            <a:ext cx="6934200" cy="923330"/>
          </a:xfrm>
          <a:prstGeom prst="rect">
            <a:avLst/>
          </a:prstGeom>
          <a:noFill/>
          <a:ln w="9525">
            <a:noFill/>
            <a:miter lim="800000"/>
            <a:headEnd/>
            <a:tailEnd/>
          </a:ln>
        </p:spPr>
        <p:txBody>
          <a:bodyPr>
            <a:prstTxWarp prst="textNoShape">
              <a:avLst/>
            </a:prstTxWarp>
            <a:spAutoFit/>
          </a:bodyPr>
          <a:lstStyle/>
          <a:p>
            <a:pPr algn="l"/>
            <a:r>
              <a:rPr lang="en-US" b="1" dirty="0"/>
              <a:t>First </a:t>
            </a:r>
            <a:r>
              <a:rPr lang="en-US" b="1" dirty="0" smtClean="0"/>
              <a:t>payment:	$1000(1.16</a:t>
            </a:r>
            <a:r>
              <a:rPr lang="en-US" b="1" dirty="0"/>
              <a:t>) </a:t>
            </a:r>
            <a:r>
              <a:rPr lang="en-US" b="1" dirty="0"/>
              <a:t>=	$</a:t>
            </a:r>
            <a:r>
              <a:rPr lang="en-US" b="1" dirty="0"/>
              <a:t>1160</a:t>
            </a:r>
          </a:p>
          <a:p>
            <a:pPr algn="l"/>
            <a:r>
              <a:rPr lang="en-US" b="1" dirty="0"/>
              <a:t>Second payment</a:t>
            </a:r>
            <a:r>
              <a:rPr lang="en-US" b="1" dirty="0" smtClean="0"/>
              <a:t>:	$</a:t>
            </a:r>
            <a:r>
              <a:rPr lang="en-US" b="1" dirty="0"/>
              <a:t>1000</a:t>
            </a:r>
            <a:r>
              <a:rPr lang="en-US" b="1" dirty="0"/>
              <a:t>        =	</a:t>
            </a:r>
            <a:r>
              <a:rPr lang="en-US" b="1" u="sng" dirty="0"/>
              <a:t>$</a:t>
            </a:r>
            <a:r>
              <a:rPr lang="en-US" b="1" u="sng" dirty="0"/>
              <a:t>1000</a:t>
            </a:r>
          </a:p>
          <a:p>
            <a:pPr algn="l"/>
            <a:r>
              <a:rPr lang="en-US" b="1" dirty="0"/>
              <a:t>Imaginary Bank Balance at t=</a:t>
            </a:r>
            <a:r>
              <a:rPr lang="en-US" b="1" dirty="0"/>
              <a:t>2:	$</a:t>
            </a:r>
            <a:r>
              <a:rPr lang="en-US" b="1" dirty="0"/>
              <a:t>2160</a:t>
            </a:r>
          </a:p>
        </p:txBody>
      </p:sp>
      <p:sp>
        <p:nvSpPr>
          <p:cNvPr id="9" name="Title 5"/>
          <p:cNvSpPr>
            <a:spLocks noGrp="1"/>
          </p:cNvSpPr>
          <p:nvPr>
            <p:ph type="title"/>
          </p:nvPr>
        </p:nvSpPr>
        <p:spPr/>
        <p:txBody>
          <a:bodyPr/>
          <a:lstStyle/>
          <a:p>
            <a:r>
              <a:rPr lang="en-US" sz="1800" dirty="0"/>
              <a:t>Valuation and Present Value</a:t>
            </a:r>
            <a:endParaRPr lang="en-US" sz="1800" dirty="0"/>
          </a:p>
        </p:txBody>
      </p:sp>
      <p:sp>
        <p:nvSpPr>
          <p:cNvPr id="71687" name="Slide Number Placeholder 7"/>
          <p:cNvSpPr>
            <a:spLocks noGrp="1"/>
          </p:cNvSpPr>
          <p:nvPr>
            <p:ph type="sldNum" sz="quarter" idx="12"/>
          </p:nvPr>
        </p:nvSpPr>
        <p:spPr>
          <a:xfrm>
            <a:off x="8763000" y="6400800"/>
            <a:ext cx="1905000" cy="457200"/>
          </a:xfrm>
          <a:prstGeom prst="rect">
            <a:avLst/>
          </a:prstGeom>
          <a:noFill/>
        </p:spPr>
        <p:txBody>
          <a:bodyPr/>
          <a:lstStyle/>
          <a:p>
            <a:fld id="{92576EB3-54C7-9246-91F9-733C51F9E0D7}" type="slidenum">
              <a:rPr lang="en-US"/>
              <a:pPr/>
              <a:t>15</a:t>
            </a:fld>
            <a:endParaRPr lang="en-US"/>
          </a:p>
        </p:txBody>
      </p:sp>
      <p:sp>
        <p:nvSpPr>
          <p:cNvPr id="2" name="Rectangle 1"/>
          <p:cNvSpPr/>
          <p:nvPr/>
        </p:nvSpPr>
        <p:spPr>
          <a:xfrm>
            <a:off x="1731818" y="2834413"/>
            <a:ext cx="8726055" cy="2969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86698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3"/>
          <p:cNvSpPr txBox="1">
            <a:spLocks noChangeArrowheads="1"/>
          </p:cNvSpPr>
          <p:nvPr/>
        </p:nvSpPr>
        <p:spPr bwMode="auto">
          <a:xfrm>
            <a:off x="1745673" y="1674090"/>
            <a:ext cx="8610600" cy="369332"/>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Displaying this another way….</a:t>
            </a:r>
            <a:endParaRPr lang="en-US" b="1" dirty="0"/>
          </a:p>
        </p:txBody>
      </p:sp>
      <p:sp>
        <p:nvSpPr>
          <p:cNvPr id="20" name="Title 5"/>
          <p:cNvSpPr>
            <a:spLocks noGrp="1"/>
          </p:cNvSpPr>
          <p:nvPr>
            <p:ph type="title"/>
          </p:nvPr>
        </p:nvSpPr>
        <p:spPr/>
        <p:txBody>
          <a:bodyPr/>
          <a:lstStyle/>
          <a:p>
            <a:r>
              <a:rPr lang="en-US" sz="1800" dirty="0"/>
              <a:t>Valuation and Present Value</a:t>
            </a:r>
            <a:endParaRPr lang="en-US" sz="1800" dirty="0"/>
          </a:p>
        </p:txBody>
      </p:sp>
      <p:sp>
        <p:nvSpPr>
          <p:cNvPr id="73732" name="Slide Number Placeholder 7"/>
          <p:cNvSpPr>
            <a:spLocks noGrp="1"/>
          </p:cNvSpPr>
          <p:nvPr>
            <p:ph type="sldNum" sz="quarter" idx="12"/>
          </p:nvPr>
        </p:nvSpPr>
        <p:spPr>
          <a:xfrm>
            <a:off x="8763000" y="6248400"/>
            <a:ext cx="1905000" cy="457200"/>
          </a:xfrm>
          <a:prstGeom prst="rect">
            <a:avLst/>
          </a:prstGeom>
          <a:noFill/>
        </p:spPr>
        <p:txBody>
          <a:bodyPr/>
          <a:lstStyle/>
          <a:p>
            <a:fld id="{0AA55847-3BBE-7C4F-9DA2-81FA8AC8D981}" type="slidenum">
              <a:rPr lang="en-US"/>
              <a:pPr/>
              <a:t>16</a:t>
            </a:fld>
            <a:endParaRPr lang="en-US"/>
          </a:p>
        </p:txBody>
      </p:sp>
      <p:sp>
        <p:nvSpPr>
          <p:cNvPr id="73733" name="Line 5"/>
          <p:cNvSpPr>
            <a:spLocks noChangeShapeType="1"/>
          </p:cNvSpPr>
          <p:nvPr/>
        </p:nvSpPr>
        <p:spPr bwMode="auto">
          <a:xfrm>
            <a:off x="2517199" y="3120363"/>
            <a:ext cx="6629400" cy="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3734" name="Line 6"/>
          <p:cNvSpPr>
            <a:spLocks noChangeShapeType="1"/>
          </p:cNvSpPr>
          <p:nvPr/>
        </p:nvSpPr>
        <p:spPr bwMode="auto">
          <a:xfrm>
            <a:off x="2517199" y="3120363"/>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3735" name="Line 7"/>
          <p:cNvSpPr>
            <a:spLocks noChangeShapeType="1"/>
          </p:cNvSpPr>
          <p:nvPr/>
        </p:nvSpPr>
        <p:spPr bwMode="auto">
          <a:xfrm>
            <a:off x="5831899" y="3120363"/>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3736" name="Line 8"/>
          <p:cNvSpPr>
            <a:spLocks noChangeShapeType="1"/>
          </p:cNvSpPr>
          <p:nvPr/>
        </p:nvSpPr>
        <p:spPr bwMode="auto">
          <a:xfrm>
            <a:off x="9146599" y="3120363"/>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3737" name="Text Box 9"/>
          <p:cNvSpPr txBox="1">
            <a:spLocks noChangeArrowheads="1"/>
          </p:cNvSpPr>
          <p:nvPr/>
        </p:nvSpPr>
        <p:spPr bwMode="auto">
          <a:xfrm>
            <a:off x="2059999" y="2586963"/>
            <a:ext cx="1195820"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today</a:t>
            </a:r>
          </a:p>
        </p:txBody>
      </p:sp>
      <p:sp>
        <p:nvSpPr>
          <p:cNvPr id="73738" name="Text Box 11"/>
          <p:cNvSpPr txBox="1">
            <a:spLocks noChangeArrowheads="1"/>
          </p:cNvSpPr>
          <p:nvPr/>
        </p:nvSpPr>
        <p:spPr bwMode="auto">
          <a:xfrm>
            <a:off x="5336599" y="2586963"/>
            <a:ext cx="1140402"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year 1</a:t>
            </a:r>
          </a:p>
        </p:txBody>
      </p:sp>
      <p:sp>
        <p:nvSpPr>
          <p:cNvPr id="73739" name="Text Box 12"/>
          <p:cNvSpPr txBox="1">
            <a:spLocks noChangeArrowheads="1"/>
          </p:cNvSpPr>
          <p:nvPr/>
        </p:nvSpPr>
        <p:spPr bwMode="auto">
          <a:xfrm>
            <a:off x="8613199" y="2586963"/>
            <a:ext cx="1154257"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year 2</a:t>
            </a:r>
          </a:p>
        </p:txBody>
      </p:sp>
      <p:sp>
        <p:nvSpPr>
          <p:cNvPr id="73740" name="Text Box 14"/>
          <p:cNvSpPr txBox="1">
            <a:spLocks noChangeArrowheads="1"/>
          </p:cNvSpPr>
          <p:nvPr/>
        </p:nvSpPr>
        <p:spPr bwMode="auto">
          <a:xfrm>
            <a:off x="5107999" y="3425163"/>
            <a:ext cx="1524000" cy="366712"/>
          </a:xfrm>
          <a:prstGeom prst="rect">
            <a:avLst/>
          </a:prstGeom>
          <a:noFill/>
          <a:ln w="9525">
            <a:noFill/>
            <a:miter lim="800000"/>
            <a:headEnd/>
            <a:tailEnd/>
          </a:ln>
        </p:spPr>
        <p:txBody>
          <a:bodyPr>
            <a:prstTxWarp prst="textNoShape">
              <a:avLst/>
            </a:prstTxWarp>
            <a:spAutoFit/>
          </a:bodyPr>
          <a:lstStyle/>
          <a:p>
            <a:r>
              <a:rPr lang="en-US">
                <a:ea typeface="Arial" pitchFamily="-108" charset="0"/>
                <a:cs typeface="Arial" pitchFamily="-108" charset="0"/>
              </a:rPr>
              <a:t>$1,000</a:t>
            </a:r>
            <a:endParaRPr lang="en-US">
              <a:ea typeface="Times New Roman" pitchFamily="-108" charset="0"/>
              <a:cs typeface="Times New Roman" pitchFamily="-108" charset="0"/>
            </a:endParaRPr>
          </a:p>
        </p:txBody>
      </p:sp>
      <p:sp>
        <p:nvSpPr>
          <p:cNvPr id="73741" name="Text Box 15"/>
          <p:cNvSpPr txBox="1">
            <a:spLocks noChangeArrowheads="1"/>
          </p:cNvSpPr>
          <p:nvPr/>
        </p:nvSpPr>
        <p:spPr bwMode="auto">
          <a:xfrm>
            <a:off x="8698924" y="3433100"/>
            <a:ext cx="1524000" cy="368300"/>
          </a:xfrm>
          <a:prstGeom prst="rect">
            <a:avLst/>
          </a:prstGeom>
          <a:noFill/>
          <a:ln w="9525">
            <a:noFill/>
            <a:miter lim="800000"/>
            <a:headEnd/>
            <a:tailEnd/>
          </a:ln>
        </p:spPr>
        <p:txBody>
          <a:bodyPr>
            <a:prstTxWarp prst="textNoShape">
              <a:avLst/>
            </a:prstTxWarp>
            <a:spAutoFit/>
          </a:bodyPr>
          <a:lstStyle/>
          <a:p>
            <a:pPr algn="l"/>
            <a:r>
              <a:rPr lang="en-US">
                <a:ea typeface="Arial" pitchFamily="-108" charset="0"/>
                <a:cs typeface="Arial" pitchFamily="-108" charset="0"/>
              </a:rPr>
              <a:t>$1,000</a:t>
            </a:r>
            <a:endParaRPr lang="en-US">
              <a:ea typeface="Times New Roman" pitchFamily="-108" charset="0"/>
              <a:cs typeface="Times New Roman" pitchFamily="-108" charset="0"/>
            </a:endParaRPr>
          </a:p>
        </p:txBody>
      </p:sp>
      <p:cxnSp>
        <p:nvCxnSpPr>
          <p:cNvPr id="73742" name="Straight Arrow Connector 2"/>
          <p:cNvCxnSpPr>
            <a:cxnSpLocks noChangeShapeType="1"/>
          </p:cNvCxnSpPr>
          <p:nvPr/>
        </p:nvCxnSpPr>
        <p:spPr bwMode="auto">
          <a:xfrm>
            <a:off x="5869999" y="4091913"/>
            <a:ext cx="2743200" cy="0"/>
          </a:xfrm>
          <a:prstGeom prst="straightConnector1">
            <a:avLst/>
          </a:prstGeom>
          <a:noFill/>
          <a:ln w="9525">
            <a:solidFill>
              <a:schemeClr val="tx1"/>
            </a:solidFill>
            <a:round/>
            <a:headEnd/>
            <a:tailEnd type="arrow" w="med" len="med"/>
          </a:ln>
        </p:spPr>
      </p:cxnSp>
      <p:sp>
        <p:nvSpPr>
          <p:cNvPr id="73743" name="TextBox 3"/>
          <p:cNvSpPr txBox="1">
            <a:spLocks noChangeArrowheads="1"/>
          </p:cNvSpPr>
          <p:nvPr/>
        </p:nvSpPr>
        <p:spPr bwMode="auto">
          <a:xfrm>
            <a:off x="5889049" y="4163350"/>
            <a:ext cx="2705100" cy="1077218"/>
          </a:xfrm>
          <a:prstGeom prst="rect">
            <a:avLst/>
          </a:prstGeom>
          <a:noFill/>
          <a:ln w="9525">
            <a:solidFill>
              <a:srgbClr val="002060"/>
            </a:solidFill>
            <a:miter lim="800000"/>
            <a:headEnd/>
            <a:tailEnd/>
          </a:ln>
        </p:spPr>
        <p:txBody>
          <a:bodyPr wrap="square">
            <a:prstTxWarp prst="textNoShape">
              <a:avLst/>
            </a:prstTxWarp>
            <a:spAutoFit/>
          </a:bodyPr>
          <a:lstStyle/>
          <a:p>
            <a:pPr algn="l"/>
            <a:r>
              <a:rPr lang="en-US" sz="1600" dirty="0"/>
              <a:t>Assume that we put this $1000 in bank for one year at 16% and it grows to $1,160 at end of the second year.</a:t>
            </a:r>
          </a:p>
        </p:txBody>
      </p:sp>
      <p:sp>
        <p:nvSpPr>
          <p:cNvPr id="73744" name="Text Box 15"/>
          <p:cNvSpPr txBox="1">
            <a:spLocks noChangeArrowheads="1"/>
          </p:cNvSpPr>
          <p:nvPr/>
        </p:nvSpPr>
        <p:spPr bwMode="auto">
          <a:xfrm>
            <a:off x="8719562" y="3914114"/>
            <a:ext cx="1524000" cy="369887"/>
          </a:xfrm>
          <a:prstGeom prst="rect">
            <a:avLst/>
          </a:prstGeom>
          <a:noFill/>
          <a:ln w="9525">
            <a:noFill/>
            <a:miter lim="800000"/>
            <a:headEnd/>
            <a:tailEnd/>
          </a:ln>
        </p:spPr>
        <p:txBody>
          <a:bodyPr>
            <a:prstTxWarp prst="textNoShape">
              <a:avLst/>
            </a:prstTxWarp>
            <a:spAutoFit/>
          </a:bodyPr>
          <a:lstStyle/>
          <a:p>
            <a:pPr algn="l"/>
            <a:r>
              <a:rPr lang="en-US" u="sng">
                <a:ea typeface="Arial" pitchFamily="-108" charset="0"/>
                <a:cs typeface="Arial" pitchFamily="-108" charset="0"/>
              </a:rPr>
              <a:t>$1,160</a:t>
            </a:r>
            <a:endParaRPr lang="en-US" u="sng">
              <a:ea typeface="Times New Roman" pitchFamily="-108" charset="0"/>
              <a:cs typeface="Times New Roman" pitchFamily="-108" charset="0"/>
            </a:endParaRPr>
          </a:p>
        </p:txBody>
      </p:sp>
      <p:sp>
        <p:nvSpPr>
          <p:cNvPr id="73745" name="Text Box 15"/>
          <p:cNvSpPr txBox="1">
            <a:spLocks noChangeArrowheads="1"/>
          </p:cNvSpPr>
          <p:nvPr/>
        </p:nvSpPr>
        <p:spPr bwMode="auto">
          <a:xfrm>
            <a:off x="8744962" y="4284000"/>
            <a:ext cx="1524000" cy="369888"/>
          </a:xfrm>
          <a:prstGeom prst="rect">
            <a:avLst/>
          </a:prstGeom>
          <a:noFill/>
          <a:ln w="9525">
            <a:noFill/>
            <a:miter lim="800000"/>
            <a:headEnd/>
            <a:tailEnd/>
          </a:ln>
        </p:spPr>
        <p:txBody>
          <a:bodyPr>
            <a:prstTxWarp prst="textNoShape">
              <a:avLst/>
            </a:prstTxWarp>
            <a:spAutoFit/>
          </a:bodyPr>
          <a:lstStyle/>
          <a:p>
            <a:pPr algn="l"/>
            <a:r>
              <a:rPr lang="en-US" b="1">
                <a:ea typeface="Arial" pitchFamily="-108" charset="0"/>
                <a:cs typeface="Arial" pitchFamily="-108" charset="0"/>
              </a:rPr>
              <a:t>$2,160</a:t>
            </a:r>
            <a:endParaRPr lang="en-US" b="1">
              <a:ea typeface="Times New Roman" pitchFamily="-108" charset="0"/>
              <a:cs typeface="Times New Roman" pitchFamily="-108" charset="0"/>
            </a:endParaRPr>
          </a:p>
        </p:txBody>
      </p:sp>
      <p:cxnSp>
        <p:nvCxnSpPr>
          <p:cNvPr id="73746" name="Straight Arrow Connector 6"/>
          <p:cNvCxnSpPr>
            <a:cxnSpLocks noChangeShapeType="1"/>
            <a:stCxn id="73740" idx="2"/>
          </p:cNvCxnSpPr>
          <p:nvPr/>
        </p:nvCxnSpPr>
        <p:spPr bwMode="auto">
          <a:xfrm>
            <a:off x="5869999" y="3791875"/>
            <a:ext cx="0" cy="300038"/>
          </a:xfrm>
          <a:prstGeom prst="straightConnector1">
            <a:avLst/>
          </a:prstGeom>
          <a:noFill/>
          <a:ln w="9525">
            <a:solidFill>
              <a:schemeClr val="tx1"/>
            </a:solidFill>
            <a:round/>
            <a:headEnd/>
            <a:tailEnd type="arrow" w="med" len="med"/>
          </a:ln>
        </p:spPr>
      </p:cxnSp>
      <p:sp>
        <p:nvSpPr>
          <p:cNvPr id="19"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467506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3"/>
          <p:cNvSpPr txBox="1">
            <a:spLocks noChangeArrowheads="1"/>
          </p:cNvSpPr>
          <p:nvPr/>
        </p:nvSpPr>
        <p:spPr bwMode="auto">
          <a:xfrm>
            <a:off x="1676400" y="1905001"/>
            <a:ext cx="8610600" cy="646331"/>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The point is that you invest $1,605.232 today and end up with $2,160 at the end of two years…</a:t>
            </a:r>
            <a:endParaRPr lang="en-US" b="1" dirty="0"/>
          </a:p>
        </p:txBody>
      </p:sp>
      <p:sp>
        <p:nvSpPr>
          <p:cNvPr id="15" name="Title 5"/>
          <p:cNvSpPr>
            <a:spLocks noGrp="1"/>
          </p:cNvSpPr>
          <p:nvPr>
            <p:ph type="title"/>
          </p:nvPr>
        </p:nvSpPr>
        <p:spPr/>
        <p:txBody>
          <a:bodyPr/>
          <a:lstStyle/>
          <a:p>
            <a:r>
              <a:rPr lang="en-US" sz="1800" dirty="0"/>
              <a:t>Valuation and Present Value</a:t>
            </a:r>
            <a:endParaRPr lang="en-US" sz="1800" dirty="0"/>
          </a:p>
        </p:txBody>
      </p:sp>
      <p:sp>
        <p:nvSpPr>
          <p:cNvPr id="75780" name="Slide Number Placeholder 7"/>
          <p:cNvSpPr>
            <a:spLocks noGrp="1"/>
          </p:cNvSpPr>
          <p:nvPr>
            <p:ph type="sldNum" sz="quarter" idx="12"/>
          </p:nvPr>
        </p:nvSpPr>
        <p:spPr>
          <a:xfrm>
            <a:off x="8763000" y="6248400"/>
            <a:ext cx="1905000" cy="457200"/>
          </a:xfrm>
          <a:prstGeom prst="rect">
            <a:avLst/>
          </a:prstGeom>
          <a:noFill/>
        </p:spPr>
        <p:txBody>
          <a:bodyPr/>
          <a:lstStyle/>
          <a:p>
            <a:fld id="{A5EB5BE6-95F6-5348-A0C1-5544226D32F9}" type="slidenum">
              <a:rPr lang="en-US"/>
              <a:pPr/>
              <a:t>17</a:t>
            </a:fld>
            <a:endParaRPr lang="en-US"/>
          </a:p>
        </p:txBody>
      </p:sp>
      <p:sp>
        <p:nvSpPr>
          <p:cNvPr id="75781" name="Line 5"/>
          <p:cNvSpPr>
            <a:spLocks noChangeShapeType="1"/>
          </p:cNvSpPr>
          <p:nvPr/>
        </p:nvSpPr>
        <p:spPr bwMode="auto">
          <a:xfrm>
            <a:off x="2447925" y="3748088"/>
            <a:ext cx="6629400" cy="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5782" name="Line 6"/>
          <p:cNvSpPr>
            <a:spLocks noChangeShapeType="1"/>
          </p:cNvSpPr>
          <p:nvPr/>
        </p:nvSpPr>
        <p:spPr bwMode="auto">
          <a:xfrm>
            <a:off x="2447925" y="3748088"/>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5783" name="Line 7"/>
          <p:cNvSpPr>
            <a:spLocks noChangeShapeType="1"/>
          </p:cNvSpPr>
          <p:nvPr/>
        </p:nvSpPr>
        <p:spPr bwMode="auto">
          <a:xfrm>
            <a:off x="5762625" y="3748088"/>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5784" name="Line 8"/>
          <p:cNvSpPr>
            <a:spLocks noChangeShapeType="1"/>
          </p:cNvSpPr>
          <p:nvPr/>
        </p:nvSpPr>
        <p:spPr bwMode="auto">
          <a:xfrm>
            <a:off x="9077325" y="3748088"/>
            <a:ext cx="0" cy="304800"/>
          </a:xfrm>
          <a:prstGeom prst="line">
            <a:avLst/>
          </a:prstGeom>
          <a:noFill/>
          <a:ln w="9525">
            <a:solidFill>
              <a:schemeClr val="tx1"/>
            </a:solidFill>
            <a:round/>
            <a:headEnd/>
            <a:tailEnd/>
          </a:ln>
        </p:spPr>
        <p:txBody>
          <a:bodyPr anchor="ctr">
            <a:prstTxWarp prst="textNoShape">
              <a:avLst/>
            </a:prstTxWarp>
            <a:spAutoFit/>
          </a:bodyPr>
          <a:lstStyle/>
          <a:p>
            <a:endParaRPr lang="en-US"/>
          </a:p>
        </p:txBody>
      </p:sp>
      <p:sp>
        <p:nvSpPr>
          <p:cNvPr id="75785" name="Text Box 9"/>
          <p:cNvSpPr txBox="1">
            <a:spLocks noChangeArrowheads="1"/>
          </p:cNvSpPr>
          <p:nvPr/>
        </p:nvSpPr>
        <p:spPr bwMode="auto">
          <a:xfrm>
            <a:off x="1990725" y="3214688"/>
            <a:ext cx="1068820"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today</a:t>
            </a:r>
          </a:p>
        </p:txBody>
      </p:sp>
      <p:sp>
        <p:nvSpPr>
          <p:cNvPr id="75786" name="Text Box 11"/>
          <p:cNvSpPr txBox="1">
            <a:spLocks noChangeArrowheads="1"/>
          </p:cNvSpPr>
          <p:nvPr/>
        </p:nvSpPr>
        <p:spPr bwMode="auto">
          <a:xfrm>
            <a:off x="5267325" y="3214688"/>
            <a:ext cx="1221220"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year 1</a:t>
            </a:r>
          </a:p>
        </p:txBody>
      </p:sp>
      <p:sp>
        <p:nvSpPr>
          <p:cNvPr id="75787" name="Text Box 12"/>
          <p:cNvSpPr txBox="1">
            <a:spLocks noChangeArrowheads="1"/>
          </p:cNvSpPr>
          <p:nvPr/>
        </p:nvSpPr>
        <p:spPr bwMode="auto">
          <a:xfrm>
            <a:off x="8543925" y="3214688"/>
            <a:ext cx="1223530" cy="461962"/>
          </a:xfrm>
          <a:prstGeom prst="rect">
            <a:avLst/>
          </a:prstGeom>
          <a:noFill/>
          <a:ln w="9525">
            <a:noFill/>
            <a:miter lim="800000"/>
            <a:headEnd/>
            <a:tailEnd/>
          </a:ln>
        </p:spPr>
        <p:txBody>
          <a:bodyPr wrap="square">
            <a:prstTxWarp prst="textNoShape">
              <a:avLst/>
            </a:prstTxWarp>
            <a:spAutoFit/>
          </a:bodyPr>
          <a:lstStyle/>
          <a:p>
            <a:r>
              <a:rPr lang="en-US" sz="2400" dirty="0">
                <a:ea typeface="Arial" pitchFamily="-108" charset="0"/>
                <a:cs typeface="Arial" pitchFamily="-108" charset="0"/>
              </a:rPr>
              <a:t>year 2</a:t>
            </a:r>
          </a:p>
        </p:txBody>
      </p:sp>
      <p:sp>
        <p:nvSpPr>
          <p:cNvPr id="75788" name="Text Box 15"/>
          <p:cNvSpPr txBox="1">
            <a:spLocks noChangeArrowheads="1"/>
          </p:cNvSpPr>
          <p:nvPr/>
        </p:nvSpPr>
        <p:spPr bwMode="auto">
          <a:xfrm>
            <a:off x="8642350" y="4114801"/>
            <a:ext cx="1524000" cy="923925"/>
          </a:xfrm>
          <a:prstGeom prst="rect">
            <a:avLst/>
          </a:prstGeom>
          <a:noFill/>
          <a:ln w="9525">
            <a:noFill/>
            <a:miter lim="800000"/>
            <a:headEnd/>
            <a:tailEnd/>
          </a:ln>
        </p:spPr>
        <p:txBody>
          <a:bodyPr>
            <a:prstTxWarp prst="textNoShape">
              <a:avLst/>
            </a:prstTxWarp>
            <a:spAutoFit/>
          </a:bodyPr>
          <a:lstStyle/>
          <a:p>
            <a:pPr algn="l"/>
            <a:r>
              <a:rPr lang="en-US" dirty="0">
                <a:ea typeface="Arial" pitchFamily="-108" charset="0"/>
                <a:cs typeface="Arial" pitchFamily="-108" charset="0"/>
              </a:rPr>
              <a:t>End up with $2,160 in two years</a:t>
            </a:r>
            <a:endParaRPr lang="en-US" dirty="0">
              <a:ea typeface="Times New Roman" pitchFamily="-108" charset="0"/>
              <a:cs typeface="Times New Roman" pitchFamily="-108" charset="0"/>
            </a:endParaRPr>
          </a:p>
        </p:txBody>
      </p:sp>
      <p:sp>
        <p:nvSpPr>
          <p:cNvPr id="75789" name="Text Box 15"/>
          <p:cNvSpPr txBox="1">
            <a:spLocks noChangeArrowheads="1"/>
          </p:cNvSpPr>
          <p:nvPr/>
        </p:nvSpPr>
        <p:spPr bwMode="auto">
          <a:xfrm>
            <a:off x="2098675" y="4114801"/>
            <a:ext cx="1524000" cy="923925"/>
          </a:xfrm>
          <a:prstGeom prst="rect">
            <a:avLst/>
          </a:prstGeom>
          <a:noFill/>
          <a:ln w="9525">
            <a:noFill/>
            <a:miter lim="800000"/>
            <a:headEnd/>
            <a:tailEnd/>
          </a:ln>
        </p:spPr>
        <p:txBody>
          <a:bodyPr>
            <a:prstTxWarp prst="textNoShape">
              <a:avLst/>
            </a:prstTxWarp>
            <a:spAutoFit/>
          </a:bodyPr>
          <a:lstStyle/>
          <a:p>
            <a:pPr algn="l"/>
            <a:r>
              <a:rPr lang="en-US" dirty="0">
                <a:ea typeface="Arial" pitchFamily="-108" charset="0"/>
                <a:cs typeface="Arial" pitchFamily="-108" charset="0"/>
              </a:rPr>
              <a:t>Invest $1,605.232 today</a:t>
            </a:r>
            <a:endParaRPr lang="en-US" dirty="0">
              <a:ea typeface="Times New Roman" pitchFamily="-108" charset="0"/>
              <a:cs typeface="Times New Roman" pitchFamily="-108" charset="0"/>
            </a:endParaRPr>
          </a:p>
        </p:txBody>
      </p:sp>
      <p:sp>
        <p:nvSpPr>
          <p:cNvPr id="14"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794243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ext Box 3"/>
          <p:cNvSpPr txBox="1">
            <a:spLocks noChangeArrowheads="1"/>
          </p:cNvSpPr>
          <p:nvPr/>
        </p:nvSpPr>
        <p:spPr bwMode="auto">
          <a:xfrm>
            <a:off x="1828800" y="1616364"/>
            <a:ext cx="8305800" cy="1477328"/>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If that is the case, what </a:t>
            </a:r>
            <a:r>
              <a:rPr lang="en-US" b="1" dirty="0"/>
              <a:t>compound rate of return have you earned</a:t>
            </a:r>
            <a:r>
              <a:rPr lang="en-US" b="1" dirty="0"/>
              <a:t>?</a:t>
            </a:r>
          </a:p>
          <a:p>
            <a:pPr algn="l"/>
            <a:endParaRPr lang="en-US" dirty="0"/>
          </a:p>
          <a:p>
            <a:pPr algn="l"/>
            <a:endParaRPr lang="en-US" dirty="0"/>
          </a:p>
          <a:p>
            <a:pPr algn="l"/>
            <a:endParaRPr lang="en-US" dirty="0"/>
          </a:p>
          <a:p>
            <a:pPr algn="l"/>
            <a:r>
              <a:rPr lang="en-US" b="1" dirty="0"/>
              <a:t>Solving for </a:t>
            </a:r>
            <a:r>
              <a:rPr lang="en-US" b="1" dirty="0" err="1"/>
              <a:t>r</a:t>
            </a:r>
            <a:r>
              <a:rPr lang="en-US" b="1" dirty="0"/>
              <a:t>, we get 16%.</a:t>
            </a:r>
          </a:p>
        </p:txBody>
      </p:sp>
      <p:graphicFrame>
        <p:nvGraphicFramePr>
          <p:cNvPr id="77826" name="Object 2"/>
          <p:cNvGraphicFramePr>
            <a:graphicFrameLocks noChangeAspect="1"/>
          </p:cNvGraphicFramePr>
          <p:nvPr>
            <p:extLst/>
          </p:nvPr>
        </p:nvGraphicFramePr>
        <p:xfrm>
          <a:off x="1942090" y="2118247"/>
          <a:ext cx="4039611" cy="473563"/>
        </p:xfrm>
        <a:graphic>
          <a:graphicData uri="http://schemas.openxmlformats.org/presentationml/2006/ole">
            <mc:AlternateContent xmlns:mc="http://schemas.openxmlformats.org/markup-compatibility/2006">
              <mc:Choice xmlns:v="urn:schemas-microsoft-com:vml" Requires="v">
                <p:oleObj spid="_x0000_s8198" name="Equation" r:id="rId4" imgW="1625600" imgH="190500" progId="Equation.3">
                  <p:embed/>
                </p:oleObj>
              </mc:Choice>
              <mc:Fallback>
                <p:oleObj name="Equation" r:id="rId4" imgW="1625600" imgH="1905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2090" y="2118247"/>
                        <a:ext cx="4039611" cy="473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itle 5"/>
          <p:cNvSpPr>
            <a:spLocks noGrp="1"/>
          </p:cNvSpPr>
          <p:nvPr>
            <p:ph type="title"/>
          </p:nvPr>
        </p:nvSpPr>
        <p:spPr/>
        <p:txBody>
          <a:bodyPr/>
          <a:lstStyle/>
          <a:p>
            <a:r>
              <a:rPr lang="en-US" sz="1800" dirty="0"/>
              <a:t>Valuation and Present Value</a:t>
            </a:r>
            <a:endParaRPr lang="en-US" sz="1800" dirty="0"/>
          </a:p>
        </p:txBody>
      </p:sp>
      <p:sp>
        <p:nvSpPr>
          <p:cNvPr id="77829" name="Slide Number Placeholder 10"/>
          <p:cNvSpPr>
            <a:spLocks noGrp="1"/>
          </p:cNvSpPr>
          <p:nvPr>
            <p:ph type="sldNum" sz="quarter" idx="12"/>
          </p:nvPr>
        </p:nvSpPr>
        <p:spPr>
          <a:xfrm>
            <a:off x="8763000" y="6248400"/>
            <a:ext cx="1905000" cy="457200"/>
          </a:xfrm>
          <a:prstGeom prst="rect">
            <a:avLst/>
          </a:prstGeom>
          <a:noFill/>
        </p:spPr>
        <p:txBody>
          <a:bodyPr/>
          <a:lstStyle/>
          <a:p>
            <a:fld id="{415B5488-E436-B74A-BC87-BFAC7334A185}" type="slidenum">
              <a:rPr lang="en-US"/>
              <a:pPr/>
              <a:t>18</a:t>
            </a:fld>
            <a:endParaRPr lang="en-US"/>
          </a:p>
        </p:txBody>
      </p:sp>
      <p:graphicFrame>
        <p:nvGraphicFramePr>
          <p:cNvPr id="13" name="Table 12"/>
          <p:cNvGraphicFramePr>
            <a:graphicFrameLocks noGrp="1"/>
          </p:cNvGraphicFramePr>
          <p:nvPr>
            <p:extLst/>
          </p:nvPr>
        </p:nvGraphicFramePr>
        <p:xfrm>
          <a:off x="1828800" y="3380117"/>
          <a:ext cx="4330700" cy="2667000"/>
        </p:xfrm>
        <a:graphic>
          <a:graphicData uri="http://schemas.openxmlformats.org/drawingml/2006/table">
            <a:tbl>
              <a:tblPr/>
              <a:tblGrid>
                <a:gridCol w="2070100"/>
                <a:gridCol w="1117600"/>
                <a:gridCol w="1143000"/>
              </a:tblGrid>
              <a:tr h="333375">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PV</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-1605.23</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a:ln>
                          <a:noFill/>
                        </a:ln>
                        <a:solidFill>
                          <a:srgbClr val="000000"/>
                        </a:solidFill>
                        <a:effectLst/>
                        <a:latin typeface="Calibri" pitchFamily="-108" charset="0"/>
                        <a:ea typeface="ＭＳ Ｐゴシック" pitchFamily="-108" charset="-128"/>
                        <a:cs typeface="ＭＳ Ｐゴシック" pitchFamily="-108" charset="-128"/>
                      </a:endParaRPr>
                    </a:p>
                  </a:txBody>
                  <a:tcPr marR="0" marT="0"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333375">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FV</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2160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333375">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i (interest rate)</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a:t>
                      </a:r>
                      <a:endParaRPr kumimoji="0" lang="en-US" sz="1100" b="0" i="0" u="none" strike="noStrike" cap="none" normalizeH="0" baseline="0">
                        <a:ln>
                          <a:noFill/>
                        </a:ln>
                        <a:solidFill>
                          <a:srgbClr val="000000"/>
                        </a:solidFill>
                        <a:effectLst/>
                        <a:latin typeface="Calibri"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16</a:t>
                      </a: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666750">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n (number of interest periods)</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2</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r h="1000125">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Pmt (the payment of annuity in equal amounts)</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r>
            </a:tbl>
          </a:graphicData>
        </a:graphic>
      </p:graphicFrame>
      <p:cxnSp>
        <p:nvCxnSpPr>
          <p:cNvPr id="14" name="Straight Arrow Connector 13"/>
          <p:cNvCxnSpPr/>
          <p:nvPr/>
        </p:nvCxnSpPr>
        <p:spPr>
          <a:xfrm>
            <a:off x="4419601" y="4218317"/>
            <a:ext cx="695325"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672385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Object 3"/>
          <p:cNvGraphicFramePr>
            <a:graphicFrameLocks noChangeAspect="1"/>
          </p:cNvGraphicFramePr>
          <p:nvPr>
            <p:extLst>
              <p:ext uri="{D42A27DB-BD31-4B8C-83A1-F6EECF244321}">
                <p14:modId xmlns:p14="http://schemas.microsoft.com/office/powerpoint/2010/main" val="2916817345"/>
              </p:ext>
            </p:extLst>
          </p:nvPr>
        </p:nvGraphicFramePr>
        <p:xfrm>
          <a:off x="1943100" y="2951163"/>
          <a:ext cx="3751263" cy="636587"/>
        </p:xfrm>
        <a:graphic>
          <a:graphicData uri="http://schemas.openxmlformats.org/presentationml/2006/ole">
            <mc:AlternateContent xmlns:mc="http://schemas.openxmlformats.org/markup-compatibility/2006">
              <mc:Choice xmlns:v="urn:schemas-microsoft-com:vml" Requires="v">
                <p:oleObj spid="_x0000_s9223" name="Equation" r:id="rId4" imgW="2844720" imgH="482400" progId="Equation.3">
                  <p:embed/>
                </p:oleObj>
              </mc:Choice>
              <mc:Fallback>
                <p:oleObj name="Equation" r:id="rId4" imgW="2844720" imgH="482400" progId="Equation.3">
                  <p:embed/>
                  <p:pic>
                    <p:nvPicPr>
                      <p:cNvPr id="0" name=""/>
                      <p:cNvPicPr>
                        <a:picLocks noChangeAspect="1" noChangeArrowheads="1"/>
                      </p:cNvPicPr>
                      <p:nvPr/>
                    </p:nvPicPr>
                    <p:blipFill>
                      <a:blip r:embed="rId5"/>
                      <a:srcRect/>
                      <a:stretch>
                        <a:fillRect/>
                      </a:stretch>
                    </p:blipFill>
                    <p:spPr bwMode="auto">
                      <a:xfrm>
                        <a:off x="1943100" y="2951163"/>
                        <a:ext cx="3751263" cy="636587"/>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9876" name="TextBox 8"/>
          <p:cNvSpPr txBox="1">
            <a:spLocks noChangeArrowheads="1"/>
          </p:cNvSpPr>
          <p:nvPr/>
        </p:nvSpPr>
        <p:spPr bwMode="auto">
          <a:xfrm>
            <a:off x="6229928" y="2890983"/>
            <a:ext cx="3962400" cy="1200329"/>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H</a:t>
            </a:r>
            <a:r>
              <a:rPr lang="en-US" b="1" dirty="0"/>
              <a:t>ad </a:t>
            </a:r>
            <a:r>
              <a:rPr lang="en-US" b="1" dirty="0"/>
              <a:t>you paid a fraction of a penny more or a fraction of a penny less, you would not have earned the desired 16% on the Craig Ruff Bond Two</a:t>
            </a:r>
            <a:r>
              <a:rPr lang="en-US" sz="1600" b="1" dirty="0"/>
              <a:t>.</a:t>
            </a:r>
          </a:p>
        </p:txBody>
      </p:sp>
      <p:cxnSp>
        <p:nvCxnSpPr>
          <p:cNvPr id="79877" name="Straight Arrow Connector 10"/>
          <p:cNvCxnSpPr>
            <a:cxnSpLocks noChangeShapeType="1"/>
          </p:cNvCxnSpPr>
          <p:nvPr/>
        </p:nvCxnSpPr>
        <p:spPr bwMode="auto">
          <a:xfrm rot="10800000" flipV="1">
            <a:off x="5848928" y="3043382"/>
            <a:ext cx="381000" cy="152400"/>
          </a:xfrm>
          <a:prstGeom prst="straightConnector1">
            <a:avLst/>
          </a:prstGeom>
          <a:noFill/>
          <a:ln w="9525">
            <a:solidFill>
              <a:schemeClr val="tx1"/>
            </a:solidFill>
            <a:round/>
            <a:headEnd/>
            <a:tailEnd type="arrow" w="med" len="med"/>
          </a:ln>
        </p:spPr>
      </p:cxnSp>
      <p:sp>
        <p:nvSpPr>
          <p:cNvPr id="9" name="Title 5"/>
          <p:cNvSpPr>
            <a:spLocks noGrp="1"/>
          </p:cNvSpPr>
          <p:nvPr>
            <p:ph type="title"/>
          </p:nvPr>
        </p:nvSpPr>
        <p:spPr/>
        <p:txBody>
          <a:bodyPr/>
          <a:lstStyle/>
          <a:p>
            <a:r>
              <a:rPr lang="en-US" sz="1800" dirty="0"/>
              <a:t>Valuation and Present Value</a:t>
            </a:r>
            <a:endParaRPr lang="en-US" sz="1800" dirty="0"/>
          </a:p>
        </p:txBody>
      </p:sp>
      <p:sp>
        <p:nvSpPr>
          <p:cNvPr id="79878" name="Slide Number Placeholder 10"/>
          <p:cNvSpPr>
            <a:spLocks noGrp="1"/>
          </p:cNvSpPr>
          <p:nvPr>
            <p:ph type="sldNum" sz="quarter" idx="12"/>
          </p:nvPr>
        </p:nvSpPr>
        <p:spPr>
          <a:xfrm>
            <a:off x="8763000" y="6248400"/>
            <a:ext cx="1905000" cy="457200"/>
          </a:xfrm>
          <a:prstGeom prst="rect">
            <a:avLst/>
          </a:prstGeom>
          <a:noFill/>
        </p:spPr>
        <p:txBody>
          <a:bodyPr/>
          <a:lstStyle/>
          <a:p>
            <a:fld id="{4A0952C6-5FAD-9F46-AF55-D4A9373277D4}" type="slidenum">
              <a:rPr lang="en-US"/>
              <a:pPr/>
              <a:t>19</a:t>
            </a:fld>
            <a:endParaRPr lang="en-US"/>
          </a:p>
        </p:txBody>
      </p:sp>
      <p:sp>
        <p:nvSpPr>
          <p:cNvPr id="79879" name="Text Box 5"/>
          <p:cNvSpPr txBox="1">
            <a:spLocks noChangeArrowheads="1"/>
          </p:cNvSpPr>
          <p:nvPr/>
        </p:nvSpPr>
        <p:spPr bwMode="auto">
          <a:xfrm>
            <a:off x="1810328" y="1747983"/>
            <a:ext cx="8305800" cy="646331"/>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solidFill>
                  <a:srgbClr val="000000"/>
                </a:solidFill>
              </a:rPr>
              <a:t>As with the one-year bond, if </a:t>
            </a:r>
            <a:r>
              <a:rPr lang="en-US" b="1" dirty="0">
                <a:solidFill>
                  <a:srgbClr val="000000"/>
                </a:solidFill>
              </a:rPr>
              <a:t>you paid any other amount at t=0 other than $1605.232, you would not have earned the desired compound return of 16</a:t>
            </a:r>
            <a:r>
              <a:rPr lang="en-US" b="1" dirty="0">
                <a:solidFill>
                  <a:srgbClr val="000000"/>
                </a:solidFill>
              </a:rPr>
              <a:t>%.</a:t>
            </a:r>
            <a:r>
              <a:rPr lang="en-US" dirty="0">
                <a:solidFill>
                  <a:srgbClr val="000000"/>
                </a:solidFill>
              </a:rPr>
              <a:t> </a:t>
            </a:r>
            <a:endParaRPr lang="en-US" dirty="0">
              <a:solidFill>
                <a:srgbClr val="000000"/>
              </a:solidFill>
            </a:endParaRPr>
          </a:p>
        </p:txBody>
      </p: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340445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2133600" y="2362201"/>
            <a:ext cx="6934200" cy="366713"/>
          </a:xfrm>
          <a:prstGeom prst="rect">
            <a:avLst/>
          </a:prstGeom>
          <a:noFill/>
          <a:ln w="9525">
            <a:noFill/>
            <a:miter lim="800000"/>
            <a:headEnd/>
            <a:tailEnd/>
          </a:ln>
        </p:spPr>
        <p:txBody>
          <a:bodyPr>
            <a:prstTxWarp prst="textNoShape">
              <a:avLst/>
            </a:prstTxWarp>
            <a:spAutoFit/>
          </a:bodyPr>
          <a:lstStyle/>
          <a:p>
            <a:endParaRPr lang="en-US" dirty="0"/>
          </a:p>
        </p:txBody>
      </p:sp>
      <p:sp>
        <p:nvSpPr>
          <p:cNvPr id="83971" name="Rectangle 12"/>
          <p:cNvSpPr>
            <a:spLocks noChangeArrowheads="1"/>
          </p:cNvSpPr>
          <p:nvPr/>
        </p:nvSpPr>
        <p:spPr bwMode="auto">
          <a:xfrm>
            <a:off x="1755677" y="1444876"/>
            <a:ext cx="8061036" cy="3570208"/>
          </a:xfrm>
          <a:prstGeom prst="rect">
            <a:avLst/>
          </a:prstGeom>
          <a:noFill/>
          <a:ln w="9525">
            <a:solidFill>
              <a:schemeClr val="tx1"/>
            </a:solidFill>
            <a:miter lim="800000"/>
            <a:headEnd/>
            <a:tailEnd/>
          </a:ln>
        </p:spPr>
        <p:txBody>
          <a:bodyPr wrap="square">
            <a:prstTxWarp prst="textNoShape">
              <a:avLst/>
            </a:prstTxWarp>
            <a:spAutoFit/>
          </a:bodyPr>
          <a:lstStyle/>
          <a:p>
            <a:pPr>
              <a:buClr>
                <a:schemeClr val="folHlink"/>
              </a:buClr>
              <a:buSzPct val="60000"/>
            </a:pPr>
            <a:r>
              <a:rPr lang="en-US" b="1" dirty="0">
                <a:solidFill>
                  <a:srgbClr val="000000"/>
                </a:solidFill>
              </a:rPr>
              <a:t>Value is what we think an asset or project is worth.</a:t>
            </a:r>
          </a:p>
          <a:p>
            <a:pPr>
              <a:buClr>
                <a:schemeClr val="folHlink"/>
              </a:buClr>
              <a:buSzPct val="60000"/>
            </a:pPr>
            <a:endParaRPr lang="en-US" b="1" dirty="0">
              <a:solidFill>
                <a:srgbClr val="000000"/>
              </a:solidFill>
            </a:endParaRPr>
          </a:p>
          <a:p>
            <a:pPr>
              <a:buClr>
                <a:schemeClr val="folHlink"/>
              </a:buClr>
              <a:buSzPct val="60000"/>
            </a:pPr>
            <a:r>
              <a:rPr lang="en-US" altLang="en-US" b="1" dirty="0">
                <a:ea typeface="ＭＳ Ｐゴシック" pitchFamily="34" charset="-128"/>
              </a:rPr>
              <a:t>Or, valuation is the </a:t>
            </a:r>
            <a:r>
              <a:rPr lang="en-US" altLang="en-US" b="1" dirty="0">
                <a:ea typeface="ＭＳ Ｐゴシック" pitchFamily="34" charset="-128"/>
              </a:rPr>
              <a:t>process of finding what we think the </a:t>
            </a:r>
            <a:r>
              <a:rPr lang="en-US" altLang="en-US" b="1" dirty="0">
                <a:ea typeface="ＭＳ Ｐゴシック" pitchFamily="34" charset="-128"/>
              </a:rPr>
              <a:t>asset or project </a:t>
            </a:r>
            <a:r>
              <a:rPr lang="en-US" altLang="en-US" b="1" dirty="0">
                <a:ea typeface="ＭＳ Ｐゴシック" pitchFamily="34" charset="-128"/>
              </a:rPr>
              <a:t>is </a:t>
            </a:r>
            <a:r>
              <a:rPr lang="en-US" altLang="en-US" b="1" dirty="0">
                <a:ea typeface="ＭＳ Ｐゴシック" pitchFamily="34" charset="-128"/>
              </a:rPr>
              <a:t>worth (that is, its </a:t>
            </a:r>
            <a:r>
              <a:rPr lang="en-US" altLang="en-US" b="1" dirty="0">
                <a:ea typeface="ＭＳ Ｐゴシック" pitchFamily="34" charset="-128"/>
              </a:rPr>
              <a:t>“value</a:t>
            </a:r>
            <a:r>
              <a:rPr lang="en-US" altLang="en-US" b="1" dirty="0">
                <a:ea typeface="ＭＳ Ｐゴシック" pitchFamily="34" charset="-128"/>
              </a:rPr>
              <a:t>.”)</a:t>
            </a:r>
            <a:endParaRPr lang="en-US" b="1" dirty="0">
              <a:solidFill>
                <a:srgbClr val="000000"/>
              </a:solidFill>
            </a:endParaRPr>
          </a:p>
          <a:p>
            <a:pPr>
              <a:buClr>
                <a:schemeClr val="folHlink"/>
              </a:buClr>
              <a:buSzPct val="60000"/>
            </a:pPr>
            <a:endParaRPr lang="en-US" b="1" dirty="0">
              <a:solidFill>
                <a:srgbClr val="000000"/>
              </a:solidFill>
            </a:endParaRPr>
          </a:p>
          <a:p>
            <a:pPr>
              <a:buClr>
                <a:schemeClr val="folHlink"/>
              </a:buClr>
              <a:buSzPct val="60000"/>
            </a:pPr>
            <a:r>
              <a:rPr lang="en-US" b="1" dirty="0">
                <a:solidFill>
                  <a:srgbClr val="000000"/>
                </a:solidFill>
              </a:rPr>
              <a:t>A common approach to estimate a non-option-like asset’s or project’s value is to calculate the </a:t>
            </a:r>
            <a:r>
              <a:rPr lang="en-US" b="1" dirty="0">
                <a:solidFill>
                  <a:srgbClr val="000000"/>
                </a:solidFill>
              </a:rPr>
              <a:t>present value of the expected future cash flows</a:t>
            </a:r>
            <a:r>
              <a:rPr lang="en-US" b="1" dirty="0">
                <a:solidFill>
                  <a:srgbClr val="000000"/>
                </a:solidFill>
              </a:rPr>
              <a:t>.</a:t>
            </a:r>
          </a:p>
          <a:p>
            <a:pPr>
              <a:buClr>
                <a:schemeClr val="folHlink"/>
              </a:buClr>
              <a:buSzPct val="60000"/>
            </a:pPr>
            <a:endParaRPr lang="en-US" b="1" dirty="0">
              <a:solidFill>
                <a:srgbClr val="000000"/>
              </a:solidFill>
            </a:endParaRPr>
          </a:p>
          <a:p>
            <a:pPr>
              <a:buClr>
                <a:schemeClr val="folHlink"/>
              </a:buClr>
              <a:buSzPct val="60000"/>
            </a:pPr>
            <a:endParaRPr lang="en-US" b="1" dirty="0">
              <a:solidFill>
                <a:srgbClr val="000000"/>
              </a:solidFill>
            </a:endParaRPr>
          </a:p>
          <a:p>
            <a:pPr>
              <a:buClr>
                <a:schemeClr val="folHlink"/>
              </a:buClr>
              <a:buSzPct val="60000"/>
            </a:pPr>
            <a:endParaRPr lang="en-US" sz="2000" b="1" dirty="0">
              <a:solidFill>
                <a:srgbClr val="000000"/>
              </a:solidFill>
            </a:endParaRPr>
          </a:p>
          <a:p>
            <a:pPr>
              <a:buClr>
                <a:schemeClr val="folHlink"/>
              </a:buClr>
              <a:buSzPct val="60000"/>
            </a:pPr>
            <a:endParaRPr lang="en-US" sz="2000" b="1" dirty="0">
              <a:solidFill>
                <a:srgbClr val="000000"/>
              </a:solidFill>
            </a:endParaRPr>
          </a:p>
          <a:p>
            <a:pPr algn="l" eaLnBrk="1" hangingPunct="1">
              <a:spcBef>
                <a:spcPct val="20000"/>
              </a:spcBef>
              <a:buClr>
                <a:schemeClr val="folHlink"/>
              </a:buClr>
              <a:buSzPct val="60000"/>
              <a:buFont typeface="Wingdings" pitchFamily="-108" charset="2"/>
              <a:buNone/>
            </a:pPr>
            <a:r>
              <a:rPr lang="en-US" sz="2000" b="1" dirty="0">
                <a:solidFill>
                  <a:srgbClr val="000000"/>
                </a:solidFill>
              </a:rPr>
              <a:t>  </a:t>
            </a:r>
          </a:p>
        </p:txBody>
      </p:sp>
      <p:sp>
        <p:nvSpPr>
          <p:cNvPr id="6" name="Title 5"/>
          <p:cNvSpPr>
            <a:spLocks noGrp="1"/>
          </p:cNvSpPr>
          <p:nvPr>
            <p:ph type="title"/>
          </p:nvPr>
        </p:nvSpPr>
        <p:spPr/>
        <p:txBody>
          <a:bodyPr/>
          <a:lstStyle/>
          <a:p>
            <a:r>
              <a:rPr lang="en-US" sz="1800" dirty="0"/>
              <a:t>Valuation and Present Value</a:t>
            </a:r>
            <a:endParaRPr lang="en-US" sz="1800" dirty="0"/>
          </a:p>
        </p:txBody>
      </p:sp>
      <p:sp>
        <p:nvSpPr>
          <p:cNvPr id="83973" name="Slide Number Placeholder 5"/>
          <p:cNvSpPr>
            <a:spLocks noGrp="1"/>
          </p:cNvSpPr>
          <p:nvPr>
            <p:ph type="sldNum" sz="quarter" idx="12"/>
          </p:nvPr>
        </p:nvSpPr>
        <p:spPr>
          <a:xfrm>
            <a:off x="8763000" y="6248400"/>
            <a:ext cx="1905000" cy="457200"/>
          </a:xfrm>
          <a:prstGeom prst="rect">
            <a:avLst/>
          </a:prstGeom>
          <a:noFill/>
        </p:spPr>
        <p:txBody>
          <a:bodyPr/>
          <a:lstStyle/>
          <a:p>
            <a:fld id="{C5C8EECE-DEB7-6E47-AED9-955DDE30943F}" type="slidenum">
              <a:rPr lang="en-US"/>
              <a:pPr/>
              <a:t>2</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998161472"/>
              </p:ext>
            </p:extLst>
          </p:nvPr>
        </p:nvGraphicFramePr>
        <p:xfrm>
          <a:off x="1928684" y="3678733"/>
          <a:ext cx="2782348" cy="835233"/>
        </p:xfrm>
        <a:graphic>
          <a:graphicData uri="http://schemas.openxmlformats.org/presentationml/2006/ole">
            <mc:AlternateContent xmlns:mc="http://schemas.openxmlformats.org/markup-compatibility/2006">
              <mc:Choice xmlns:v="urn:schemas-microsoft-com:vml" Requires="v">
                <p:oleObj spid="_x0000_s1032" name="Equation" r:id="rId4" imgW="1485900" imgH="431800" progId="Equation.3">
                  <p:embed/>
                </p:oleObj>
              </mc:Choice>
              <mc:Fallback>
                <p:oleObj name="Equation" r:id="rId4" imgW="1485900" imgH="431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8684" y="3678733"/>
                        <a:ext cx="2782348" cy="83523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1748163" y="5155140"/>
            <a:ext cx="2452777" cy="369332"/>
          </a:xfrm>
          <a:prstGeom prst="rect">
            <a:avLst/>
          </a:prstGeom>
          <a:ln>
            <a:solidFill>
              <a:schemeClr val="tx1"/>
            </a:solidFill>
          </a:ln>
        </p:spPr>
        <p:txBody>
          <a:bodyPr wrap="square">
            <a:spAutoFit/>
          </a:bodyPr>
          <a:lstStyle/>
          <a:p>
            <a:pPr>
              <a:spcBef>
                <a:spcPct val="20000"/>
              </a:spcBef>
              <a:buClr>
                <a:schemeClr val="folHlink"/>
              </a:buClr>
              <a:buSzPct val="60000"/>
            </a:pPr>
            <a:r>
              <a:rPr lang="en-US" b="1" dirty="0">
                <a:solidFill>
                  <a:srgbClr val="000000"/>
                </a:solidFill>
              </a:rPr>
              <a:t>Why is this so?</a:t>
            </a:r>
          </a:p>
        </p:txBody>
      </p:sp>
      <p:sp>
        <p:nvSpPr>
          <p:cNvPr id="4" name="TextBox 3"/>
          <p:cNvSpPr txBox="1"/>
          <p:nvPr/>
        </p:nvSpPr>
        <p:spPr>
          <a:xfrm>
            <a:off x="7183395" y="443336"/>
            <a:ext cx="2240692" cy="923330"/>
          </a:xfrm>
          <a:prstGeom prst="rect">
            <a:avLst/>
          </a:prstGeom>
          <a:solidFill>
            <a:srgbClr val="002060">
              <a:alpha val="5000"/>
            </a:srgbClr>
          </a:solidFill>
          <a:ln>
            <a:solidFill>
              <a:schemeClr val="accent1"/>
            </a:solidFill>
          </a:ln>
        </p:spPr>
        <p:txBody>
          <a:bodyPr wrap="square" rtlCol="0">
            <a:spAutoFit/>
          </a:bodyPr>
          <a:lstStyle/>
          <a:p>
            <a:r>
              <a:rPr lang="en-US" dirty="0" smtClean="0"/>
              <a:t>Often it will be a question of value vs. price</a:t>
            </a:r>
            <a:endParaRPr lang="en-US" dirty="0"/>
          </a:p>
        </p:txBody>
      </p:sp>
      <p:cxnSp>
        <p:nvCxnSpPr>
          <p:cNvPr id="7" name="Straight Arrow Connector 6"/>
          <p:cNvCxnSpPr/>
          <p:nvPr/>
        </p:nvCxnSpPr>
        <p:spPr>
          <a:xfrm flipV="1">
            <a:off x="6316824" y="647455"/>
            <a:ext cx="839756" cy="797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71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TextBox 3"/>
          <p:cNvSpPr txBox="1">
            <a:spLocks noChangeArrowheads="1"/>
          </p:cNvSpPr>
          <p:nvPr/>
        </p:nvSpPr>
        <p:spPr bwMode="auto">
          <a:xfrm>
            <a:off x="2495629" y="2046871"/>
            <a:ext cx="6550989" cy="646331"/>
          </a:xfrm>
          <a:prstGeom prst="rect">
            <a:avLst/>
          </a:prstGeom>
          <a:noFill/>
          <a:ln w="9525">
            <a:solidFill>
              <a:schemeClr val="tx1"/>
            </a:solidFill>
            <a:miter lim="800000"/>
            <a:headEnd/>
            <a:tailEnd/>
          </a:ln>
        </p:spPr>
        <p:txBody>
          <a:bodyPr wrap="square">
            <a:prstTxWarp prst="textNoShape">
              <a:avLst/>
            </a:prstTxWarp>
            <a:spAutoFit/>
          </a:bodyPr>
          <a:lstStyle/>
          <a:p>
            <a:pPr algn="l"/>
            <a:r>
              <a:rPr lang="en-US" b="1" dirty="0"/>
              <a:t>But what did it </a:t>
            </a:r>
            <a:r>
              <a:rPr lang="en-US" b="1" u="sng" dirty="0"/>
              <a:t>REALLY</a:t>
            </a:r>
            <a:r>
              <a:rPr lang="en-US" b="1" dirty="0"/>
              <a:t> </a:t>
            </a:r>
            <a:r>
              <a:rPr lang="en-US" b="1" dirty="0"/>
              <a:t>take to earn a compound return of 16% on your investment of $1605.232 today in the Craig Ruff Bond Two??</a:t>
            </a:r>
          </a:p>
        </p:txBody>
      </p:sp>
      <p:sp>
        <p:nvSpPr>
          <p:cNvPr id="8" name="Title 5"/>
          <p:cNvSpPr>
            <a:spLocks noGrp="1"/>
          </p:cNvSpPr>
          <p:nvPr>
            <p:ph type="title"/>
          </p:nvPr>
        </p:nvSpPr>
        <p:spPr/>
        <p:txBody>
          <a:bodyPr/>
          <a:lstStyle/>
          <a:p>
            <a:r>
              <a:rPr lang="en-US" sz="1800" dirty="0"/>
              <a:t>Valuation and Present Value</a:t>
            </a:r>
            <a:endParaRPr lang="en-US" sz="1800" dirty="0"/>
          </a:p>
        </p:txBody>
      </p:sp>
      <p:sp>
        <p:nvSpPr>
          <p:cNvPr id="81924" name="Slide Number Placeholder 4"/>
          <p:cNvSpPr>
            <a:spLocks noGrp="1"/>
          </p:cNvSpPr>
          <p:nvPr>
            <p:ph type="sldNum" sz="quarter" idx="12"/>
          </p:nvPr>
        </p:nvSpPr>
        <p:spPr>
          <a:xfrm>
            <a:off x="8763000" y="6248400"/>
            <a:ext cx="1905000" cy="457200"/>
          </a:xfrm>
          <a:prstGeom prst="rect">
            <a:avLst/>
          </a:prstGeom>
          <a:noFill/>
        </p:spPr>
        <p:txBody>
          <a:bodyPr/>
          <a:lstStyle/>
          <a:p>
            <a:fld id="{14B9466C-0316-674E-B933-170D4AE28DFA}" type="slidenum">
              <a:rPr lang="en-US"/>
              <a:pPr/>
              <a:t>20</a:t>
            </a:fld>
            <a:endParaRPr lang="en-US"/>
          </a:p>
        </p:txBody>
      </p:sp>
      <p:sp>
        <p:nvSpPr>
          <p:cNvPr id="5"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454818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5"/>
          <p:cNvSpPr txBox="1">
            <a:spLocks noChangeArrowheads="1"/>
          </p:cNvSpPr>
          <p:nvPr/>
        </p:nvSpPr>
        <p:spPr bwMode="auto">
          <a:xfrm>
            <a:off x="2019238" y="1880263"/>
            <a:ext cx="8001000" cy="3600986"/>
          </a:xfrm>
          <a:prstGeom prst="rect">
            <a:avLst/>
          </a:prstGeom>
          <a:noFill/>
          <a:ln w="9525">
            <a:solidFill>
              <a:srgbClr val="000090"/>
            </a:solidFill>
            <a:miter lim="800000"/>
            <a:headEnd/>
            <a:tailEnd/>
          </a:ln>
        </p:spPr>
        <p:txBody>
          <a:bodyPr rIns="91440">
            <a:prstTxWarp prst="textNoShape">
              <a:avLst/>
            </a:prstTxWarp>
            <a:spAutoFit/>
          </a:bodyPr>
          <a:lstStyle/>
          <a:p>
            <a:pPr indent="-342900"/>
            <a:r>
              <a:rPr lang="en-US" b="1" dirty="0">
                <a:solidFill>
                  <a:srgbClr val="000000"/>
                </a:solidFill>
              </a:rPr>
              <a:t>To earn a compound return of 16% in your investment in the Craig Ruff Bond Two, you had to first pay the present value of the expected future cash flows, using 16% as a discount rate ($1,605.232)</a:t>
            </a:r>
            <a:r>
              <a:rPr lang="en-US" b="1" dirty="0">
                <a:solidFill>
                  <a:srgbClr val="000000"/>
                </a:solidFill>
              </a:rPr>
              <a:t>.</a:t>
            </a:r>
          </a:p>
          <a:p>
            <a:pPr indent="-342900"/>
            <a:endParaRPr lang="en-US" b="1" dirty="0">
              <a:solidFill>
                <a:srgbClr val="000000"/>
              </a:solidFill>
            </a:endParaRPr>
          </a:p>
          <a:p>
            <a:pPr indent="-342900"/>
            <a:r>
              <a:rPr lang="en-US" b="1" dirty="0">
                <a:solidFill>
                  <a:srgbClr val="000000"/>
                </a:solidFill>
              </a:rPr>
              <a:t>And </a:t>
            </a:r>
            <a:r>
              <a:rPr lang="en-US" b="1" dirty="0">
                <a:solidFill>
                  <a:srgbClr val="000000"/>
                </a:solidFill>
              </a:rPr>
              <a:t>these </a:t>
            </a:r>
            <a:r>
              <a:rPr lang="en-US" b="1" u="sng" dirty="0">
                <a:solidFill>
                  <a:srgbClr val="0039A6"/>
                </a:solidFill>
              </a:rPr>
              <a:t>three conditions</a:t>
            </a:r>
            <a:r>
              <a:rPr lang="en-US" b="1" dirty="0">
                <a:solidFill>
                  <a:srgbClr val="0039A6"/>
                </a:solidFill>
              </a:rPr>
              <a:t> </a:t>
            </a:r>
            <a:r>
              <a:rPr lang="en-US" b="1" dirty="0">
                <a:solidFill>
                  <a:srgbClr val="000000"/>
                </a:solidFill>
              </a:rPr>
              <a:t>also had to be </a:t>
            </a:r>
            <a:r>
              <a:rPr lang="en-US" b="1" dirty="0">
                <a:solidFill>
                  <a:srgbClr val="000000"/>
                </a:solidFill>
              </a:rPr>
              <a:t>satisfied:*</a:t>
            </a:r>
            <a:endParaRPr lang="en-US" b="1" u="sng" dirty="0">
              <a:solidFill>
                <a:srgbClr val="000000"/>
              </a:solidFill>
            </a:endParaRPr>
          </a:p>
          <a:p>
            <a:pPr marL="342900" indent="-342900">
              <a:buFont typeface="+mj-lt"/>
              <a:buAutoNum type="arabicPeriod"/>
            </a:pPr>
            <a:r>
              <a:rPr lang="en-US" b="1" dirty="0">
                <a:solidFill>
                  <a:srgbClr val="000000"/>
                </a:solidFill>
              </a:rPr>
              <a:t>you received </a:t>
            </a:r>
            <a:r>
              <a:rPr lang="en-US" b="1" dirty="0">
                <a:solidFill>
                  <a:srgbClr val="000000"/>
                </a:solidFill>
              </a:rPr>
              <a:t>the cash flows as </a:t>
            </a:r>
            <a:r>
              <a:rPr lang="en-US" b="1" dirty="0">
                <a:solidFill>
                  <a:srgbClr val="000000"/>
                </a:solidFill>
              </a:rPr>
              <a:t>promised, and</a:t>
            </a:r>
          </a:p>
          <a:p>
            <a:pPr marL="342900" indent="-342900">
              <a:buFont typeface="+mj-lt"/>
              <a:buAutoNum type="arabicPeriod"/>
            </a:pPr>
            <a:r>
              <a:rPr lang="en-US" b="1" dirty="0">
                <a:solidFill>
                  <a:srgbClr val="000000"/>
                </a:solidFill>
              </a:rPr>
              <a:t>you </a:t>
            </a:r>
            <a:r>
              <a:rPr lang="en-US" b="1" dirty="0">
                <a:solidFill>
                  <a:srgbClr val="000000"/>
                </a:solidFill>
              </a:rPr>
              <a:t>held the investment to maturity (or, if you sold it early, you sold </a:t>
            </a:r>
            <a:r>
              <a:rPr lang="en-US" b="1" dirty="0">
                <a:solidFill>
                  <a:srgbClr val="000000"/>
                </a:solidFill>
              </a:rPr>
              <a:t>it into </a:t>
            </a:r>
            <a:r>
              <a:rPr lang="en-US" b="1" dirty="0">
                <a:solidFill>
                  <a:srgbClr val="000000"/>
                </a:solidFill>
              </a:rPr>
              <a:t>a 16% </a:t>
            </a:r>
            <a:r>
              <a:rPr lang="en-US" b="1" dirty="0">
                <a:solidFill>
                  <a:srgbClr val="000000"/>
                </a:solidFill>
              </a:rPr>
              <a:t>market), and</a:t>
            </a:r>
          </a:p>
          <a:p>
            <a:pPr indent="-342900">
              <a:buFont typeface="+mj-lt"/>
              <a:buAutoNum type="arabicPeriod"/>
            </a:pPr>
            <a:r>
              <a:rPr lang="en-US" b="1" dirty="0">
                <a:solidFill>
                  <a:srgbClr val="000000"/>
                </a:solidFill>
              </a:rPr>
              <a:t>you reinvested (or, at least had the opportunity to reinvest) the</a:t>
            </a:r>
          </a:p>
          <a:p>
            <a:pPr indent="-342900"/>
            <a:r>
              <a:rPr lang="en-US" b="1" dirty="0">
                <a:solidFill>
                  <a:srgbClr val="000000"/>
                </a:solidFill>
              </a:rPr>
              <a:t>     intermediate cash flow at 16%.</a:t>
            </a:r>
          </a:p>
          <a:p>
            <a:pPr indent="-342900"/>
            <a:endParaRPr lang="en-US" dirty="0">
              <a:solidFill>
                <a:srgbClr val="000000"/>
              </a:solidFill>
            </a:endParaRPr>
          </a:p>
          <a:p>
            <a:pPr algn="l"/>
            <a:r>
              <a:rPr lang="en-US" dirty="0">
                <a:solidFill>
                  <a:srgbClr val="000000"/>
                </a:solidFill>
              </a:rPr>
              <a:t>*</a:t>
            </a:r>
            <a:r>
              <a:rPr lang="en-US" sz="1200" dirty="0">
                <a:solidFill>
                  <a:srgbClr val="000000"/>
                </a:solidFill>
              </a:rPr>
              <a:t>Granted, there could be some random and coincidental violation of two or three of these conditions whose combination would lead to a compound return of 16%.</a:t>
            </a:r>
            <a:endParaRPr lang="en-US" sz="1200" dirty="0">
              <a:solidFill>
                <a:srgbClr val="000000"/>
              </a:solidFill>
            </a:endParaRPr>
          </a:p>
        </p:txBody>
      </p:sp>
      <p:sp>
        <p:nvSpPr>
          <p:cNvPr id="8" name="Title 5"/>
          <p:cNvSpPr>
            <a:spLocks noGrp="1"/>
          </p:cNvSpPr>
          <p:nvPr>
            <p:ph type="title"/>
          </p:nvPr>
        </p:nvSpPr>
        <p:spPr/>
        <p:txBody>
          <a:bodyPr/>
          <a:lstStyle/>
          <a:p>
            <a:r>
              <a:rPr lang="en-US" sz="1800" dirty="0"/>
              <a:t>Valuation and Present Value</a:t>
            </a:r>
            <a:endParaRPr lang="en-US" sz="1800" dirty="0"/>
          </a:p>
        </p:txBody>
      </p:sp>
      <p:sp>
        <p:nvSpPr>
          <p:cNvPr id="81924" name="Slide Number Placeholder 4"/>
          <p:cNvSpPr>
            <a:spLocks noGrp="1"/>
          </p:cNvSpPr>
          <p:nvPr>
            <p:ph type="sldNum" sz="quarter" idx="12"/>
          </p:nvPr>
        </p:nvSpPr>
        <p:spPr>
          <a:xfrm>
            <a:off x="8763000" y="6248400"/>
            <a:ext cx="1905000" cy="457200"/>
          </a:xfrm>
          <a:prstGeom prst="rect">
            <a:avLst/>
          </a:prstGeom>
          <a:noFill/>
        </p:spPr>
        <p:txBody>
          <a:bodyPr/>
          <a:lstStyle/>
          <a:p>
            <a:fld id="{14B9466C-0316-674E-B933-170D4AE28DFA}" type="slidenum">
              <a:rPr lang="en-US"/>
              <a:pPr/>
              <a:t>21</a:t>
            </a:fld>
            <a:endParaRPr lang="en-US"/>
          </a:p>
        </p:txBody>
      </p:sp>
      <p:sp>
        <p:nvSpPr>
          <p:cNvPr id="5"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512883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2133600" y="2362201"/>
            <a:ext cx="6934200" cy="366713"/>
          </a:xfrm>
          <a:prstGeom prst="rect">
            <a:avLst/>
          </a:prstGeom>
          <a:noFill/>
          <a:ln w="9525">
            <a:noFill/>
            <a:miter lim="800000"/>
            <a:headEnd/>
            <a:tailEnd/>
          </a:ln>
        </p:spPr>
        <p:txBody>
          <a:bodyPr>
            <a:prstTxWarp prst="textNoShape">
              <a:avLst/>
            </a:prstTxWarp>
            <a:spAutoFit/>
          </a:bodyPr>
          <a:lstStyle/>
          <a:p>
            <a:endParaRPr lang="en-US"/>
          </a:p>
        </p:txBody>
      </p:sp>
      <p:sp>
        <p:nvSpPr>
          <p:cNvPr id="83971" name="Rectangle 12"/>
          <p:cNvSpPr>
            <a:spLocks noChangeArrowheads="1"/>
          </p:cNvSpPr>
          <p:nvPr/>
        </p:nvSpPr>
        <p:spPr bwMode="auto">
          <a:xfrm>
            <a:off x="2133600" y="2057400"/>
            <a:ext cx="7848600" cy="2862322"/>
          </a:xfrm>
          <a:prstGeom prst="rect">
            <a:avLst/>
          </a:prstGeom>
          <a:noFill/>
          <a:ln w="9525">
            <a:solidFill>
              <a:srgbClr val="000090"/>
            </a:solidFill>
            <a:miter lim="800000"/>
            <a:headEnd/>
            <a:tailEnd/>
          </a:ln>
        </p:spPr>
        <p:txBody>
          <a:bodyPr>
            <a:prstTxWarp prst="textNoShape">
              <a:avLst/>
            </a:prstTxWarp>
            <a:spAutoFit/>
          </a:bodyPr>
          <a:lstStyle/>
          <a:p>
            <a:pPr algn="l" eaLnBrk="1" hangingPunct="1">
              <a:spcBef>
                <a:spcPct val="20000"/>
              </a:spcBef>
              <a:buClr>
                <a:schemeClr val="folHlink"/>
              </a:buClr>
              <a:buSzPct val="60000"/>
              <a:buFont typeface="Wingdings" pitchFamily="-108" charset="2"/>
              <a:buNone/>
            </a:pPr>
            <a:r>
              <a:rPr lang="en-US" b="1" dirty="0">
                <a:solidFill>
                  <a:srgbClr val="000000"/>
                </a:solidFill>
              </a:rPr>
              <a:t>Basic finance teaches </a:t>
            </a:r>
            <a:r>
              <a:rPr lang="en-US" b="1" dirty="0">
                <a:solidFill>
                  <a:srgbClr val="000000"/>
                </a:solidFill>
              </a:rPr>
              <a:t>that…</a:t>
            </a:r>
          </a:p>
          <a:p>
            <a:pPr algn="l" eaLnBrk="1" hangingPunct="1">
              <a:spcBef>
                <a:spcPct val="20000"/>
              </a:spcBef>
              <a:buClr>
                <a:schemeClr val="folHlink"/>
              </a:buClr>
              <a:buSzPct val="60000"/>
              <a:buFont typeface="Wingdings" pitchFamily="-108" charset="2"/>
              <a:buNone/>
            </a:pPr>
            <a:r>
              <a:rPr lang="en-US" b="1" dirty="0">
                <a:solidFill>
                  <a:srgbClr val="000000"/>
                </a:solidFill>
              </a:rPr>
              <a:t>Value </a:t>
            </a:r>
            <a:r>
              <a:rPr lang="en-US" b="1" dirty="0">
                <a:solidFill>
                  <a:srgbClr val="000000"/>
                </a:solidFill>
              </a:rPr>
              <a:t>= the present value of the expected future cash flows.  </a:t>
            </a:r>
          </a:p>
          <a:p>
            <a:pPr algn="l" eaLnBrk="1" hangingPunct="1">
              <a:spcBef>
                <a:spcPct val="20000"/>
              </a:spcBef>
              <a:buClr>
                <a:schemeClr val="folHlink"/>
              </a:buClr>
              <a:buSzPct val="60000"/>
            </a:pPr>
            <a:endParaRPr lang="en-US" b="1" dirty="0">
              <a:solidFill>
                <a:srgbClr val="000000"/>
              </a:solidFill>
            </a:endParaRPr>
          </a:p>
          <a:p>
            <a:pPr algn="l" eaLnBrk="1" hangingPunct="1">
              <a:spcBef>
                <a:spcPct val="20000"/>
              </a:spcBef>
              <a:buClr>
                <a:schemeClr val="folHlink"/>
              </a:buClr>
              <a:buSzPct val="60000"/>
            </a:pPr>
            <a:r>
              <a:rPr lang="en-US" b="1" dirty="0">
                <a:solidFill>
                  <a:srgbClr val="000000"/>
                </a:solidFill>
              </a:rPr>
              <a:t>Why </a:t>
            </a:r>
            <a:r>
              <a:rPr lang="en-US" b="1" dirty="0">
                <a:solidFill>
                  <a:srgbClr val="000000"/>
                </a:solidFill>
              </a:rPr>
              <a:t>is this so</a:t>
            </a:r>
            <a:r>
              <a:rPr lang="en-US" b="1" dirty="0">
                <a:solidFill>
                  <a:srgbClr val="000000"/>
                </a:solidFill>
              </a:rPr>
              <a:t>?</a:t>
            </a:r>
          </a:p>
          <a:p>
            <a:pPr algn="l" eaLnBrk="1" hangingPunct="1">
              <a:spcBef>
                <a:spcPct val="20000"/>
              </a:spcBef>
              <a:buClr>
                <a:schemeClr val="folHlink"/>
              </a:buClr>
              <a:buSzPct val="60000"/>
            </a:pPr>
            <a:endParaRPr lang="en-US" b="1" dirty="0">
              <a:solidFill>
                <a:srgbClr val="000000"/>
              </a:solidFill>
            </a:endParaRPr>
          </a:p>
          <a:p>
            <a:pPr algn="l" eaLnBrk="1" hangingPunct="1">
              <a:spcBef>
                <a:spcPct val="20000"/>
              </a:spcBef>
              <a:buClr>
                <a:schemeClr val="folHlink"/>
              </a:buClr>
              <a:buSzPct val="60000"/>
            </a:pPr>
            <a:r>
              <a:rPr lang="en-US" b="1" dirty="0"/>
              <a:t>One </a:t>
            </a:r>
            <a:r>
              <a:rPr lang="en-US" b="1" dirty="0"/>
              <a:t>interpretation </a:t>
            </a:r>
            <a:r>
              <a:rPr lang="en-US" b="1" dirty="0"/>
              <a:t>is as follows: </a:t>
            </a:r>
            <a:r>
              <a:rPr lang="en-US" b="1" dirty="0"/>
              <a:t>When you pay the present value today in exchange for a set of expected cash flows expected to be received in the future, you will earn (subject to the “three conditions”) a compound rate of return equal to the discount rate used to find the present value. </a:t>
            </a:r>
            <a:r>
              <a:rPr lang="en-US" b="1" dirty="0">
                <a:solidFill>
                  <a:srgbClr val="000000"/>
                </a:solidFill>
              </a:rPr>
              <a:t>    </a:t>
            </a:r>
          </a:p>
        </p:txBody>
      </p:sp>
      <p:sp>
        <p:nvSpPr>
          <p:cNvPr id="83972" name="TextBox 5"/>
          <p:cNvSpPr txBox="1">
            <a:spLocks noChangeArrowheads="1"/>
          </p:cNvSpPr>
          <p:nvPr/>
        </p:nvSpPr>
        <p:spPr bwMode="auto">
          <a:xfrm>
            <a:off x="2133600" y="1688068"/>
            <a:ext cx="7848600" cy="369332"/>
          </a:xfrm>
          <a:prstGeom prst="rect">
            <a:avLst/>
          </a:prstGeom>
          <a:solidFill>
            <a:srgbClr val="0000FF">
              <a:alpha val="5098"/>
            </a:srgbClr>
          </a:solidFill>
          <a:ln w="9525">
            <a:solidFill>
              <a:srgbClr val="000090"/>
            </a:solidFill>
            <a:miter lim="800000"/>
            <a:headEnd/>
            <a:tailEnd/>
          </a:ln>
        </p:spPr>
        <p:txBody>
          <a:bodyPr wrap="square">
            <a:prstTxWarp prst="textNoShape">
              <a:avLst/>
            </a:prstTxWarp>
            <a:spAutoFit/>
          </a:bodyPr>
          <a:lstStyle/>
          <a:p>
            <a:pPr algn="l"/>
            <a:r>
              <a:rPr lang="en-US" b="1" dirty="0"/>
              <a:t>To sum up….</a:t>
            </a:r>
          </a:p>
        </p:txBody>
      </p:sp>
      <p:sp>
        <p:nvSpPr>
          <p:cNvPr id="9" name="Title 5"/>
          <p:cNvSpPr>
            <a:spLocks noGrp="1"/>
          </p:cNvSpPr>
          <p:nvPr>
            <p:ph type="title"/>
          </p:nvPr>
        </p:nvSpPr>
        <p:spPr/>
        <p:txBody>
          <a:bodyPr/>
          <a:lstStyle/>
          <a:p>
            <a:r>
              <a:rPr lang="en-US" sz="1800" dirty="0"/>
              <a:t>Valuation and Present Value</a:t>
            </a:r>
            <a:endParaRPr lang="en-US" sz="1800" dirty="0"/>
          </a:p>
        </p:txBody>
      </p:sp>
      <p:sp>
        <p:nvSpPr>
          <p:cNvPr id="83973" name="Slide Number Placeholder 5"/>
          <p:cNvSpPr>
            <a:spLocks noGrp="1"/>
          </p:cNvSpPr>
          <p:nvPr>
            <p:ph type="sldNum" sz="quarter" idx="12"/>
          </p:nvPr>
        </p:nvSpPr>
        <p:spPr>
          <a:xfrm>
            <a:off x="8763000" y="6248400"/>
            <a:ext cx="1905000" cy="457200"/>
          </a:xfrm>
          <a:prstGeom prst="rect">
            <a:avLst/>
          </a:prstGeom>
          <a:noFill/>
        </p:spPr>
        <p:txBody>
          <a:bodyPr/>
          <a:lstStyle/>
          <a:p>
            <a:fld id="{C5C8EECE-DEB7-6E47-AED9-955DDE30943F}" type="slidenum">
              <a:rPr lang="en-US"/>
              <a:pPr/>
              <a:t>22</a:t>
            </a:fld>
            <a:endParaRPr lang="en-US"/>
          </a:p>
        </p:txBody>
      </p:sp>
      <p:sp>
        <p:nvSpPr>
          <p:cNvPr id="7"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418464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2133600" y="2362201"/>
            <a:ext cx="6934200" cy="366713"/>
          </a:xfrm>
          <a:prstGeom prst="rect">
            <a:avLst/>
          </a:prstGeom>
          <a:noFill/>
          <a:ln w="9525">
            <a:noFill/>
            <a:miter lim="800000"/>
            <a:headEnd/>
            <a:tailEnd/>
          </a:ln>
        </p:spPr>
        <p:txBody>
          <a:bodyPr>
            <a:prstTxWarp prst="textNoShape">
              <a:avLst/>
            </a:prstTxWarp>
            <a:spAutoFit/>
          </a:bodyPr>
          <a:lstStyle/>
          <a:p>
            <a:endParaRPr lang="en-US"/>
          </a:p>
        </p:txBody>
      </p:sp>
      <p:sp>
        <p:nvSpPr>
          <p:cNvPr id="9" name="Title 5"/>
          <p:cNvSpPr>
            <a:spLocks noGrp="1"/>
          </p:cNvSpPr>
          <p:nvPr>
            <p:ph type="title"/>
          </p:nvPr>
        </p:nvSpPr>
        <p:spPr/>
        <p:txBody>
          <a:bodyPr/>
          <a:lstStyle/>
          <a:p>
            <a:r>
              <a:rPr lang="en-US" sz="1800" dirty="0"/>
              <a:t>Valuation and Present Value</a:t>
            </a:r>
            <a:endParaRPr lang="en-US" sz="1800" dirty="0"/>
          </a:p>
        </p:txBody>
      </p:sp>
      <p:sp>
        <p:nvSpPr>
          <p:cNvPr id="83973" name="Slide Number Placeholder 5"/>
          <p:cNvSpPr>
            <a:spLocks noGrp="1"/>
          </p:cNvSpPr>
          <p:nvPr>
            <p:ph type="sldNum" sz="quarter" idx="12"/>
          </p:nvPr>
        </p:nvSpPr>
        <p:spPr>
          <a:xfrm>
            <a:off x="8763000" y="6248400"/>
            <a:ext cx="1905000" cy="457200"/>
          </a:xfrm>
          <a:prstGeom prst="rect">
            <a:avLst/>
          </a:prstGeom>
          <a:noFill/>
        </p:spPr>
        <p:txBody>
          <a:bodyPr/>
          <a:lstStyle/>
          <a:p>
            <a:fld id="{C5C8EECE-DEB7-6E47-AED9-955DDE30943F}" type="slidenum">
              <a:rPr lang="en-US"/>
              <a:pPr/>
              <a:t>23</a:t>
            </a:fld>
            <a:endParaRPr lang="en-US"/>
          </a:p>
        </p:txBody>
      </p:sp>
      <p:sp>
        <p:nvSpPr>
          <p:cNvPr id="2" name="TextBox 1"/>
          <p:cNvSpPr txBox="1"/>
          <p:nvPr/>
        </p:nvSpPr>
        <p:spPr bwMode="auto">
          <a:xfrm>
            <a:off x="2016818" y="1816493"/>
            <a:ext cx="7255253"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spcBef>
                <a:spcPct val="0"/>
              </a:spcBef>
            </a:pPr>
            <a:r>
              <a:rPr lang="en-US" b="1" dirty="0">
                <a:latin typeface="Arial" panose="020B0604020202020204" pitchFamily="34" charset="0"/>
                <a:cs typeface="Arial" panose="020B0604020202020204" pitchFamily="34" charset="0"/>
              </a:rPr>
              <a:t>This connection between present value and valuation is a theme we see throughout finance. </a:t>
            </a:r>
            <a:endParaRPr lang="en-US" b="1" dirty="0">
              <a:latin typeface="Arial" panose="020B0604020202020204" pitchFamily="34" charset="0"/>
              <a:cs typeface="Arial" panose="020B0604020202020204" pitchFamily="34" charset="0"/>
            </a:endParaRPr>
          </a:p>
        </p:txBody>
      </p:sp>
      <p:sp>
        <p:nvSpPr>
          <p:cNvPr id="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995996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44175" y="2605177"/>
            <a:ext cx="184731" cy="369332"/>
          </a:xfrm>
          <a:prstGeom prst="rect">
            <a:avLst/>
          </a:prstGeom>
          <a:noFill/>
        </p:spPr>
        <p:txBody>
          <a:bodyPr wrap="none" rtlCol="0">
            <a:spAutoFit/>
          </a:bodyPr>
          <a:lstStyle/>
          <a:p>
            <a:endParaRPr lang="en-US" dirty="0"/>
          </a:p>
        </p:txBody>
      </p:sp>
      <p:sp>
        <p:nvSpPr>
          <p:cNvPr id="7" name="TextBox 4"/>
          <p:cNvSpPr txBox="1">
            <a:spLocks noChangeArrowheads="1"/>
          </p:cNvSpPr>
          <p:nvPr/>
        </p:nvSpPr>
        <p:spPr bwMode="auto">
          <a:xfrm>
            <a:off x="1643063" y="1827165"/>
            <a:ext cx="8878288" cy="397031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r>
              <a:rPr lang="en-US" altLang="en-US" sz="1800" b="1" dirty="0">
                <a:latin typeface="Arial" panose="020B0604020202020204" pitchFamily="34" charset="0"/>
                <a:cs typeface="Arial" panose="020B0604020202020204" pitchFamily="34" charset="0"/>
              </a:rPr>
              <a:t>We see this with bonds…   </a:t>
            </a:r>
          </a:p>
          <a:p>
            <a:endParaRPr lang="en-US" altLang="en-US" sz="1800" b="1" dirty="0">
              <a:latin typeface="Arial" panose="020B0604020202020204" pitchFamily="34" charset="0"/>
              <a:cs typeface="Arial" panose="020B0604020202020204" pitchFamily="34" charset="0"/>
            </a:endParaRPr>
          </a:p>
          <a:p>
            <a:r>
              <a:rPr lang="en-US" altLang="en-US" sz="1800" b="1" dirty="0">
                <a:latin typeface="Arial" panose="020B0604020202020204" pitchFamily="34" charset="0"/>
                <a:cs typeface="Arial" panose="020B0604020202020204" pitchFamily="34" charset="0"/>
              </a:rPr>
              <a:t>In </a:t>
            </a:r>
            <a:r>
              <a:rPr lang="en-US" altLang="en-US" sz="1800" b="1" dirty="0">
                <a:latin typeface="Arial" panose="020B0604020202020204" pitchFamily="34" charset="0"/>
                <a:cs typeface="Arial" panose="020B0604020202020204" pitchFamily="34" charset="0"/>
              </a:rPr>
              <a:t>essence, the bond’s features (or, terms) layout the future expected cash flows from the bond.  </a:t>
            </a:r>
            <a:endParaRPr lang="en-US" altLang="en-US" sz="1800" b="1" dirty="0">
              <a:latin typeface="Arial" panose="020B0604020202020204" pitchFamily="34" charset="0"/>
              <a:cs typeface="Arial" panose="020B0604020202020204" pitchFamily="34" charset="0"/>
            </a:endParaRPr>
          </a:p>
          <a:p>
            <a:endParaRPr lang="en-US" altLang="en-US" sz="1800" b="1" dirty="0">
              <a:latin typeface="Arial" panose="020B0604020202020204" pitchFamily="34" charset="0"/>
              <a:cs typeface="Arial" panose="020B0604020202020204" pitchFamily="34" charset="0"/>
            </a:endParaRPr>
          </a:p>
          <a:p>
            <a:r>
              <a:rPr lang="en-US" altLang="en-US" sz="1800" b="1" dirty="0">
                <a:latin typeface="Arial" panose="020B0604020202020204" pitchFamily="34" charset="0"/>
                <a:cs typeface="Arial" panose="020B0604020202020204" pitchFamily="34" charset="0"/>
              </a:rPr>
              <a:t>These </a:t>
            </a:r>
            <a:r>
              <a:rPr lang="en-US" altLang="en-US" sz="1800" b="1" dirty="0">
                <a:latin typeface="Arial" panose="020B0604020202020204" pitchFamily="34" charset="0"/>
                <a:cs typeface="Arial" panose="020B0604020202020204" pitchFamily="34" charset="0"/>
              </a:rPr>
              <a:t>features will also include promises by the company about collateral backing up the bond, minimal acceptable values for various company financial ratios, whether or not the bond is subordinate to other company debt, etc.  </a:t>
            </a:r>
            <a:endParaRPr lang="en-US" altLang="en-US" sz="1800" b="1" dirty="0">
              <a:latin typeface="Arial" panose="020B0604020202020204" pitchFamily="34" charset="0"/>
              <a:cs typeface="Arial" panose="020B0604020202020204" pitchFamily="34" charset="0"/>
            </a:endParaRPr>
          </a:p>
          <a:p>
            <a:endParaRPr lang="en-US" altLang="en-US" sz="1800" b="1" dirty="0">
              <a:latin typeface="Arial" panose="020B0604020202020204" pitchFamily="34" charset="0"/>
              <a:cs typeface="Arial" panose="020B0604020202020204" pitchFamily="34" charset="0"/>
            </a:endParaRPr>
          </a:p>
          <a:p>
            <a:r>
              <a:rPr lang="en-US" altLang="en-US" sz="1800" b="1" dirty="0">
                <a:latin typeface="Arial" panose="020B0604020202020204" pitchFamily="34" charset="0"/>
                <a:cs typeface="Arial" panose="020B0604020202020204" pitchFamily="34" charset="0"/>
              </a:rPr>
              <a:t>Based </a:t>
            </a:r>
            <a:r>
              <a:rPr lang="en-US" altLang="en-US" sz="1800" b="1" dirty="0">
                <a:latin typeface="Arial" panose="020B0604020202020204" pitchFamily="34" charset="0"/>
                <a:cs typeface="Arial" panose="020B0604020202020204" pitchFamily="34" charset="0"/>
              </a:rPr>
              <a:t>on a variety of macro and micro factors, the market determines the rate it wants to earn on the bond.  </a:t>
            </a:r>
            <a:endParaRPr lang="en-US" altLang="en-US" sz="1800" b="1" dirty="0">
              <a:latin typeface="Arial" panose="020B0604020202020204" pitchFamily="34" charset="0"/>
              <a:cs typeface="Arial" panose="020B0604020202020204" pitchFamily="34" charset="0"/>
            </a:endParaRPr>
          </a:p>
          <a:p>
            <a:endParaRPr lang="en-US" altLang="en-US" sz="1800" b="1" dirty="0">
              <a:latin typeface="Arial" panose="020B0604020202020204" pitchFamily="34" charset="0"/>
              <a:cs typeface="Arial" panose="020B0604020202020204" pitchFamily="34" charset="0"/>
            </a:endParaRPr>
          </a:p>
          <a:p>
            <a:r>
              <a:rPr lang="en-US" altLang="en-US" sz="1800" b="1" dirty="0">
                <a:latin typeface="Arial" panose="020B0604020202020204" pitchFamily="34" charset="0"/>
                <a:cs typeface="Arial" panose="020B0604020202020204" pitchFamily="34" charset="0"/>
              </a:rPr>
              <a:t>These </a:t>
            </a:r>
            <a:r>
              <a:rPr lang="en-US" altLang="en-US" sz="1800" b="1" dirty="0">
                <a:latin typeface="Arial" panose="020B0604020202020204" pitchFamily="34" charset="0"/>
                <a:cs typeface="Arial" panose="020B0604020202020204" pitchFamily="34" charset="0"/>
              </a:rPr>
              <a:t>two pieces – cash flows and yield- come together to determine the bond’s </a:t>
            </a:r>
            <a:r>
              <a:rPr lang="en-US" altLang="en-US" sz="1800" b="1" dirty="0">
                <a:latin typeface="Arial" panose="020B0604020202020204" pitchFamily="34" charset="0"/>
                <a:cs typeface="Arial" panose="020B0604020202020204" pitchFamily="34" charset="0"/>
              </a:rPr>
              <a:t>market price</a:t>
            </a:r>
            <a:r>
              <a:rPr lang="en-US" altLang="en-US" sz="1800" b="1" dirty="0">
                <a:latin typeface="Arial" panose="020B0604020202020204" pitchFamily="34" charset="0"/>
                <a:cs typeface="Arial" panose="020B0604020202020204" pitchFamily="34" charset="0"/>
              </a:rPr>
              <a:t>. </a:t>
            </a:r>
          </a:p>
        </p:txBody>
      </p:sp>
      <p:pic>
        <p:nvPicPr>
          <p:cNvPr id="693250" name="Picture 2" descr="http://www.treasurydirect.gov/timeline-assets/images/large/1935_baby-bo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853" y="1376984"/>
            <a:ext cx="982213" cy="900362"/>
          </a:xfrm>
          <a:prstGeom prst="rect">
            <a:avLst/>
          </a:prstGeom>
          <a:noFill/>
          <a:extLst>
            <a:ext uri="{909E8E84-426E-40DD-AFC4-6F175D3DCCD1}">
              <a14:hiddenFill xmlns:a14="http://schemas.microsoft.com/office/drawing/2010/main">
                <a:solidFill>
                  <a:srgbClr val="FFFFFF"/>
                </a:solidFill>
              </a14:hiddenFill>
            </a:ext>
          </a:extLst>
        </p:spPr>
      </p:pic>
      <p:pic>
        <p:nvPicPr>
          <p:cNvPr id="693252" name="Picture 4" descr="http://getmunicipalfinancing.com/wp-content/uploads/2013/01/Municipal-Bond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1065" y="1376985"/>
            <a:ext cx="1225290" cy="825369"/>
          </a:xfrm>
          <a:prstGeom prst="rect">
            <a:avLst/>
          </a:prstGeom>
          <a:noFill/>
          <a:extLst>
            <a:ext uri="{909E8E84-426E-40DD-AFC4-6F175D3DCCD1}">
              <a14:hiddenFill xmlns:a14="http://schemas.microsoft.com/office/drawing/2010/main">
                <a:solidFill>
                  <a:srgbClr val="FFFFFF"/>
                </a:solidFill>
              </a14:hiddenFill>
            </a:ext>
          </a:extLst>
        </p:spPr>
      </p:pic>
      <p:pic>
        <p:nvPicPr>
          <p:cNvPr id="6932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6356" y="1371040"/>
            <a:ext cx="1436083" cy="906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5"/>
          <p:cNvSpPr>
            <a:spLocks noGrp="1"/>
          </p:cNvSpPr>
          <p:nvPr>
            <p:ph type="title"/>
          </p:nvPr>
        </p:nvSpPr>
        <p:spPr/>
        <p:txBody>
          <a:bodyPr/>
          <a:lstStyle/>
          <a:p>
            <a:r>
              <a:rPr lang="en-US" sz="1800" dirty="0"/>
              <a:t>Valuation and Present Value</a:t>
            </a:r>
            <a:endParaRPr lang="en-US" sz="1800" dirty="0"/>
          </a:p>
        </p:txBody>
      </p: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582631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49285" y="1411242"/>
            <a:ext cx="184731" cy="369332"/>
          </a:xfrm>
          <a:prstGeom prst="rect">
            <a:avLst/>
          </a:prstGeom>
          <a:noFill/>
        </p:spPr>
        <p:txBody>
          <a:bodyPr wrap="none" rtlCol="0">
            <a:spAutoFit/>
          </a:bodyPr>
          <a:lstStyle/>
          <a:p>
            <a:endParaRPr lang="en-US" dirty="0">
              <a:latin typeface="Arial" panose="020B0604020202020204" pitchFamily="34" charset="0"/>
              <a:cs typeface="Arial" panose="020B0604020202020204" pitchFamily="34" charset="0"/>
            </a:endParaRPr>
          </a:p>
        </p:txBody>
      </p:sp>
      <p:sp>
        <p:nvSpPr>
          <p:cNvPr id="14" name="Rectangle 3"/>
          <p:cNvSpPr>
            <a:spLocks noChangeArrowheads="1"/>
          </p:cNvSpPr>
          <p:nvPr/>
        </p:nvSpPr>
        <p:spPr bwMode="auto">
          <a:xfrm>
            <a:off x="1681415" y="2567557"/>
            <a:ext cx="3948759" cy="1477963"/>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eaLnBrk="1" hangingPunct="1"/>
            <a:r>
              <a:rPr lang="en-US" altLang="en-US" sz="1800" b="1" u="sng" dirty="0">
                <a:latin typeface="Arial" panose="020B0604020202020204" pitchFamily="34" charset="0"/>
                <a:cs typeface="Arial" panose="020B0604020202020204" pitchFamily="34" charset="0"/>
              </a:rPr>
              <a:t>Bond A:</a:t>
            </a:r>
          </a:p>
          <a:p>
            <a:pPr eaLnBrk="1" hangingPunct="1"/>
            <a:r>
              <a:rPr lang="en-US" altLang="en-US" sz="1800" dirty="0">
                <a:latin typeface="Arial" panose="020B0604020202020204" pitchFamily="34" charset="0"/>
                <a:cs typeface="Arial" panose="020B0604020202020204" pitchFamily="34" charset="0"/>
              </a:rPr>
              <a:t>Face Value = $1000</a:t>
            </a:r>
          </a:p>
          <a:p>
            <a:pPr eaLnBrk="1" hangingPunct="1"/>
            <a:r>
              <a:rPr lang="en-US" altLang="en-US" sz="1800" dirty="0">
                <a:latin typeface="Arial" panose="020B0604020202020204" pitchFamily="34" charset="0"/>
                <a:cs typeface="Arial" panose="020B0604020202020204" pitchFamily="34" charset="0"/>
              </a:rPr>
              <a:t>Coupon Rate = 8%</a:t>
            </a:r>
          </a:p>
          <a:p>
            <a:pPr eaLnBrk="1" hangingPunct="1"/>
            <a:r>
              <a:rPr lang="en-US" altLang="en-US" sz="1800" dirty="0">
                <a:latin typeface="Arial" panose="020B0604020202020204" pitchFamily="34" charset="0"/>
                <a:cs typeface="Arial" panose="020B0604020202020204" pitchFamily="34" charset="0"/>
              </a:rPr>
              <a:t>Maturity = 25 years</a:t>
            </a:r>
          </a:p>
          <a:p>
            <a:pPr eaLnBrk="1" hangingPunct="1"/>
            <a:r>
              <a:rPr lang="en-US" altLang="en-US" sz="1800" dirty="0">
                <a:latin typeface="Arial" panose="020B0604020202020204" pitchFamily="34" charset="0"/>
                <a:cs typeface="Arial" panose="020B0604020202020204" pitchFamily="34" charset="0"/>
              </a:rPr>
              <a:t>Semi-Annual Coupon Payments</a:t>
            </a:r>
          </a:p>
        </p:txBody>
      </p:sp>
      <p:sp>
        <p:nvSpPr>
          <p:cNvPr id="15" name="TextBox 5"/>
          <p:cNvSpPr txBox="1">
            <a:spLocks noChangeArrowheads="1"/>
          </p:cNvSpPr>
          <p:nvPr/>
        </p:nvSpPr>
        <p:spPr bwMode="auto">
          <a:xfrm>
            <a:off x="1681415" y="4320156"/>
            <a:ext cx="3948759" cy="369888"/>
          </a:xfrm>
          <a:prstGeom prst="rect">
            <a:avLst/>
          </a:prstGeom>
          <a:solidFill>
            <a:srgbClr val="0000FF">
              <a:alpha val="5098"/>
            </a:srgbClr>
          </a:solidFill>
          <a:ln w="9525">
            <a:solidFill>
              <a:srgbClr val="000090"/>
            </a:solidFill>
            <a:miter lim="800000"/>
            <a:headEnd/>
            <a:tailEnd/>
          </a:ln>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r>
              <a:rPr lang="en-US" altLang="en-US" sz="1800" b="1" dirty="0">
                <a:latin typeface="Arial" panose="020B0604020202020204" pitchFamily="34" charset="0"/>
                <a:cs typeface="Arial" panose="020B0604020202020204" pitchFamily="34" charset="0"/>
              </a:rPr>
              <a:t>Yield Determined by Market</a:t>
            </a:r>
            <a:endParaRPr lang="en-US" altLang="en-US" sz="1800" dirty="0">
              <a:latin typeface="Arial" panose="020B0604020202020204" pitchFamily="34" charset="0"/>
              <a:cs typeface="Arial" panose="020B0604020202020204" pitchFamily="34" charset="0"/>
            </a:endParaRPr>
          </a:p>
        </p:txBody>
      </p:sp>
      <p:sp>
        <p:nvSpPr>
          <p:cNvPr id="16" name="Rectangle 3"/>
          <p:cNvSpPr>
            <a:spLocks noChangeArrowheads="1"/>
          </p:cNvSpPr>
          <p:nvPr/>
        </p:nvSpPr>
        <p:spPr bwMode="auto">
          <a:xfrm>
            <a:off x="1681415" y="4701156"/>
            <a:ext cx="3948759" cy="36988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eaLnBrk="1" hangingPunct="1"/>
            <a:r>
              <a:rPr lang="en-US" altLang="en-US" sz="1800" b="1">
                <a:latin typeface="Arial" panose="020B0604020202020204" pitchFamily="34" charset="0"/>
                <a:cs typeface="Arial" panose="020B0604020202020204" pitchFamily="34" charset="0"/>
              </a:rPr>
              <a:t>Market Yield (YTM): </a:t>
            </a:r>
            <a:r>
              <a:rPr lang="en-US" altLang="en-US" sz="1800">
                <a:latin typeface="Arial" panose="020B0604020202020204" pitchFamily="34" charset="0"/>
                <a:cs typeface="Arial" panose="020B0604020202020204" pitchFamily="34" charset="0"/>
              </a:rPr>
              <a:t>6%</a:t>
            </a:r>
          </a:p>
        </p:txBody>
      </p:sp>
      <p:sp>
        <p:nvSpPr>
          <p:cNvPr id="17" name="TextBox 5"/>
          <p:cNvSpPr txBox="1">
            <a:spLocks noChangeArrowheads="1"/>
          </p:cNvSpPr>
          <p:nvPr/>
        </p:nvSpPr>
        <p:spPr bwMode="auto">
          <a:xfrm>
            <a:off x="1681415" y="2186556"/>
            <a:ext cx="3948759" cy="369332"/>
          </a:xfrm>
          <a:prstGeom prst="rect">
            <a:avLst/>
          </a:prstGeom>
          <a:solidFill>
            <a:srgbClr val="0000FF">
              <a:alpha val="5098"/>
            </a:srgbClr>
          </a:solidFill>
          <a:ln w="9525">
            <a:solidFill>
              <a:srgbClr val="000090"/>
            </a:solidFill>
            <a:miter lim="800000"/>
            <a:headEnd/>
            <a:tailEnd/>
          </a:ln>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r>
              <a:rPr lang="en-US" altLang="en-US" sz="1800" b="1" dirty="0">
                <a:latin typeface="Arial" panose="020B0604020202020204" pitchFamily="34" charset="0"/>
                <a:cs typeface="Arial" panose="020B0604020202020204" pitchFamily="34" charset="0"/>
              </a:rPr>
              <a:t>Cash Flows Determined By Issuer</a:t>
            </a:r>
            <a:endParaRPr lang="en-US" altLang="en-US" sz="1800" dirty="0">
              <a:latin typeface="Arial" panose="020B0604020202020204" pitchFamily="34" charset="0"/>
              <a:cs typeface="Arial" panose="020B0604020202020204" pitchFamily="34" charset="0"/>
            </a:endParaRPr>
          </a:p>
        </p:txBody>
      </p:sp>
      <p:sp>
        <p:nvSpPr>
          <p:cNvPr id="19" name="Text Box 8"/>
          <p:cNvSpPr txBox="1">
            <a:spLocks noChangeArrowheads="1"/>
          </p:cNvSpPr>
          <p:nvPr/>
        </p:nvSpPr>
        <p:spPr bwMode="auto">
          <a:xfrm>
            <a:off x="6261340" y="3412941"/>
            <a:ext cx="1600200" cy="923330"/>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eaLnBrk="1" hangingPunct="1"/>
            <a:r>
              <a:rPr lang="en-US" altLang="en-US" sz="1800" b="1">
                <a:latin typeface="Arial" panose="020B0604020202020204" pitchFamily="34" charset="0"/>
                <a:cs typeface="Arial" panose="020B0604020202020204" pitchFamily="34" charset="0"/>
              </a:rPr>
              <a:t>Present Value Calculation</a:t>
            </a:r>
          </a:p>
        </p:txBody>
      </p:sp>
      <p:sp>
        <p:nvSpPr>
          <p:cNvPr id="20" name="Text Box 10"/>
          <p:cNvSpPr txBox="1">
            <a:spLocks noChangeArrowheads="1"/>
          </p:cNvSpPr>
          <p:nvPr/>
        </p:nvSpPr>
        <p:spPr bwMode="auto">
          <a:xfrm>
            <a:off x="8547340" y="3412347"/>
            <a:ext cx="1066800" cy="923925"/>
          </a:xfrm>
          <a:prstGeom prst="rect">
            <a:avLst/>
          </a:prstGeom>
          <a:solidFill>
            <a:srgbClr val="0000FF">
              <a:alpha val="5098"/>
            </a:srgbClr>
          </a:solidFill>
          <a:ln w="9525">
            <a:solidFill>
              <a:srgbClr val="000090"/>
            </a:solidFill>
            <a:miter lim="800000"/>
            <a:headEnd/>
            <a:tailEnd/>
          </a:ln>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eaLnBrk="1" hangingPunct="1"/>
            <a:r>
              <a:rPr lang="en-US" altLang="en-US" sz="1800" b="1">
                <a:latin typeface="Arial" panose="020B0604020202020204" pitchFamily="34" charset="0"/>
                <a:cs typeface="Arial" panose="020B0604020202020204" pitchFamily="34" charset="0"/>
              </a:rPr>
              <a:t>Bond’s Market  Price</a:t>
            </a:r>
          </a:p>
        </p:txBody>
      </p:sp>
      <p:sp>
        <p:nvSpPr>
          <p:cNvPr id="21" name="Line 11"/>
          <p:cNvSpPr>
            <a:spLocks noChangeShapeType="1"/>
          </p:cNvSpPr>
          <p:nvPr/>
        </p:nvSpPr>
        <p:spPr bwMode="auto">
          <a:xfrm>
            <a:off x="5630172" y="3177156"/>
            <a:ext cx="631168" cy="6971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22" name="Line 12"/>
          <p:cNvSpPr>
            <a:spLocks noChangeShapeType="1"/>
          </p:cNvSpPr>
          <p:nvPr/>
        </p:nvSpPr>
        <p:spPr bwMode="auto">
          <a:xfrm flipV="1">
            <a:off x="5589180" y="3874308"/>
            <a:ext cx="672160" cy="8470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23" name="Line 13"/>
          <p:cNvSpPr>
            <a:spLocks noChangeShapeType="1"/>
          </p:cNvSpPr>
          <p:nvPr/>
        </p:nvSpPr>
        <p:spPr bwMode="auto">
          <a:xfrm>
            <a:off x="7936303" y="3879518"/>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Arial" panose="020B0604020202020204" pitchFamily="34" charset="0"/>
              <a:cs typeface="Arial" panose="020B0604020202020204" pitchFamily="34" charset="0"/>
            </a:endParaRPr>
          </a:p>
        </p:txBody>
      </p:sp>
      <p:sp>
        <p:nvSpPr>
          <p:cNvPr id="3" name="Rectangle 2"/>
          <p:cNvSpPr/>
          <p:nvPr/>
        </p:nvSpPr>
        <p:spPr>
          <a:xfrm>
            <a:off x="1671448" y="1595908"/>
            <a:ext cx="3155672" cy="369332"/>
          </a:xfrm>
          <a:prstGeom prst="rect">
            <a:avLst/>
          </a:prstGeom>
        </p:spPr>
        <p:txBody>
          <a:bodyPr wrap="none">
            <a:spAutoFit/>
          </a:bodyPr>
          <a:lstStyle/>
          <a:p>
            <a:r>
              <a:rPr lang="en-US" altLang="en-US" b="1" dirty="0">
                <a:latin typeface="Arial" panose="020B0604020202020204" pitchFamily="34" charset="0"/>
                <a:cs typeface="Arial" panose="020B0604020202020204" pitchFamily="34" charset="0"/>
              </a:rPr>
              <a:t>We see this with bonds…   </a:t>
            </a:r>
          </a:p>
        </p:txBody>
      </p:sp>
      <p:pic>
        <p:nvPicPr>
          <p:cNvPr id="18" name="Picture 2" descr="http://www.treasurydirect.gov/timeline-assets/images/large/1935_baby-bo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5261" y="1376984"/>
            <a:ext cx="982213" cy="90036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http://getmunicipalfinancing.com/wp-content/uploads/2013/01/Municipal-Bond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7473" y="1376985"/>
            <a:ext cx="1225290" cy="82536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2764" y="1371040"/>
            <a:ext cx="1436083" cy="906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itle 5"/>
          <p:cNvSpPr>
            <a:spLocks noGrp="1"/>
          </p:cNvSpPr>
          <p:nvPr>
            <p:ph type="title"/>
          </p:nvPr>
        </p:nvSpPr>
        <p:spPr/>
        <p:txBody>
          <a:bodyPr/>
          <a:lstStyle/>
          <a:p>
            <a:r>
              <a:rPr lang="en-US" sz="1800" dirty="0"/>
              <a:t>Valuation and Present Value</a:t>
            </a:r>
            <a:endParaRPr lang="en-US" sz="1800" dirty="0"/>
          </a:p>
        </p:txBody>
      </p:sp>
      <p:sp>
        <p:nvSpPr>
          <p:cNvPr id="2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973998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855398" y="2158192"/>
            <a:ext cx="7543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spcBef>
                <a:spcPct val="50000"/>
              </a:spcBef>
            </a:pPr>
            <a:r>
              <a:rPr lang="en-US" altLang="en-US" sz="1800" b="1" dirty="0">
                <a:latin typeface="Arial" panose="020B0604020202020204" pitchFamily="34" charset="0"/>
                <a:cs typeface="Arial" panose="020B0604020202020204" pitchFamily="34" charset="0"/>
              </a:rPr>
              <a:t>Value </a:t>
            </a:r>
            <a:r>
              <a:rPr lang="en-US" altLang="en-US" sz="1800" b="1" dirty="0">
                <a:latin typeface="Arial" panose="020B0604020202020204" pitchFamily="34" charset="0"/>
                <a:cs typeface="Arial" panose="020B0604020202020204" pitchFamily="34" charset="0"/>
              </a:rPr>
              <a:t>of the Stock = </a:t>
            </a:r>
          </a:p>
        </p:txBody>
      </p:sp>
      <p:graphicFrame>
        <p:nvGraphicFramePr>
          <p:cNvPr id="5" name="Object 2"/>
          <p:cNvGraphicFramePr>
            <a:graphicFrameLocks noChangeAspect="1"/>
          </p:cNvGraphicFramePr>
          <p:nvPr>
            <p:extLst/>
          </p:nvPr>
        </p:nvGraphicFramePr>
        <p:xfrm>
          <a:off x="4131813" y="1928004"/>
          <a:ext cx="406400" cy="596900"/>
        </p:xfrm>
        <a:graphic>
          <a:graphicData uri="http://schemas.openxmlformats.org/presentationml/2006/ole">
            <mc:AlternateContent xmlns:mc="http://schemas.openxmlformats.org/markup-compatibility/2006">
              <mc:Choice xmlns:v="urn:schemas-microsoft-com:vml" Requires="v">
                <p:oleObj spid="_x0000_s10250" name="Equation" r:id="rId3" imgW="190500" imgH="279400" progId="Equation.3">
                  <p:embed/>
                </p:oleObj>
              </mc:Choice>
              <mc:Fallback>
                <p:oleObj name="Equation" r:id="rId3" imgW="190500" imgH="279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1813" y="1928004"/>
                        <a:ext cx="4064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6"/>
          <p:cNvSpPr txBox="1">
            <a:spLocks noChangeArrowheads="1"/>
          </p:cNvSpPr>
          <p:nvPr/>
        </p:nvSpPr>
        <p:spPr bwMode="auto">
          <a:xfrm>
            <a:off x="4531743" y="2155572"/>
            <a:ext cx="55841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spcBef>
                <a:spcPct val="50000"/>
              </a:spcBef>
            </a:pPr>
            <a:r>
              <a:rPr lang="en-US" altLang="en-US" sz="1800" b="1" dirty="0">
                <a:latin typeface="Arial" panose="020B0604020202020204" pitchFamily="34" charset="0"/>
                <a:cs typeface="Arial" panose="020B0604020202020204" pitchFamily="34" charset="0"/>
              </a:rPr>
              <a:t>=  present value of </a:t>
            </a:r>
            <a:r>
              <a:rPr lang="en-US" altLang="en-US" sz="1800" b="1" dirty="0">
                <a:latin typeface="Arial" panose="020B0604020202020204" pitchFamily="34" charset="0"/>
                <a:cs typeface="Arial" panose="020B0604020202020204" pitchFamily="34" charset="0"/>
              </a:rPr>
              <a:t>forecasted future </a:t>
            </a:r>
            <a:r>
              <a:rPr lang="en-US" altLang="en-US" sz="1800" b="1" dirty="0">
                <a:latin typeface="Arial" panose="020B0604020202020204" pitchFamily="34" charset="0"/>
                <a:cs typeface="Arial" panose="020B0604020202020204" pitchFamily="34" charset="0"/>
              </a:rPr>
              <a:t>dividends =</a:t>
            </a:r>
          </a:p>
        </p:txBody>
      </p:sp>
      <p:graphicFrame>
        <p:nvGraphicFramePr>
          <p:cNvPr id="7" name="Object 3"/>
          <p:cNvGraphicFramePr>
            <a:graphicFrameLocks noChangeAspect="1"/>
          </p:cNvGraphicFramePr>
          <p:nvPr>
            <p:extLst/>
          </p:nvPr>
        </p:nvGraphicFramePr>
        <p:xfrm>
          <a:off x="1970761" y="3065844"/>
          <a:ext cx="6484938" cy="1136650"/>
        </p:xfrm>
        <a:graphic>
          <a:graphicData uri="http://schemas.openxmlformats.org/presentationml/2006/ole">
            <mc:AlternateContent xmlns:mc="http://schemas.openxmlformats.org/markup-compatibility/2006">
              <mc:Choice xmlns:v="urn:schemas-microsoft-com:vml" Requires="v">
                <p:oleObj spid="_x0000_s10251" name="Equation" r:id="rId5" imgW="2120900" imgH="419100" progId="Equation.3">
                  <p:embed/>
                </p:oleObj>
              </mc:Choice>
              <mc:Fallback>
                <p:oleObj name="Equation" r:id="rId5" imgW="21209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70761" y="3065844"/>
                        <a:ext cx="6484938" cy="1136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Line 10"/>
          <p:cNvSpPr>
            <a:spLocks noChangeShapeType="1"/>
          </p:cNvSpPr>
          <p:nvPr/>
        </p:nvSpPr>
        <p:spPr bwMode="auto">
          <a:xfrm>
            <a:off x="3206151" y="4140678"/>
            <a:ext cx="0" cy="6843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b="1">
              <a:latin typeface="Arial" panose="020B0604020202020204" pitchFamily="34" charset="0"/>
              <a:cs typeface="Arial" panose="020B0604020202020204" pitchFamily="34" charset="0"/>
            </a:endParaRPr>
          </a:p>
        </p:txBody>
      </p:sp>
      <p:sp>
        <p:nvSpPr>
          <p:cNvPr id="11" name="Text Box 11"/>
          <p:cNvSpPr txBox="1">
            <a:spLocks noChangeArrowheads="1"/>
          </p:cNvSpPr>
          <p:nvPr/>
        </p:nvSpPr>
        <p:spPr bwMode="auto">
          <a:xfrm>
            <a:off x="2004204" y="4824982"/>
            <a:ext cx="5515155" cy="175432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Tahoma" pitchFamily="-108" charset="0"/>
                <a:ea typeface="ＭＳ Ｐゴシック" pitchFamily="-108" charset="-128"/>
              </a:defRPr>
            </a:lvl1pPr>
            <a:lvl2pPr marL="37931725" indent="-37474525">
              <a:defRPr sz="2400">
                <a:solidFill>
                  <a:schemeClr val="tx1"/>
                </a:solidFill>
                <a:latin typeface="Tahoma" pitchFamily="-108" charset="0"/>
                <a:ea typeface="ＭＳ Ｐゴシック" pitchFamily="-108" charset="-128"/>
              </a:defRPr>
            </a:lvl2pPr>
            <a:lvl3pPr>
              <a:defRPr sz="2400">
                <a:solidFill>
                  <a:schemeClr val="tx1"/>
                </a:solidFill>
                <a:latin typeface="Tahoma" pitchFamily="-108" charset="0"/>
                <a:ea typeface="ＭＳ Ｐゴシック" pitchFamily="-108" charset="-128"/>
              </a:defRPr>
            </a:lvl3pPr>
            <a:lvl4pPr>
              <a:defRPr sz="2400">
                <a:solidFill>
                  <a:schemeClr val="tx1"/>
                </a:solidFill>
                <a:latin typeface="Tahoma" pitchFamily="-108" charset="0"/>
                <a:ea typeface="ＭＳ Ｐゴシック" pitchFamily="-108" charset="-128"/>
              </a:defRPr>
            </a:lvl4pPr>
            <a:lvl5pPr>
              <a:defRPr sz="2400">
                <a:solidFill>
                  <a:schemeClr val="tx1"/>
                </a:solidFill>
                <a:latin typeface="Tahoma" pitchFamily="-108" charset="0"/>
                <a:ea typeface="ＭＳ Ｐゴシック" pitchFamily="-108" charset="-128"/>
              </a:defRPr>
            </a:lvl5pPr>
            <a:lvl6pPr marL="457200" eaLnBrk="0" fontAlgn="base" hangingPunct="0">
              <a:spcBef>
                <a:spcPct val="0"/>
              </a:spcBef>
              <a:spcAft>
                <a:spcPct val="0"/>
              </a:spcAft>
              <a:defRPr sz="2400">
                <a:solidFill>
                  <a:schemeClr val="tx1"/>
                </a:solidFill>
                <a:latin typeface="Tahoma" pitchFamily="-108" charset="0"/>
                <a:ea typeface="ＭＳ Ｐゴシック" pitchFamily="-108" charset="-128"/>
              </a:defRPr>
            </a:lvl6pPr>
            <a:lvl7pPr marL="914400" eaLnBrk="0" fontAlgn="base" hangingPunct="0">
              <a:spcBef>
                <a:spcPct val="0"/>
              </a:spcBef>
              <a:spcAft>
                <a:spcPct val="0"/>
              </a:spcAft>
              <a:defRPr sz="2400">
                <a:solidFill>
                  <a:schemeClr val="tx1"/>
                </a:solidFill>
                <a:latin typeface="Tahoma" pitchFamily="-108" charset="0"/>
                <a:ea typeface="ＭＳ Ｐゴシック" pitchFamily="-108" charset="-128"/>
              </a:defRPr>
            </a:lvl7pPr>
            <a:lvl8pPr marL="1371600" eaLnBrk="0" fontAlgn="base" hangingPunct="0">
              <a:spcBef>
                <a:spcPct val="0"/>
              </a:spcBef>
              <a:spcAft>
                <a:spcPct val="0"/>
              </a:spcAft>
              <a:defRPr sz="2400">
                <a:solidFill>
                  <a:schemeClr val="tx1"/>
                </a:solidFill>
                <a:latin typeface="Tahoma" pitchFamily="-108" charset="0"/>
                <a:ea typeface="ＭＳ Ｐゴシック" pitchFamily="-108" charset="-128"/>
              </a:defRPr>
            </a:lvl8pPr>
            <a:lvl9pPr marL="1828800" eaLnBrk="0" fontAlgn="base" hangingPunct="0">
              <a:spcBef>
                <a:spcPct val="0"/>
              </a:spcBef>
              <a:spcAft>
                <a:spcPct val="0"/>
              </a:spcAft>
              <a:defRPr sz="2400">
                <a:solidFill>
                  <a:schemeClr val="tx1"/>
                </a:solidFill>
                <a:latin typeface="Tahoma" pitchFamily="-108" charset="0"/>
                <a:ea typeface="ＭＳ Ｐゴシック" pitchFamily="-108" charset="-128"/>
              </a:defRPr>
            </a:lvl9pPr>
          </a:lstStyle>
          <a:p>
            <a:pPr>
              <a:spcBef>
                <a:spcPct val="50000"/>
              </a:spcBef>
            </a:pPr>
            <a:r>
              <a:rPr lang="en-US" altLang="en-US" sz="1800" b="1" dirty="0">
                <a:latin typeface="Arial" panose="020B0604020202020204" pitchFamily="34" charset="0"/>
                <a:cs typeface="Arial" panose="020B0604020202020204" pitchFamily="34" charset="0"/>
              </a:rPr>
              <a:t>Where does this rate come from?  Bonds typically have a market yield (YTM).  But there is no comparable market-based number in the market for stocks. In class, we typically estimate this number using the stock’s beta </a:t>
            </a:r>
            <a:r>
              <a:rPr lang="en-US" altLang="en-US" sz="1800" b="1" dirty="0">
                <a:latin typeface="Arial" panose="020B0604020202020204" pitchFamily="34" charset="0"/>
                <a:cs typeface="Arial" panose="020B0604020202020204" pitchFamily="34" charset="0"/>
              </a:rPr>
              <a:t>and the Security Market </a:t>
            </a:r>
            <a:r>
              <a:rPr lang="en-US" altLang="en-US" sz="1800" b="1" dirty="0">
                <a:latin typeface="Arial" panose="020B0604020202020204" pitchFamily="34" charset="0"/>
                <a:cs typeface="Arial" panose="020B0604020202020204" pitchFamily="34" charset="0"/>
              </a:rPr>
              <a:t>Line.</a:t>
            </a:r>
            <a:endParaRPr lang="en-US" altLang="en-US" sz="1800" b="1" dirty="0">
              <a:latin typeface="Arial" panose="020B0604020202020204" pitchFamily="34" charset="0"/>
              <a:cs typeface="Arial" panose="020B0604020202020204" pitchFamily="34" charset="0"/>
            </a:endParaRPr>
          </a:p>
        </p:txBody>
      </p:sp>
      <p:sp>
        <p:nvSpPr>
          <p:cNvPr id="15" name="TextBox 14"/>
          <p:cNvSpPr txBox="1"/>
          <p:nvPr/>
        </p:nvSpPr>
        <p:spPr>
          <a:xfrm>
            <a:off x="1797170" y="1531991"/>
            <a:ext cx="3416061"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We see this with stocks…</a:t>
            </a:r>
            <a:endParaRPr lang="en-US" b="1" dirty="0">
              <a:latin typeface="Arial" panose="020B0604020202020204" pitchFamily="34" charset="0"/>
              <a:cs typeface="Arial" panose="020B0604020202020204" pitchFamily="34" charset="0"/>
            </a:endParaRPr>
          </a:p>
        </p:txBody>
      </p:sp>
      <p:pic>
        <p:nvPicPr>
          <p:cNvPr id="686167" name="Picture 87" descr="http://www.savingadvice.com/images/blog/disney-stock-certificat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13231" y="1102950"/>
            <a:ext cx="1569283" cy="1065805"/>
          </a:xfrm>
          <a:prstGeom prst="rect">
            <a:avLst/>
          </a:prstGeom>
          <a:noFill/>
          <a:extLst>
            <a:ext uri="{909E8E84-426E-40DD-AFC4-6F175D3DCCD1}">
              <a14:hiddenFill xmlns:a14="http://schemas.microsoft.com/office/drawing/2010/main">
                <a:solidFill>
                  <a:srgbClr val="FFFFFF"/>
                </a:solidFill>
              </a14:hiddenFill>
            </a:ext>
          </a:extLst>
        </p:spPr>
      </p:pic>
      <p:pic>
        <p:nvPicPr>
          <p:cNvPr id="686169" name="Picture 89" descr="http://upload.wikimedia.org/wikipedia/commons/b/b5/B%26O_RR_common_stock.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82514" y="1098651"/>
            <a:ext cx="1614856" cy="1056922"/>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5"/>
          <p:cNvSpPr>
            <a:spLocks noGrp="1"/>
          </p:cNvSpPr>
          <p:nvPr>
            <p:ph type="title"/>
          </p:nvPr>
        </p:nvSpPr>
        <p:spPr/>
        <p:txBody>
          <a:bodyPr/>
          <a:lstStyle/>
          <a:p>
            <a:r>
              <a:rPr lang="en-US" sz="1800" dirty="0"/>
              <a:t>Valuation and Present Value</a:t>
            </a:r>
            <a:endParaRPr lang="en-US" sz="1800" dirty="0"/>
          </a:p>
        </p:txBody>
      </p:sp>
      <p:sp>
        <p:nvSpPr>
          <p:cNvPr id="12"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146089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36143" y="1358544"/>
            <a:ext cx="8867955" cy="3970318"/>
          </a:xfrm>
          <a:prstGeom prst="rect">
            <a:avLst/>
          </a:prstGeom>
          <a:noFill/>
          <a:ln>
            <a:solidFill>
              <a:schemeClr val="tx1"/>
            </a:solidFill>
          </a:ln>
        </p:spPr>
        <p:txBody>
          <a:bodyPr wrap="square" rtlCol="0">
            <a:spAutoFit/>
          </a:bodyPr>
          <a:lstStyle/>
          <a:p>
            <a:r>
              <a:rPr lang="en-US" b="1" dirty="0"/>
              <a:t>Please note the obvious differences between bond and stock valuation.</a:t>
            </a:r>
          </a:p>
          <a:p>
            <a:endParaRPr lang="en-US" b="1" dirty="0"/>
          </a:p>
          <a:p>
            <a:r>
              <a:rPr lang="en-US" b="1" dirty="0"/>
              <a:t>At one extreme an investor in a U.S. Treasury Bond can be quite certain of the future cash flows.  Likewise, the YTM on a Treasury Bond is well established in the market.  Thus, the inputs to the present value calculation are easy to access.  </a:t>
            </a:r>
          </a:p>
          <a:p>
            <a:endParaRPr lang="en-US" b="1" dirty="0"/>
          </a:p>
          <a:p>
            <a:r>
              <a:rPr lang="en-US" b="1" dirty="0"/>
              <a:t>At the other extreme, consider the stock of a recent start-up company.  The future dividends flowing to the stockholders are extremely uncertain.  Likewise, the discount rate is also very difficult to estimate.  This difficulty in obtaining reasonable inputs to the present value calculation is why equity analysts often turn to other valuation approaches, such as valuation by </a:t>
            </a:r>
            <a:r>
              <a:rPr lang="en-US" b="1" dirty="0" err="1"/>
              <a:t>comparables</a:t>
            </a:r>
            <a:r>
              <a:rPr lang="en-US" b="1" dirty="0"/>
              <a:t>.)</a:t>
            </a:r>
          </a:p>
          <a:p>
            <a:endParaRPr lang="en-US" b="1" dirty="0"/>
          </a:p>
          <a:p>
            <a:r>
              <a:rPr lang="en-US" b="1" dirty="0"/>
              <a:t>We can then imagine corporate bonds and stocks of well-established companies falling somewhere in between.</a:t>
            </a:r>
            <a:endParaRPr lang="en-US" sz="1600" b="1" dirty="0"/>
          </a:p>
        </p:txBody>
      </p:sp>
      <p:pic>
        <p:nvPicPr>
          <p:cNvPr id="4" name="Picture 87" descr="http://www.savingadvice.com/images/blog/disney-stock-certifica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1057" y="5759096"/>
            <a:ext cx="1569283" cy="10658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9" descr="http://upload.wikimedia.org/wikipedia/commons/b/b5/B%26O_RR_common_sto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0340" y="5754797"/>
            <a:ext cx="1614856" cy="10569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treasurydirect.gov/timeline-assets/images/large/1935_baby-bon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1" y="5821925"/>
            <a:ext cx="982213" cy="9003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getmunicipalfinancing.com/wp-content/uploads/2013/01/Municipal-Bond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06213" y="5821926"/>
            <a:ext cx="1225290" cy="8253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31504" y="5815981"/>
            <a:ext cx="1436083" cy="9063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bwMode="auto">
          <a:xfrm>
            <a:off x="5167586" y="6055743"/>
            <a:ext cx="566105"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rtlCol="0">
            <a:spAutoFit/>
          </a:bodyPr>
          <a:lstStyle/>
          <a:p>
            <a:pPr>
              <a:spcBef>
                <a:spcPct val="0"/>
              </a:spcBef>
            </a:pPr>
            <a:r>
              <a:rPr lang="en-US" b="1" dirty="0">
                <a:latin typeface="Arial" panose="020B0604020202020204" pitchFamily="34" charset="0"/>
                <a:cs typeface="Arial" panose="020B0604020202020204" pitchFamily="34" charset="0"/>
              </a:rPr>
              <a:t>Vs.</a:t>
            </a:r>
          </a:p>
        </p:txBody>
      </p:sp>
      <p:sp>
        <p:nvSpPr>
          <p:cNvPr id="11" name="Title 5"/>
          <p:cNvSpPr>
            <a:spLocks noGrp="1"/>
          </p:cNvSpPr>
          <p:nvPr>
            <p:ph type="title"/>
          </p:nvPr>
        </p:nvSpPr>
        <p:spPr/>
        <p:txBody>
          <a:bodyPr/>
          <a:lstStyle/>
          <a:p>
            <a:r>
              <a:rPr lang="en-US" sz="1800" dirty="0"/>
              <a:t>Valuation and Present Value</a:t>
            </a:r>
            <a:endParaRPr lang="en-US" sz="1800" dirty="0"/>
          </a:p>
        </p:txBody>
      </p:sp>
      <p:sp>
        <p:nvSpPr>
          <p:cNvPr id="10"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654623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36143" y="1358544"/>
            <a:ext cx="8867955" cy="369332"/>
          </a:xfrm>
          <a:prstGeom prst="rect">
            <a:avLst/>
          </a:prstGeom>
          <a:noFill/>
          <a:ln>
            <a:solidFill>
              <a:schemeClr val="tx1"/>
            </a:solidFill>
          </a:ln>
        </p:spPr>
        <p:txBody>
          <a:bodyPr wrap="square" rtlCol="0">
            <a:spAutoFit/>
          </a:bodyPr>
          <a:lstStyle/>
          <a:p>
            <a:r>
              <a:rPr lang="en-US" b="1" dirty="0" smtClean="0"/>
              <a:t>We will also see this with capital budgeting at a company.</a:t>
            </a:r>
            <a:endParaRPr lang="en-US" sz="1600" b="1" dirty="0"/>
          </a:p>
        </p:txBody>
      </p:sp>
      <p:sp>
        <p:nvSpPr>
          <p:cNvPr id="11" name="Title 5"/>
          <p:cNvSpPr>
            <a:spLocks noGrp="1"/>
          </p:cNvSpPr>
          <p:nvPr>
            <p:ph type="title"/>
          </p:nvPr>
        </p:nvSpPr>
        <p:spPr/>
        <p:txBody>
          <a:bodyPr/>
          <a:lstStyle/>
          <a:p>
            <a:r>
              <a:rPr lang="en-US" sz="1800" dirty="0"/>
              <a:t>Valuation and Present Value</a:t>
            </a:r>
            <a:endParaRPr lang="en-US" sz="1800" dirty="0"/>
          </a:p>
        </p:txBody>
      </p:sp>
      <p:sp>
        <p:nvSpPr>
          <p:cNvPr id="10"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273033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10985" y="2445067"/>
            <a:ext cx="1494333" cy="369332"/>
          </a:xfrm>
          <a:prstGeom prst="rect">
            <a:avLst/>
          </a:prstGeom>
          <a:noFill/>
          <a:ln>
            <a:solidFill>
              <a:schemeClr val="tx1"/>
            </a:solidFill>
          </a:ln>
        </p:spPr>
        <p:txBody>
          <a:bodyPr wrap="square" rtlCol="0">
            <a:spAutoFit/>
          </a:bodyPr>
          <a:lstStyle/>
          <a:p>
            <a:r>
              <a:rPr lang="en-US" b="1" dirty="0" smtClean="0"/>
              <a:t>End</a:t>
            </a:r>
            <a:endParaRPr lang="en-US" sz="1600" b="1" dirty="0"/>
          </a:p>
        </p:txBody>
      </p:sp>
      <p:sp>
        <p:nvSpPr>
          <p:cNvPr id="11" name="Title 5"/>
          <p:cNvSpPr>
            <a:spLocks noGrp="1"/>
          </p:cNvSpPr>
          <p:nvPr>
            <p:ph type="title"/>
          </p:nvPr>
        </p:nvSpPr>
        <p:spPr/>
        <p:txBody>
          <a:bodyPr/>
          <a:lstStyle/>
          <a:p>
            <a:r>
              <a:rPr lang="en-US" sz="1800" dirty="0"/>
              <a:t>Valuation and Present Value</a:t>
            </a:r>
            <a:endParaRPr lang="en-US" sz="1800" dirty="0"/>
          </a:p>
        </p:txBody>
      </p:sp>
      <p:sp>
        <p:nvSpPr>
          <p:cNvPr id="10"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029996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5"/>
          <p:cNvSpPr txBox="1">
            <a:spLocks noChangeArrowheads="1"/>
          </p:cNvSpPr>
          <p:nvPr/>
        </p:nvSpPr>
        <p:spPr bwMode="auto">
          <a:xfrm>
            <a:off x="2133600" y="2362201"/>
            <a:ext cx="6934200" cy="366713"/>
          </a:xfrm>
          <a:prstGeom prst="rect">
            <a:avLst/>
          </a:prstGeom>
          <a:noFill/>
          <a:ln w="9525">
            <a:noFill/>
            <a:miter lim="800000"/>
            <a:headEnd/>
            <a:tailEnd/>
          </a:ln>
        </p:spPr>
        <p:txBody>
          <a:bodyPr>
            <a:prstTxWarp prst="textNoShape">
              <a:avLst/>
            </a:prstTxWarp>
            <a:spAutoFit/>
          </a:bodyPr>
          <a:lstStyle/>
          <a:p>
            <a:endParaRPr lang="en-US" dirty="0"/>
          </a:p>
        </p:txBody>
      </p:sp>
      <p:sp>
        <p:nvSpPr>
          <p:cNvPr id="83971" name="Rectangle 12"/>
          <p:cNvSpPr>
            <a:spLocks noChangeArrowheads="1"/>
          </p:cNvSpPr>
          <p:nvPr/>
        </p:nvSpPr>
        <p:spPr bwMode="auto">
          <a:xfrm>
            <a:off x="2065964" y="1734273"/>
            <a:ext cx="7848600" cy="1865126"/>
          </a:xfrm>
          <a:prstGeom prst="rect">
            <a:avLst/>
          </a:prstGeom>
          <a:noFill/>
          <a:ln w="9525">
            <a:solidFill>
              <a:srgbClr val="000090"/>
            </a:solidFill>
            <a:miter lim="800000"/>
            <a:headEnd/>
            <a:tailEnd/>
          </a:ln>
        </p:spPr>
        <p:txBody>
          <a:bodyPr>
            <a:prstTxWarp prst="textNoShape">
              <a:avLst/>
            </a:prstTxWarp>
            <a:spAutoFit/>
          </a:bodyPr>
          <a:lstStyle/>
          <a:p>
            <a:pPr algn="l" eaLnBrk="1" hangingPunct="1">
              <a:spcBef>
                <a:spcPct val="20000"/>
              </a:spcBef>
              <a:buClr>
                <a:schemeClr val="folHlink"/>
              </a:buClr>
              <a:buSzPct val="60000"/>
            </a:pPr>
            <a:r>
              <a:rPr lang="en-US" b="1" dirty="0"/>
              <a:t>One interpretation is that when </a:t>
            </a:r>
            <a:r>
              <a:rPr lang="en-US" b="1" dirty="0"/>
              <a:t>you pay the present value today in exchange for a set of </a:t>
            </a:r>
            <a:r>
              <a:rPr lang="en-US" b="1" dirty="0"/>
              <a:t>cash </a:t>
            </a:r>
            <a:r>
              <a:rPr lang="en-US" b="1" dirty="0"/>
              <a:t>flows expected to be received in the future, you will earn (subject to the “</a:t>
            </a:r>
            <a:r>
              <a:rPr lang="en-US" b="1" dirty="0">
                <a:solidFill>
                  <a:srgbClr val="0039A6"/>
                </a:solidFill>
              </a:rPr>
              <a:t>three conditions</a:t>
            </a:r>
            <a:r>
              <a:rPr lang="en-US" b="1" dirty="0"/>
              <a:t>”) a compound rate of return equal to the discount rate used to find the present value. </a:t>
            </a:r>
            <a:r>
              <a:rPr lang="en-US" b="1" dirty="0">
                <a:solidFill>
                  <a:srgbClr val="000000"/>
                </a:solidFill>
              </a:rPr>
              <a:t>  </a:t>
            </a:r>
            <a:endParaRPr lang="en-US" b="1" dirty="0">
              <a:solidFill>
                <a:srgbClr val="000000"/>
              </a:solidFill>
            </a:endParaRPr>
          </a:p>
          <a:p>
            <a:pPr algn="l" eaLnBrk="1" hangingPunct="1">
              <a:spcBef>
                <a:spcPct val="20000"/>
              </a:spcBef>
              <a:buClr>
                <a:schemeClr val="folHlink"/>
              </a:buClr>
              <a:buSzPct val="60000"/>
            </a:pPr>
            <a:endParaRPr lang="en-US" b="1" dirty="0">
              <a:solidFill>
                <a:srgbClr val="000000"/>
              </a:solidFill>
            </a:endParaRPr>
          </a:p>
          <a:p>
            <a:pPr algn="l" eaLnBrk="1" hangingPunct="1">
              <a:spcBef>
                <a:spcPct val="20000"/>
              </a:spcBef>
              <a:buClr>
                <a:schemeClr val="folHlink"/>
              </a:buClr>
              <a:buSzPct val="60000"/>
            </a:pPr>
            <a:r>
              <a:rPr lang="en-US" b="1" dirty="0">
                <a:solidFill>
                  <a:srgbClr val="000000"/>
                </a:solidFill>
              </a:rPr>
              <a:t>To see this, consider…  </a:t>
            </a:r>
            <a:endParaRPr lang="en-US" b="1" dirty="0">
              <a:solidFill>
                <a:srgbClr val="000000"/>
              </a:solidFill>
            </a:endParaRPr>
          </a:p>
        </p:txBody>
      </p:sp>
      <p:sp>
        <p:nvSpPr>
          <p:cNvPr id="9" name="Title 5"/>
          <p:cNvSpPr>
            <a:spLocks noGrp="1"/>
          </p:cNvSpPr>
          <p:nvPr>
            <p:ph type="title"/>
          </p:nvPr>
        </p:nvSpPr>
        <p:spPr/>
        <p:txBody>
          <a:bodyPr/>
          <a:lstStyle/>
          <a:p>
            <a:r>
              <a:rPr lang="en-US" sz="1800" dirty="0"/>
              <a:t>Valuation and Present Value</a:t>
            </a:r>
            <a:endParaRPr lang="en-US" sz="1800" dirty="0"/>
          </a:p>
        </p:txBody>
      </p:sp>
      <p:sp>
        <p:nvSpPr>
          <p:cNvPr id="83973" name="Slide Number Placeholder 5"/>
          <p:cNvSpPr>
            <a:spLocks noGrp="1"/>
          </p:cNvSpPr>
          <p:nvPr>
            <p:ph type="sldNum" sz="quarter" idx="12"/>
          </p:nvPr>
        </p:nvSpPr>
        <p:spPr>
          <a:xfrm>
            <a:off x="8763000" y="6248400"/>
            <a:ext cx="1905000" cy="457200"/>
          </a:xfrm>
          <a:prstGeom prst="rect">
            <a:avLst/>
          </a:prstGeom>
          <a:noFill/>
        </p:spPr>
        <p:txBody>
          <a:bodyPr/>
          <a:lstStyle/>
          <a:p>
            <a:fld id="{C5C8EECE-DEB7-6E47-AED9-955DDE30943F}" type="slidenum">
              <a:rPr lang="en-US"/>
              <a:pPr/>
              <a:t>3</a:t>
            </a:fld>
            <a:endParaRPr lang="en-US" dirty="0"/>
          </a:p>
        </p:txBody>
      </p:sp>
      <p:sp>
        <p:nvSpPr>
          <p:cNvPr id="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375446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3"/>
          <p:cNvSpPr txBox="1">
            <a:spLocks noChangeArrowheads="1"/>
          </p:cNvSpPr>
          <p:nvPr/>
        </p:nvSpPr>
        <p:spPr bwMode="auto">
          <a:xfrm>
            <a:off x="1888836" y="3108384"/>
            <a:ext cx="7985534" cy="1077218"/>
          </a:xfrm>
          <a:prstGeom prst="rect">
            <a:avLst/>
          </a:prstGeom>
          <a:noFill/>
          <a:ln w="31750">
            <a:solidFill>
              <a:srgbClr val="000090"/>
            </a:solidFill>
            <a:miter lim="800000"/>
            <a:headEnd/>
            <a:tailEnd/>
          </a:ln>
        </p:spPr>
        <p:txBody>
          <a:bodyPr wrap="square">
            <a:prstTxWarp prst="textNoShape">
              <a:avLst/>
            </a:prstTxWarp>
            <a:spAutoFit/>
          </a:bodyPr>
          <a:lstStyle/>
          <a:p>
            <a:pPr algn="ctr">
              <a:spcBef>
                <a:spcPct val="0"/>
              </a:spcBef>
            </a:pPr>
            <a:r>
              <a:rPr lang="en-US" sz="3200" b="1" u="sng" dirty="0"/>
              <a:t>Craig Ruff Bond One</a:t>
            </a:r>
          </a:p>
          <a:p>
            <a:pPr algn="l">
              <a:spcBef>
                <a:spcPct val="0"/>
              </a:spcBef>
            </a:pPr>
            <a:r>
              <a:rPr lang="en-US" sz="3200" dirty="0"/>
              <a:t>I promise to pay you $1,000 in one year.</a:t>
            </a:r>
          </a:p>
        </p:txBody>
      </p:sp>
      <p:sp>
        <p:nvSpPr>
          <p:cNvPr id="55299" name="TextBox 4"/>
          <p:cNvSpPr txBox="1">
            <a:spLocks noChangeArrowheads="1"/>
          </p:cNvSpPr>
          <p:nvPr/>
        </p:nvSpPr>
        <p:spPr bwMode="auto">
          <a:xfrm>
            <a:off x="1888836" y="1690254"/>
            <a:ext cx="7696200" cy="923330"/>
          </a:xfrm>
          <a:prstGeom prst="rect">
            <a:avLst/>
          </a:prstGeom>
          <a:solidFill>
            <a:srgbClr val="0000FF">
              <a:alpha val="5098"/>
            </a:srgbClr>
          </a:solidFill>
          <a:ln w="9525">
            <a:noFill/>
            <a:miter lim="800000"/>
            <a:headEnd/>
            <a:tailEnd/>
          </a:ln>
        </p:spPr>
        <p:txBody>
          <a:bodyPr>
            <a:prstTxWarp prst="textNoShape">
              <a:avLst/>
            </a:prstTxWarp>
            <a:spAutoFit/>
          </a:bodyPr>
          <a:lstStyle/>
          <a:p>
            <a:pPr algn="l"/>
            <a:r>
              <a:rPr lang="en-US" b="1" dirty="0"/>
              <a:t>Suppose I, Craig Ruff, am issuing the following bond.  </a:t>
            </a:r>
            <a:endParaRPr lang="en-US" b="1" dirty="0"/>
          </a:p>
          <a:p>
            <a:pPr algn="l"/>
            <a:endParaRPr lang="en-US" b="1" dirty="0"/>
          </a:p>
          <a:p>
            <a:pPr algn="l"/>
            <a:r>
              <a:rPr lang="en-US" b="1" dirty="0"/>
              <a:t>And you </a:t>
            </a:r>
            <a:r>
              <a:rPr lang="en-US" b="1" dirty="0"/>
              <a:t>are considering buying this bond. </a:t>
            </a:r>
          </a:p>
        </p:txBody>
      </p:sp>
      <p:sp>
        <p:nvSpPr>
          <p:cNvPr id="7" name="Title 5"/>
          <p:cNvSpPr>
            <a:spLocks noGrp="1"/>
          </p:cNvSpPr>
          <p:nvPr>
            <p:ph type="title"/>
          </p:nvPr>
        </p:nvSpPr>
        <p:spPr/>
        <p:txBody>
          <a:bodyPr/>
          <a:lstStyle/>
          <a:p>
            <a:r>
              <a:rPr lang="en-US" sz="1800" dirty="0"/>
              <a:t>Valuation and Present Value</a:t>
            </a:r>
            <a:endParaRPr lang="en-US" sz="1800" dirty="0"/>
          </a:p>
        </p:txBody>
      </p:sp>
      <p:sp>
        <p:nvSpPr>
          <p:cNvPr id="55300" name="Slide Number Placeholder 7"/>
          <p:cNvSpPr>
            <a:spLocks noGrp="1"/>
          </p:cNvSpPr>
          <p:nvPr>
            <p:ph type="sldNum" sz="quarter" idx="12"/>
          </p:nvPr>
        </p:nvSpPr>
        <p:spPr>
          <a:xfrm>
            <a:off x="8763000" y="6248400"/>
            <a:ext cx="1905000" cy="457200"/>
          </a:xfrm>
          <a:prstGeom prst="rect">
            <a:avLst/>
          </a:prstGeom>
          <a:noFill/>
        </p:spPr>
        <p:txBody>
          <a:bodyPr/>
          <a:lstStyle/>
          <a:p>
            <a:fld id="{58A0EDD5-FC50-624F-B6EA-1E84C5C21239}" type="slidenum">
              <a:rPr lang="en-US"/>
              <a:pPr/>
              <a:t>4</a:t>
            </a:fld>
            <a:endParaRPr lang="en-US" dirty="0"/>
          </a:p>
        </p:txBody>
      </p:sp>
      <p:sp>
        <p:nvSpPr>
          <p:cNvPr id="6"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2657976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1792856" y="1593013"/>
            <a:ext cx="4906993"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ctr">
              <a:spcBef>
                <a:spcPct val="0"/>
              </a:spcBef>
            </a:pPr>
            <a:r>
              <a:rPr lang="en-US" altLang="en-US" sz="1800" b="1" u="sng" dirty="0">
                <a:latin typeface="Arial" panose="020B0604020202020204" pitchFamily="34" charset="0"/>
                <a:cs typeface="Arial" panose="020B0604020202020204" pitchFamily="34" charset="0"/>
              </a:rPr>
              <a:t>Craig Ruff Bond One</a:t>
            </a:r>
          </a:p>
          <a:p>
            <a:pPr algn="l">
              <a:spcBef>
                <a:spcPct val="0"/>
              </a:spcBef>
            </a:pPr>
            <a:r>
              <a:rPr lang="en-US" altLang="en-US" sz="1800" b="1" dirty="0">
                <a:latin typeface="Arial" panose="020B0604020202020204" pitchFamily="34" charset="0"/>
                <a:cs typeface="Arial" panose="020B0604020202020204" pitchFamily="34" charset="0"/>
              </a:rPr>
              <a:t>I promise to pay you $1,000 in one year.</a:t>
            </a:r>
          </a:p>
        </p:txBody>
      </p:sp>
      <p:sp>
        <p:nvSpPr>
          <p:cNvPr id="4101" name="TextBox 6"/>
          <p:cNvSpPr txBox="1">
            <a:spLocks noChangeArrowheads="1"/>
          </p:cNvSpPr>
          <p:nvPr/>
        </p:nvSpPr>
        <p:spPr bwMode="auto">
          <a:xfrm>
            <a:off x="1792856" y="2491598"/>
            <a:ext cx="8458200" cy="2031325"/>
          </a:xfrm>
          <a:prstGeom prst="rect">
            <a:avLst/>
          </a:prstGeom>
          <a:solidFill>
            <a:srgbClr val="0000FF">
              <a:alpha val="5098"/>
            </a:srgbClr>
          </a:solidFill>
          <a:ln w="9525">
            <a:solidFill>
              <a:srgbClr val="000090"/>
            </a:solidFill>
            <a:miter lim="800000"/>
            <a:headEnd/>
            <a:tailEnd/>
          </a:ln>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b="1" dirty="0">
                <a:latin typeface="Arial" panose="020B0604020202020204" pitchFamily="34" charset="0"/>
                <a:cs typeface="Arial" panose="020B0604020202020204" pitchFamily="34" charset="0"/>
              </a:rPr>
              <a:t>The lingo can be confusing.  Craig Ruff is ‘issuing’ the bond.  One </a:t>
            </a:r>
            <a:r>
              <a:rPr lang="en-US" altLang="en-US" sz="1800" b="1" dirty="0">
                <a:latin typeface="Arial" panose="020B0604020202020204" pitchFamily="34" charset="0"/>
                <a:cs typeface="Arial" panose="020B0604020202020204" pitchFamily="34" charset="0"/>
              </a:rPr>
              <a:t>might  </a:t>
            </a:r>
            <a:r>
              <a:rPr lang="en-US" altLang="en-US" sz="1800" b="1" dirty="0">
                <a:latin typeface="Arial" panose="020B0604020202020204" pitchFamily="34" charset="0"/>
                <a:cs typeface="Arial" panose="020B0604020202020204" pitchFamily="34" charset="0"/>
              </a:rPr>
              <a:t>say </a:t>
            </a:r>
            <a:r>
              <a:rPr lang="en-US" altLang="en-US" sz="1800" b="1" dirty="0">
                <a:latin typeface="Arial" panose="020B0604020202020204" pitchFamily="34" charset="0"/>
                <a:cs typeface="Arial" panose="020B0604020202020204" pitchFamily="34" charset="0"/>
              </a:rPr>
              <a:t>that </a:t>
            </a:r>
            <a:r>
              <a:rPr lang="en-US" altLang="en-US" sz="1800" b="1" dirty="0">
                <a:latin typeface="Arial" panose="020B0604020202020204" pitchFamily="34" charset="0"/>
                <a:cs typeface="Arial" panose="020B0604020202020204" pitchFamily="34" charset="0"/>
              </a:rPr>
              <a:t>Craig Ruff is ‘selling’ the bond.  More accurately, though, one could also say that Craig Ruff is ‘borrowing money.’  </a:t>
            </a:r>
            <a:endParaRPr lang="en-US" altLang="en-US" sz="1800" b="1" dirty="0">
              <a:latin typeface="Arial" panose="020B0604020202020204" pitchFamily="34" charset="0"/>
              <a:cs typeface="Arial" panose="020B0604020202020204" pitchFamily="34" charset="0"/>
            </a:endParaRPr>
          </a:p>
          <a:p>
            <a:pPr algn="l"/>
            <a:endParaRPr lang="en-US" altLang="en-US" sz="1800" b="1" dirty="0">
              <a:latin typeface="Arial" panose="020B0604020202020204" pitchFamily="34" charset="0"/>
              <a:cs typeface="Arial" panose="020B0604020202020204" pitchFamily="34" charset="0"/>
            </a:endParaRPr>
          </a:p>
          <a:p>
            <a:pPr algn="l"/>
            <a:r>
              <a:rPr lang="en-US" altLang="en-US" sz="1800" b="1" dirty="0">
                <a:latin typeface="Arial" panose="020B0604020202020204" pitchFamily="34" charset="0"/>
                <a:cs typeface="Arial" panose="020B0604020202020204" pitchFamily="34" charset="0"/>
              </a:rPr>
              <a:t>Likewise, one could say that you are ‘buying’ the bond.  One could say that you are ‘investing’ in the bond.  Or, one could say that you are lending Craig Ruff money.  </a:t>
            </a:r>
          </a:p>
        </p:txBody>
      </p:sp>
      <p:sp>
        <p:nvSpPr>
          <p:cNvPr id="6" name="Title 5"/>
          <p:cNvSpPr>
            <a:spLocks noGrp="1"/>
          </p:cNvSpPr>
          <p:nvPr>
            <p:ph type="title"/>
          </p:nvPr>
        </p:nvSpPr>
        <p:spPr/>
        <p:txBody>
          <a:bodyPr/>
          <a:lstStyle/>
          <a:p>
            <a:r>
              <a:rPr lang="en-US" sz="1800" dirty="0"/>
              <a:t>Valuation and Present Value</a:t>
            </a:r>
            <a:endParaRPr lang="en-US" sz="1800" dirty="0"/>
          </a:p>
        </p:txBody>
      </p:sp>
      <p:sp>
        <p:nvSpPr>
          <p:cNvPr id="4103" name="Slide Number Placeholder 7"/>
          <p:cNvSpPr>
            <a:spLocks noGrp="1"/>
          </p:cNvSpPr>
          <p:nvPr>
            <p:ph type="sldNum" sz="quarter" idx="12"/>
          </p:nvPr>
        </p:nvSpPr>
        <p:spPr>
          <a:xfrm>
            <a:off x="87630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4B02874F-EAA9-4B4A-84BA-B119CEC28D20}" type="slidenum">
              <a:rPr lang="en-US" altLang="en-US" sz="1000">
                <a:latin typeface="Arial" charset="0"/>
              </a:rPr>
              <a:pPr/>
              <a:t>5</a:t>
            </a:fld>
            <a:endParaRPr lang="en-US" altLang="en-US" sz="1000" dirty="0">
              <a:latin typeface="Arial" charset="0"/>
            </a:endParaRPr>
          </a:p>
        </p:txBody>
      </p:sp>
      <p:sp>
        <p:nvSpPr>
          <p:cNvPr id="7"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268013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1905000" y="1981200"/>
            <a:ext cx="3048000" cy="1016000"/>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spcBef>
                <a:spcPct val="0"/>
              </a:spcBef>
            </a:pPr>
            <a:r>
              <a:rPr lang="en-US" altLang="en-US" b="1" u="sng" dirty="0"/>
              <a:t>Craig Ruff Bond One</a:t>
            </a:r>
          </a:p>
          <a:p>
            <a:pPr algn="l">
              <a:spcBef>
                <a:spcPct val="0"/>
              </a:spcBef>
            </a:pPr>
            <a:r>
              <a:rPr lang="en-US" altLang="en-US" dirty="0"/>
              <a:t>I promise to pay you $1,000 in one year.</a:t>
            </a:r>
          </a:p>
        </p:txBody>
      </p:sp>
      <p:sp>
        <p:nvSpPr>
          <p:cNvPr id="4100" name="TextBox 5"/>
          <p:cNvSpPr txBox="1">
            <a:spLocks noChangeArrowheads="1"/>
          </p:cNvSpPr>
          <p:nvPr/>
        </p:nvSpPr>
        <p:spPr bwMode="auto">
          <a:xfrm>
            <a:off x="5334000" y="1981201"/>
            <a:ext cx="5029200" cy="3970318"/>
          </a:xfrm>
          <a:prstGeom prst="rect">
            <a:avLst/>
          </a:prstGeom>
          <a:noFill/>
          <a:ln w="9525">
            <a:solidFill>
              <a:srgbClr val="00009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pPr algn="l"/>
            <a:r>
              <a:rPr lang="en-US" altLang="en-US" sz="1800" b="1" dirty="0">
                <a:latin typeface="Arial" panose="020B0604020202020204" pitchFamily="34" charset="0"/>
                <a:cs typeface="Arial" panose="020B0604020202020204" pitchFamily="34" charset="0"/>
              </a:rPr>
              <a:t>You know who is the issuer</a:t>
            </a:r>
            <a:r>
              <a:rPr lang="en-US" altLang="en-US" sz="1800" b="1" dirty="0" smtClean="0">
                <a:latin typeface="Arial" panose="020B0604020202020204" pitchFamily="34" charset="0"/>
                <a:cs typeface="Arial" panose="020B0604020202020204" pitchFamily="34" charset="0"/>
              </a:rPr>
              <a:t>.  What do you want to know about me?  </a:t>
            </a:r>
            <a:endParaRPr lang="en-US" altLang="en-US" sz="1800" b="1" dirty="0">
              <a:latin typeface="Arial" panose="020B0604020202020204" pitchFamily="34" charset="0"/>
              <a:cs typeface="Arial" panose="020B0604020202020204" pitchFamily="34" charset="0"/>
            </a:endParaRPr>
          </a:p>
          <a:p>
            <a:pPr algn="l"/>
            <a:endParaRPr lang="en-US" altLang="en-US" sz="1800" b="1" dirty="0">
              <a:latin typeface="Arial" panose="020B0604020202020204" pitchFamily="34" charset="0"/>
              <a:cs typeface="Arial" panose="020B0604020202020204" pitchFamily="34" charset="0"/>
            </a:endParaRPr>
          </a:p>
          <a:p>
            <a:pPr algn="l"/>
            <a:r>
              <a:rPr lang="en-US" altLang="en-US" sz="1800" b="1" dirty="0">
                <a:latin typeface="Arial" panose="020B0604020202020204" pitchFamily="34" charset="0"/>
                <a:cs typeface="Arial" panose="020B0604020202020204" pitchFamily="34" charset="0"/>
              </a:rPr>
              <a:t>You </a:t>
            </a:r>
            <a:r>
              <a:rPr lang="en-US" altLang="en-US" sz="1800" b="1" dirty="0">
                <a:latin typeface="Arial" panose="020B0604020202020204" pitchFamily="34" charset="0"/>
                <a:cs typeface="Arial" panose="020B0604020202020204" pitchFamily="34" charset="0"/>
              </a:rPr>
              <a:t>know what are the promised future cash flows (or, in this case, cash flow). </a:t>
            </a:r>
            <a:endParaRPr lang="en-US" altLang="en-US" sz="1800" b="1" dirty="0">
              <a:latin typeface="Arial" panose="020B0604020202020204" pitchFamily="34" charset="0"/>
              <a:cs typeface="Arial" panose="020B0604020202020204" pitchFamily="34" charset="0"/>
            </a:endParaRPr>
          </a:p>
          <a:p>
            <a:pPr algn="l"/>
            <a:endParaRPr lang="en-US" altLang="en-US" sz="1800" b="1" dirty="0">
              <a:latin typeface="Arial" panose="020B0604020202020204" pitchFamily="34" charset="0"/>
              <a:cs typeface="Arial" panose="020B0604020202020204" pitchFamily="34" charset="0"/>
            </a:endParaRPr>
          </a:p>
          <a:p>
            <a:pPr algn="l"/>
            <a:r>
              <a:rPr lang="en-US" altLang="en-US" sz="1800" b="1" dirty="0">
                <a:latin typeface="Arial" panose="020B0604020202020204" pitchFamily="34" charset="0"/>
                <a:cs typeface="Arial" panose="020B0604020202020204" pitchFamily="34" charset="0"/>
              </a:rPr>
              <a:t>Based on current market interest rates, my employment history, my credit score, my balance-sheet strength, you</a:t>
            </a:r>
            <a:r>
              <a:rPr lang="en-US" altLang="en-US" sz="1800" b="1" dirty="0">
                <a:latin typeface="Arial" panose="020B0604020202020204" pitchFamily="34" charset="0"/>
                <a:cs typeface="Arial" panose="020B0604020202020204" pitchFamily="34" charset="0"/>
              </a:rPr>
              <a:t> decide </a:t>
            </a:r>
            <a:r>
              <a:rPr lang="en-US" altLang="en-US" sz="1800" b="1" dirty="0">
                <a:latin typeface="Arial" panose="020B0604020202020204" pitchFamily="34" charset="0"/>
                <a:cs typeface="Arial" panose="020B0604020202020204" pitchFamily="34" charset="0"/>
              </a:rPr>
              <a:t>that a fair return on your investment in the Craig Ruff Bond One is 14%. </a:t>
            </a:r>
          </a:p>
          <a:p>
            <a:pPr algn="l"/>
            <a:endParaRPr lang="en-US" altLang="en-US" sz="1800" b="1" dirty="0">
              <a:latin typeface="Arial" panose="020B0604020202020204" pitchFamily="34" charset="0"/>
              <a:cs typeface="Arial" panose="020B0604020202020204" pitchFamily="34" charset="0"/>
            </a:endParaRPr>
          </a:p>
          <a:p>
            <a:pPr algn="l"/>
            <a:r>
              <a:rPr lang="en-US" altLang="en-US" sz="1800" b="1" dirty="0">
                <a:latin typeface="Arial" panose="020B0604020202020204" pitchFamily="34" charset="0"/>
                <a:cs typeface="Arial" panose="020B0604020202020204" pitchFamily="34" charset="0"/>
              </a:rPr>
              <a:t>Given </a:t>
            </a:r>
            <a:r>
              <a:rPr lang="en-US" altLang="en-US" sz="1800" b="1" dirty="0">
                <a:latin typeface="Arial" panose="020B0604020202020204" pitchFamily="34" charset="0"/>
                <a:cs typeface="Arial" panose="020B0604020202020204" pitchFamily="34" charset="0"/>
              </a:rPr>
              <a:t>this information, how much should you pay for the bond today?</a:t>
            </a:r>
          </a:p>
        </p:txBody>
      </p:sp>
      <p:cxnSp>
        <p:nvCxnSpPr>
          <p:cNvPr id="4102" name="Straight Arrow Connector 8"/>
          <p:cNvCxnSpPr>
            <a:cxnSpLocks noChangeShapeType="1"/>
          </p:cNvCxnSpPr>
          <p:nvPr/>
        </p:nvCxnSpPr>
        <p:spPr bwMode="auto">
          <a:xfrm rot="10800000">
            <a:off x="4953000" y="2133600"/>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Title 5"/>
          <p:cNvSpPr>
            <a:spLocks noGrp="1"/>
          </p:cNvSpPr>
          <p:nvPr>
            <p:ph type="title"/>
          </p:nvPr>
        </p:nvSpPr>
        <p:spPr/>
        <p:txBody>
          <a:bodyPr/>
          <a:lstStyle/>
          <a:p>
            <a:r>
              <a:rPr lang="en-US" sz="1800" dirty="0"/>
              <a:t>Valuation and Present Value</a:t>
            </a:r>
            <a:endParaRPr lang="en-US" sz="1800" dirty="0"/>
          </a:p>
        </p:txBody>
      </p:sp>
      <p:sp>
        <p:nvSpPr>
          <p:cNvPr id="4103" name="Slide Number Placeholder 7"/>
          <p:cNvSpPr>
            <a:spLocks noGrp="1"/>
          </p:cNvSpPr>
          <p:nvPr>
            <p:ph type="sldNum" sz="quarter" idx="12"/>
          </p:nvPr>
        </p:nvSpPr>
        <p:spPr>
          <a:xfrm>
            <a:off x="87630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itchFamily="-108" charset="0"/>
                <a:ea typeface="ＭＳ Ｐゴシック" pitchFamily="-108" charset="-128"/>
              </a:defRPr>
            </a:lvl1pPr>
            <a:lvl2pPr marL="742950" indent="-285750">
              <a:defRPr sz="2000">
                <a:solidFill>
                  <a:schemeClr val="tx1"/>
                </a:solidFill>
                <a:latin typeface="Times New Roman" pitchFamily="-108" charset="0"/>
                <a:ea typeface="ＭＳ Ｐゴシック" pitchFamily="-108" charset="-128"/>
              </a:defRPr>
            </a:lvl2pPr>
            <a:lvl3pPr marL="1143000" indent="-228600">
              <a:defRPr sz="2000">
                <a:solidFill>
                  <a:schemeClr val="tx1"/>
                </a:solidFill>
                <a:latin typeface="Times New Roman" pitchFamily="-108" charset="0"/>
                <a:ea typeface="ＭＳ Ｐゴシック" pitchFamily="-108" charset="-128"/>
              </a:defRPr>
            </a:lvl3pPr>
            <a:lvl4pPr marL="1600200" indent="-228600">
              <a:defRPr sz="2000">
                <a:solidFill>
                  <a:schemeClr val="tx1"/>
                </a:solidFill>
                <a:latin typeface="Times New Roman" pitchFamily="-108" charset="0"/>
                <a:ea typeface="ＭＳ Ｐゴシック" pitchFamily="-108" charset="-128"/>
              </a:defRPr>
            </a:lvl4pPr>
            <a:lvl5pPr marL="2057400" indent="-228600">
              <a:defRPr sz="2000">
                <a:solidFill>
                  <a:schemeClr val="tx1"/>
                </a:solidFill>
                <a:latin typeface="Times New Roman" pitchFamily="-108" charset="0"/>
                <a:ea typeface="ＭＳ Ｐゴシック" pitchFamily="-108" charset="-128"/>
              </a:defRPr>
            </a:lvl5pPr>
            <a:lvl6pPr marL="25146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6pPr>
            <a:lvl7pPr marL="29718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7pPr>
            <a:lvl8pPr marL="34290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8pPr>
            <a:lvl9pPr marL="3886200" indent="-228600" algn="ctr" eaLnBrk="0" fontAlgn="base" hangingPunct="0">
              <a:spcBef>
                <a:spcPct val="50000"/>
              </a:spcBef>
              <a:spcAft>
                <a:spcPct val="0"/>
              </a:spcAft>
              <a:defRPr sz="2000">
                <a:solidFill>
                  <a:schemeClr val="tx1"/>
                </a:solidFill>
                <a:latin typeface="Times New Roman" pitchFamily="-108" charset="0"/>
                <a:ea typeface="ＭＳ Ｐゴシック" pitchFamily="-108" charset="-128"/>
              </a:defRPr>
            </a:lvl9pPr>
          </a:lstStyle>
          <a:p>
            <a:fld id="{4B02874F-EAA9-4B4A-84BA-B119CEC28D20}" type="slidenum">
              <a:rPr lang="en-US" altLang="en-US" sz="1000">
                <a:latin typeface="Arial" charset="0"/>
              </a:rPr>
              <a:pPr/>
              <a:t>6</a:t>
            </a:fld>
            <a:endParaRPr lang="en-US" altLang="en-US" sz="1000" dirty="0">
              <a:latin typeface="Arial" charset="0"/>
            </a:endParaRPr>
          </a:p>
        </p:txBody>
      </p:sp>
      <p:sp>
        <p:nvSpPr>
          <p:cNvPr id="8"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
        <p:nvSpPr>
          <p:cNvPr id="2" name="TextBox 1"/>
          <p:cNvSpPr txBox="1"/>
          <p:nvPr/>
        </p:nvSpPr>
        <p:spPr>
          <a:xfrm>
            <a:off x="1635162" y="3305099"/>
            <a:ext cx="2936838" cy="1477328"/>
          </a:xfrm>
          <a:prstGeom prst="rect">
            <a:avLst/>
          </a:prstGeom>
          <a:solidFill>
            <a:srgbClr val="002060">
              <a:alpha val="10000"/>
            </a:srgbClr>
          </a:solidFill>
          <a:ln>
            <a:solidFill>
              <a:srgbClr val="000090"/>
            </a:solidFill>
          </a:ln>
        </p:spPr>
        <p:txBody>
          <a:bodyPr wrap="square" rtlCol="0">
            <a:spAutoFit/>
          </a:bodyPr>
          <a:lstStyle/>
          <a:p>
            <a:r>
              <a:rPr lang="en-US" dirty="0" smtClean="0"/>
              <a:t>Imagine a giant global market place with borrowers trying to borrow and lenders (investors) trying to lend (invest).</a:t>
            </a:r>
            <a:endParaRPr lang="en-US" dirty="0"/>
          </a:p>
        </p:txBody>
      </p:sp>
      <p:cxnSp>
        <p:nvCxnSpPr>
          <p:cNvPr id="4" name="Straight Arrow Connector 3"/>
          <p:cNvCxnSpPr/>
          <p:nvPr/>
        </p:nvCxnSpPr>
        <p:spPr>
          <a:xfrm>
            <a:off x="4572000" y="3399416"/>
            <a:ext cx="1204856" cy="86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93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100">
                                            <p:txEl>
                                              <p:pRg st="4" end="4"/>
                                            </p:txEl>
                                          </p:spTgt>
                                        </p:tgtEl>
                                        <p:attrNameLst>
                                          <p:attrName>style.visibility</p:attrName>
                                        </p:attrNameLst>
                                      </p:cBhvr>
                                      <p:to>
                                        <p:strVal val="visible"/>
                                      </p:to>
                                    </p:set>
                                    <p:animEffect transition="in" filter="barn(inVertical)">
                                      <p:cBhvr>
                                        <p:cTn id="15" dur="500"/>
                                        <p:tgtEl>
                                          <p:spTgt spid="4100">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100">
                                            <p:txEl>
                                              <p:pRg st="6" end="6"/>
                                            </p:txEl>
                                          </p:spTgt>
                                        </p:tgtEl>
                                        <p:attrNameLst>
                                          <p:attrName>style.visibility</p:attrName>
                                        </p:attrNameLst>
                                      </p:cBhvr>
                                      <p:to>
                                        <p:strVal val="visible"/>
                                      </p:to>
                                    </p:set>
                                    <p:animEffect transition="in" filter="wipe(down)">
                                      <p:cBhvr>
                                        <p:cTn id="20" dur="500"/>
                                        <p:tgtEl>
                                          <p:spTgt spid="410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5"/>
          <p:cNvSpPr txBox="1">
            <a:spLocks noChangeArrowheads="1"/>
          </p:cNvSpPr>
          <p:nvPr/>
        </p:nvSpPr>
        <p:spPr bwMode="auto">
          <a:xfrm>
            <a:off x="1905000" y="2278812"/>
            <a:ext cx="8305800" cy="646331"/>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The </a:t>
            </a:r>
            <a:r>
              <a:rPr lang="en-US" b="1" dirty="0"/>
              <a:t>answer is that you should pay the present value of the expected future cash flow, using 14% as the discount rate.   </a:t>
            </a:r>
          </a:p>
        </p:txBody>
      </p:sp>
      <p:graphicFrame>
        <p:nvGraphicFramePr>
          <p:cNvPr id="59394" name="Object 2"/>
          <p:cNvGraphicFramePr>
            <a:graphicFrameLocks noChangeAspect="1"/>
          </p:cNvGraphicFramePr>
          <p:nvPr/>
        </p:nvGraphicFramePr>
        <p:xfrm>
          <a:off x="1905000" y="3200401"/>
          <a:ext cx="3962400" cy="754063"/>
        </p:xfrm>
        <a:graphic>
          <a:graphicData uri="http://schemas.openxmlformats.org/presentationml/2006/ole">
            <mc:AlternateContent xmlns:mc="http://schemas.openxmlformats.org/markup-compatibility/2006">
              <mc:Choice xmlns:v="urn:schemas-microsoft-com:vml" Requires="v">
                <p:oleObj spid="_x0000_s2055" name="Equation" r:id="rId4" imgW="2197100" imgH="419100" progId="Equation.3">
                  <p:embed/>
                </p:oleObj>
              </mc:Choice>
              <mc:Fallback>
                <p:oleObj name="Equation" r:id="rId4" imgW="21971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3200401"/>
                        <a:ext cx="3962400" cy="754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396" name="TextBox 7"/>
          <p:cNvSpPr txBox="1">
            <a:spLocks noChangeArrowheads="1"/>
          </p:cNvSpPr>
          <p:nvPr/>
        </p:nvSpPr>
        <p:spPr bwMode="auto">
          <a:xfrm>
            <a:off x="1900382" y="1549093"/>
            <a:ext cx="8310418" cy="646331"/>
          </a:xfrm>
          <a:prstGeom prst="rect">
            <a:avLst/>
          </a:prstGeom>
          <a:solidFill>
            <a:srgbClr val="0000FF">
              <a:alpha val="5098"/>
            </a:srgbClr>
          </a:solidFill>
          <a:ln w="9525">
            <a:solidFill>
              <a:srgbClr val="000090"/>
            </a:solidFill>
            <a:miter lim="800000"/>
            <a:headEnd/>
            <a:tailEnd/>
          </a:ln>
        </p:spPr>
        <p:txBody>
          <a:bodyPr wrap="square">
            <a:prstTxWarp prst="textNoShape">
              <a:avLst/>
            </a:prstTxWarp>
            <a:spAutoFit/>
          </a:bodyPr>
          <a:lstStyle/>
          <a:p>
            <a:r>
              <a:rPr lang="en-US" b="1" dirty="0"/>
              <a:t>To earn a 14% return on your investment, </a:t>
            </a:r>
            <a:r>
              <a:rPr lang="en-US" b="1" dirty="0"/>
              <a:t>how </a:t>
            </a:r>
            <a:r>
              <a:rPr lang="en-US" b="1" dirty="0"/>
              <a:t>much should you pay (invest) today for the Craig Ruff Bond One? </a:t>
            </a:r>
          </a:p>
        </p:txBody>
      </p:sp>
      <p:sp>
        <p:nvSpPr>
          <p:cNvPr id="12" name="Title 5"/>
          <p:cNvSpPr>
            <a:spLocks noGrp="1"/>
          </p:cNvSpPr>
          <p:nvPr>
            <p:ph type="title"/>
          </p:nvPr>
        </p:nvSpPr>
        <p:spPr/>
        <p:txBody>
          <a:bodyPr/>
          <a:lstStyle/>
          <a:p>
            <a:r>
              <a:rPr lang="en-US" sz="1800" dirty="0"/>
              <a:t>Valuation and Present Value</a:t>
            </a:r>
            <a:endParaRPr lang="en-US" sz="1800" dirty="0"/>
          </a:p>
        </p:txBody>
      </p:sp>
      <p:sp>
        <p:nvSpPr>
          <p:cNvPr id="59397" name="Slide Number Placeholder 7"/>
          <p:cNvSpPr>
            <a:spLocks noGrp="1"/>
          </p:cNvSpPr>
          <p:nvPr>
            <p:ph type="sldNum" sz="quarter" idx="12"/>
          </p:nvPr>
        </p:nvSpPr>
        <p:spPr>
          <a:xfrm>
            <a:off x="8763000" y="6248400"/>
            <a:ext cx="1905000" cy="457200"/>
          </a:xfrm>
          <a:prstGeom prst="rect">
            <a:avLst/>
          </a:prstGeom>
          <a:noFill/>
        </p:spPr>
        <p:txBody>
          <a:bodyPr/>
          <a:lstStyle/>
          <a:p>
            <a:fld id="{9B449627-9A0E-F94D-9C4A-7DCEFB24083B}" type="slidenum">
              <a:rPr lang="en-US"/>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68390973"/>
              </p:ext>
            </p:extLst>
          </p:nvPr>
        </p:nvGraphicFramePr>
        <p:xfrm>
          <a:off x="6057900" y="3200400"/>
          <a:ext cx="4330700" cy="1676810"/>
        </p:xfrm>
        <a:graphic>
          <a:graphicData uri="http://schemas.openxmlformats.org/drawingml/2006/table">
            <a:tbl>
              <a:tblPr/>
              <a:tblGrid>
                <a:gridCol w="2070100"/>
                <a:gridCol w="1117600"/>
                <a:gridCol w="1143000"/>
              </a:tblGrid>
              <a:tr h="26350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PV </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a:t>
                      </a:r>
                      <a:endParaRPr kumimoji="0" lang="en-US" sz="1100" b="0" i="0" u="none" strike="noStrike" cap="none" normalizeH="0" baseline="0" dirty="0">
                        <a:ln>
                          <a:noFill/>
                        </a:ln>
                        <a:solidFill>
                          <a:srgbClr val="000000"/>
                        </a:solidFill>
                        <a:effectLst/>
                        <a:latin typeface="Calibri"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 -</a:t>
                      </a:r>
                      <a:r>
                        <a:rPr kumimoji="0" lang="en-US" sz="2000" b="1"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877.193</a:t>
                      </a:r>
                      <a:endParaRPr kumimoji="0" lang="en-US" sz="2000" b="1"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alpha val="5882"/>
                      </a:schemeClr>
                    </a:solidFill>
                  </a:tcPr>
                </a:tc>
              </a:tr>
              <a:tr h="26350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FV</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rPr>
                        <a:t>1000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alpha val="5882"/>
                      </a:schemeClr>
                    </a:solidFill>
                  </a:tcPr>
                </a:tc>
              </a:tr>
              <a:tr h="26350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IY</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14</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alpha val="5882"/>
                      </a:schemeClr>
                    </a:solidFill>
                  </a:tcPr>
                </a:tc>
              </a:tr>
              <a:tr h="263508">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N</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1</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alpha val="5882"/>
                      </a:schemeClr>
                    </a:solidFill>
                  </a:tcPr>
                </a:tc>
              </a:tr>
              <a:tr h="457610">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08" charset="0"/>
                          <a:ea typeface="ＭＳ Ｐゴシック" pitchFamily="-108" charset="-128"/>
                          <a:cs typeface="ＭＳ Ｐゴシック" pitchFamily="-108" charset="-128"/>
                        </a:rPr>
                        <a:t>PMT</a:t>
                      </a: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Times New Roman" pitchFamily="-108" charset="0"/>
                          <a:ea typeface="ＭＳ Ｐゴシック" pitchFamily="-108" charset="-128"/>
                          <a:cs typeface="ＭＳ Ｐゴシック" pitchFamily="-108" charset="-128"/>
                        </a:rPr>
                        <a:t>0</a:t>
                      </a:r>
                    </a:p>
                  </a:txBody>
                  <a:tcPr marR="0" marT="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alpha val="5882"/>
                      </a:schemeClr>
                    </a:solidFill>
                  </a:tcPr>
                </a:tc>
                <a:tc>
                  <a:txBody>
                    <a:bodyPr/>
                    <a:lstStyle/>
                    <a:p>
                      <a:pPr marL="0" marR="0" lvl="0" indent="0" algn="l" defTabSz="4572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000000"/>
                        </a:solidFill>
                        <a:effectLst/>
                        <a:latin typeface="Times New Roman" pitchFamily="-108" charset="0"/>
                        <a:ea typeface="ＭＳ Ｐゴシック" pitchFamily="-108" charset="-128"/>
                        <a:cs typeface="ＭＳ Ｐゴシック" pitchFamily="-108" charset="-128"/>
                      </a:endParaRPr>
                    </a:p>
                  </a:txBody>
                  <a:tcPr marL="0" marR="0" marT="0" marB="0" anchor="ctr"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bg1">
                        <a:alpha val="5882"/>
                      </a:schemeClr>
                    </a:solidFill>
                  </a:tcPr>
                </a:tc>
              </a:tr>
            </a:tbl>
          </a:graphicData>
        </a:graphic>
      </p:graphicFrame>
      <p:cxnSp>
        <p:nvCxnSpPr>
          <p:cNvPr id="11" name="Straight Arrow Connector 10"/>
          <p:cNvCxnSpPr/>
          <p:nvPr/>
        </p:nvCxnSpPr>
        <p:spPr>
          <a:xfrm>
            <a:off x="8724900" y="3352800"/>
            <a:ext cx="361950" cy="0"/>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9"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74469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9395"/>
                                        </p:tgtEl>
                                        <p:attrNameLst>
                                          <p:attrName>style.visibility</p:attrName>
                                        </p:attrNameLst>
                                      </p:cBhvr>
                                      <p:to>
                                        <p:strVal val="visible"/>
                                      </p:to>
                                    </p:set>
                                    <p:animEffect transition="in" filter="barn(inVertical)">
                                      <p:cBhvr>
                                        <p:cTn id="13" dur="500"/>
                                        <p:tgtEl>
                                          <p:spTgt spid="59395"/>
                                        </p:tgtEl>
                                      </p:cBhvr>
                                    </p:animEffect>
                                  </p:childTnLst>
                                </p:cTn>
                              </p:par>
                              <p:par>
                                <p:cTn id="14" presetID="16" presetClass="entr" presetSubtype="21" fill="hold" nodeType="withEffect">
                                  <p:stCondLst>
                                    <p:cond delay="0"/>
                                  </p:stCondLst>
                                  <p:childTnLst>
                                    <p:set>
                                      <p:cBhvr>
                                        <p:cTn id="15" dur="1" fill="hold">
                                          <p:stCondLst>
                                            <p:cond delay="0"/>
                                          </p:stCondLst>
                                        </p:cTn>
                                        <p:tgtEl>
                                          <p:spTgt spid="59394"/>
                                        </p:tgtEl>
                                        <p:attrNameLst>
                                          <p:attrName>style.visibility</p:attrName>
                                        </p:attrNameLst>
                                      </p:cBhvr>
                                      <p:to>
                                        <p:strVal val="visible"/>
                                      </p:to>
                                    </p:set>
                                    <p:animEffect transition="in" filter="barn(inVertical)">
                                      <p:cBhvr>
                                        <p:cTn id="16"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3"/>
          <p:cNvSpPr txBox="1">
            <a:spLocks noChangeArrowheads="1"/>
          </p:cNvSpPr>
          <p:nvPr/>
        </p:nvSpPr>
        <p:spPr bwMode="auto">
          <a:xfrm>
            <a:off x="1838037" y="1529751"/>
            <a:ext cx="8305800" cy="3416320"/>
          </a:xfrm>
          <a:prstGeom prst="rect">
            <a:avLst/>
          </a:prstGeom>
          <a:noFill/>
          <a:ln w="9525">
            <a:solidFill>
              <a:srgbClr val="000090"/>
            </a:solidFill>
            <a:miter lim="800000"/>
            <a:headEnd/>
            <a:tailEnd/>
          </a:ln>
        </p:spPr>
        <p:txBody>
          <a:bodyPr>
            <a:prstTxWarp prst="textNoShape">
              <a:avLst/>
            </a:prstTxWarp>
            <a:spAutoFit/>
          </a:bodyPr>
          <a:lstStyle/>
          <a:p>
            <a:pPr algn="l"/>
            <a:r>
              <a:rPr lang="en-US" b="1" dirty="0"/>
              <a:t>How do we know that $877.193 is the right amount to pay today?  </a:t>
            </a:r>
            <a:endParaRPr lang="en-US" b="1" dirty="0"/>
          </a:p>
          <a:p>
            <a:pPr algn="l"/>
            <a:endParaRPr lang="en-US" b="1" dirty="0"/>
          </a:p>
          <a:p>
            <a:pPr algn="l"/>
            <a:r>
              <a:rPr lang="en-US" b="1" dirty="0"/>
              <a:t>One </a:t>
            </a:r>
            <a:r>
              <a:rPr lang="en-US" b="1" dirty="0"/>
              <a:t>way to see this is to turn it around. </a:t>
            </a:r>
            <a:endParaRPr lang="en-US" b="1" dirty="0"/>
          </a:p>
          <a:p>
            <a:pPr algn="l"/>
            <a:r>
              <a:rPr lang="en-US" b="1" dirty="0"/>
              <a:t> </a:t>
            </a:r>
          </a:p>
          <a:p>
            <a:pPr algn="l"/>
            <a:r>
              <a:rPr lang="en-US" b="1" dirty="0"/>
              <a:t>That </a:t>
            </a:r>
            <a:r>
              <a:rPr lang="en-US" b="1" dirty="0"/>
              <a:t>is, suppose you invest $877.193 today and, in exchange, receive $1000 in one year.  </a:t>
            </a:r>
            <a:endParaRPr lang="en-US" b="1" dirty="0"/>
          </a:p>
          <a:p>
            <a:pPr algn="l"/>
            <a:endParaRPr lang="en-US" b="1" dirty="0"/>
          </a:p>
          <a:p>
            <a:pPr algn="l"/>
            <a:r>
              <a:rPr lang="en-US" b="1" dirty="0"/>
              <a:t>What </a:t>
            </a:r>
            <a:r>
              <a:rPr lang="en-US" b="1" dirty="0"/>
              <a:t>rate of return have you earned?  In other words, we are asking</a:t>
            </a:r>
            <a:r>
              <a:rPr lang="en-US" b="1" dirty="0"/>
              <a:t>:</a:t>
            </a:r>
          </a:p>
          <a:p>
            <a:pPr algn="l"/>
            <a:endParaRPr lang="en-US" b="1" dirty="0"/>
          </a:p>
          <a:p>
            <a:pPr algn="l"/>
            <a:endParaRPr lang="en-US" b="1" dirty="0"/>
          </a:p>
          <a:p>
            <a:pPr algn="l"/>
            <a:endParaRPr lang="en-US" b="1" dirty="0"/>
          </a:p>
          <a:p>
            <a:pPr algn="l"/>
            <a:r>
              <a:rPr lang="en-US" b="1" dirty="0"/>
              <a:t>Solving for </a:t>
            </a:r>
            <a:r>
              <a:rPr lang="en-US" b="1" dirty="0" err="1"/>
              <a:t>r</a:t>
            </a:r>
            <a:r>
              <a:rPr lang="en-US" b="1" dirty="0"/>
              <a:t>, we get 14%.</a:t>
            </a:r>
          </a:p>
        </p:txBody>
      </p:sp>
      <p:graphicFrame>
        <p:nvGraphicFramePr>
          <p:cNvPr id="61442" name="Object 2"/>
          <p:cNvGraphicFramePr>
            <a:graphicFrameLocks noChangeAspect="1"/>
          </p:cNvGraphicFramePr>
          <p:nvPr>
            <p:extLst/>
          </p:nvPr>
        </p:nvGraphicFramePr>
        <p:xfrm>
          <a:off x="1838037" y="3931190"/>
          <a:ext cx="3447080" cy="495300"/>
        </p:xfrm>
        <a:graphic>
          <a:graphicData uri="http://schemas.openxmlformats.org/presentationml/2006/ole">
            <mc:AlternateContent xmlns:mc="http://schemas.openxmlformats.org/markup-compatibility/2006">
              <mc:Choice xmlns:v="urn:schemas-microsoft-com:vml" Requires="v">
                <p:oleObj spid="_x0000_s3079" name="Equation" r:id="rId4" imgW="1587500" imgH="228600" progId="Equation.3">
                  <p:embed/>
                </p:oleObj>
              </mc:Choice>
              <mc:Fallback>
                <p:oleObj name="Equation" r:id="rId4" imgW="15875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8037" y="3931190"/>
                        <a:ext cx="344708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itle 5"/>
          <p:cNvSpPr>
            <a:spLocks noGrp="1"/>
          </p:cNvSpPr>
          <p:nvPr>
            <p:ph type="title"/>
          </p:nvPr>
        </p:nvSpPr>
        <p:spPr/>
        <p:txBody>
          <a:bodyPr/>
          <a:lstStyle/>
          <a:p>
            <a:r>
              <a:rPr lang="en-US" sz="1800" dirty="0"/>
              <a:t>Valuation and Present Value</a:t>
            </a:r>
            <a:endParaRPr lang="en-US" sz="1800" dirty="0"/>
          </a:p>
        </p:txBody>
      </p:sp>
      <p:sp>
        <p:nvSpPr>
          <p:cNvPr id="5"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191952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44">
                                            <p:txEl>
                                              <p:pRg st="2" end="2"/>
                                            </p:txEl>
                                          </p:spTgt>
                                        </p:tgtEl>
                                        <p:attrNameLst>
                                          <p:attrName>style.visibility</p:attrName>
                                        </p:attrNameLst>
                                      </p:cBhvr>
                                      <p:to>
                                        <p:strVal val="visible"/>
                                      </p:to>
                                    </p:set>
                                    <p:animEffect transition="in" filter="wipe(down)">
                                      <p:cBhvr>
                                        <p:cTn id="7" dur="500"/>
                                        <p:tgtEl>
                                          <p:spTgt spid="6144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1444">
                                            <p:txEl>
                                              <p:pRg st="4" end="4"/>
                                            </p:txEl>
                                          </p:spTgt>
                                        </p:tgtEl>
                                        <p:attrNameLst>
                                          <p:attrName>style.visibility</p:attrName>
                                        </p:attrNameLst>
                                      </p:cBhvr>
                                      <p:to>
                                        <p:strVal val="visible"/>
                                      </p:to>
                                    </p:set>
                                    <p:anim calcmode="lin" valueType="num">
                                      <p:cBhvr>
                                        <p:cTn id="12" dur="500" fill="hold"/>
                                        <p:tgtEl>
                                          <p:spTgt spid="61444">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61444">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61444">
                                            <p:txEl>
                                              <p:pRg st="4" end="4"/>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61444">
                                            <p:txEl>
                                              <p:pRg st="6" end="6"/>
                                            </p:txEl>
                                          </p:spTgt>
                                        </p:tgtEl>
                                        <p:attrNameLst>
                                          <p:attrName>style.visibility</p:attrName>
                                        </p:attrNameLst>
                                      </p:cBhvr>
                                      <p:to>
                                        <p:strVal val="visible"/>
                                      </p:to>
                                    </p:set>
                                    <p:anim calcmode="lin" valueType="num">
                                      <p:cBhvr>
                                        <p:cTn id="17" dur="500" fill="hold"/>
                                        <p:tgtEl>
                                          <p:spTgt spid="61444">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61444">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61444">
                                            <p:txEl>
                                              <p:pRg st="6" end="6"/>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61444">
                                            <p:txEl>
                                              <p:pRg st="10" end="10"/>
                                            </p:txEl>
                                          </p:spTgt>
                                        </p:tgtEl>
                                        <p:attrNameLst>
                                          <p:attrName>style.visibility</p:attrName>
                                        </p:attrNameLst>
                                      </p:cBhvr>
                                      <p:to>
                                        <p:strVal val="visible"/>
                                      </p:to>
                                    </p:set>
                                    <p:anim calcmode="lin" valueType="num">
                                      <p:cBhvr>
                                        <p:cTn id="22" dur="500" fill="hold"/>
                                        <p:tgtEl>
                                          <p:spTgt spid="61444">
                                            <p:txEl>
                                              <p:pRg st="10" end="10"/>
                                            </p:txEl>
                                          </p:spTgt>
                                        </p:tgtEl>
                                        <p:attrNameLst>
                                          <p:attrName>ppt_w</p:attrName>
                                        </p:attrNameLst>
                                      </p:cBhvr>
                                      <p:tavLst>
                                        <p:tav tm="0">
                                          <p:val>
                                            <p:fltVal val="0"/>
                                          </p:val>
                                        </p:tav>
                                        <p:tav tm="100000">
                                          <p:val>
                                            <p:strVal val="#ppt_w"/>
                                          </p:val>
                                        </p:tav>
                                      </p:tavLst>
                                    </p:anim>
                                    <p:anim calcmode="lin" valueType="num">
                                      <p:cBhvr>
                                        <p:cTn id="23" dur="500" fill="hold"/>
                                        <p:tgtEl>
                                          <p:spTgt spid="61444">
                                            <p:txEl>
                                              <p:pRg st="10" end="10"/>
                                            </p:txEl>
                                          </p:spTgt>
                                        </p:tgtEl>
                                        <p:attrNameLst>
                                          <p:attrName>ppt_h</p:attrName>
                                        </p:attrNameLst>
                                      </p:cBhvr>
                                      <p:tavLst>
                                        <p:tav tm="0">
                                          <p:val>
                                            <p:fltVal val="0"/>
                                          </p:val>
                                        </p:tav>
                                        <p:tav tm="100000">
                                          <p:val>
                                            <p:strVal val="#ppt_h"/>
                                          </p:val>
                                        </p:tav>
                                      </p:tavLst>
                                    </p:anim>
                                    <p:animEffect transition="in" filter="fade">
                                      <p:cBhvr>
                                        <p:cTn id="24" dur="500"/>
                                        <p:tgtEl>
                                          <p:spTgt spid="61444">
                                            <p:txEl>
                                              <p:pRg st="10" end="10"/>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61442"/>
                                        </p:tgtEl>
                                        <p:attrNameLst>
                                          <p:attrName>style.visibility</p:attrName>
                                        </p:attrNameLst>
                                      </p:cBhvr>
                                      <p:to>
                                        <p:strVal val="visible"/>
                                      </p:to>
                                    </p:set>
                                    <p:anim calcmode="lin" valueType="num">
                                      <p:cBhvr>
                                        <p:cTn id="27" dur="500" fill="hold"/>
                                        <p:tgtEl>
                                          <p:spTgt spid="61442"/>
                                        </p:tgtEl>
                                        <p:attrNameLst>
                                          <p:attrName>ppt_w</p:attrName>
                                        </p:attrNameLst>
                                      </p:cBhvr>
                                      <p:tavLst>
                                        <p:tav tm="0">
                                          <p:val>
                                            <p:fltVal val="0"/>
                                          </p:val>
                                        </p:tav>
                                        <p:tav tm="100000">
                                          <p:val>
                                            <p:strVal val="#ppt_w"/>
                                          </p:val>
                                        </p:tav>
                                      </p:tavLst>
                                    </p:anim>
                                    <p:anim calcmode="lin" valueType="num">
                                      <p:cBhvr>
                                        <p:cTn id="28" dur="500" fill="hold"/>
                                        <p:tgtEl>
                                          <p:spTgt spid="61442"/>
                                        </p:tgtEl>
                                        <p:attrNameLst>
                                          <p:attrName>ppt_h</p:attrName>
                                        </p:attrNameLst>
                                      </p:cBhvr>
                                      <p:tavLst>
                                        <p:tav tm="0">
                                          <p:val>
                                            <p:fltVal val="0"/>
                                          </p:val>
                                        </p:tav>
                                        <p:tav tm="100000">
                                          <p:val>
                                            <p:strVal val="#ppt_h"/>
                                          </p:val>
                                        </p:tav>
                                      </p:tavLst>
                                    </p:anim>
                                    <p:animEffect transition="in" filter="fade">
                                      <p:cBhvr>
                                        <p:cTn id="29"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a:spLocks noGrp="1"/>
          </p:cNvSpPr>
          <p:nvPr>
            <p:ph type="title"/>
          </p:nvPr>
        </p:nvSpPr>
        <p:spPr/>
        <p:txBody>
          <a:bodyPr/>
          <a:lstStyle/>
          <a:p>
            <a:r>
              <a:rPr lang="en-US" sz="1800" dirty="0"/>
              <a:t>Valuation and Present Value</a:t>
            </a:r>
            <a:endParaRPr lang="en-US" sz="1800" dirty="0"/>
          </a:p>
        </p:txBody>
      </p:sp>
      <p:sp>
        <p:nvSpPr>
          <p:cNvPr id="61446" name="Slide Number Placeholder 9"/>
          <p:cNvSpPr>
            <a:spLocks noGrp="1"/>
          </p:cNvSpPr>
          <p:nvPr>
            <p:ph type="sldNum" sz="quarter" idx="12"/>
          </p:nvPr>
        </p:nvSpPr>
        <p:spPr>
          <a:xfrm>
            <a:off x="8763000" y="6237288"/>
            <a:ext cx="1905000" cy="457200"/>
          </a:xfrm>
          <a:prstGeom prst="rect">
            <a:avLst/>
          </a:prstGeom>
          <a:noFill/>
        </p:spPr>
        <p:txBody>
          <a:bodyPr/>
          <a:lstStyle/>
          <a:p>
            <a:fld id="{FF9E2899-E706-A944-B78E-74929CD951E9}" type="slidenum">
              <a:rPr lang="en-US"/>
              <a:pPr/>
              <a:t>9</a:t>
            </a:fld>
            <a:endParaRPr lang="en-US" dirty="0"/>
          </a:p>
        </p:txBody>
      </p:sp>
      <p:graphicFrame>
        <p:nvGraphicFramePr>
          <p:cNvPr id="61443" name="Object 1"/>
          <p:cNvGraphicFramePr>
            <a:graphicFrameLocks noChangeAspect="1"/>
          </p:cNvGraphicFramePr>
          <p:nvPr>
            <p:extLst/>
          </p:nvPr>
        </p:nvGraphicFramePr>
        <p:xfrm>
          <a:off x="2680855" y="4202805"/>
          <a:ext cx="5892800" cy="525463"/>
        </p:xfrm>
        <a:graphic>
          <a:graphicData uri="http://schemas.openxmlformats.org/presentationml/2006/ole">
            <mc:AlternateContent xmlns:mc="http://schemas.openxmlformats.org/markup-compatibility/2006">
              <mc:Choice xmlns:v="urn:schemas-microsoft-com:vml" Requires="v">
                <p:oleObj spid="_x0000_s4102" name="Equation" r:id="rId4" imgW="2273300" imgH="203200" progId="Equation.3">
                  <p:embed/>
                </p:oleObj>
              </mc:Choice>
              <mc:Fallback>
                <p:oleObj name="Equation" r:id="rId4" imgW="2273300" imgH="203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0855" y="4202805"/>
                        <a:ext cx="5892800" cy="525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7" name="TextBox 3"/>
          <p:cNvSpPr txBox="1">
            <a:spLocks noChangeArrowheads="1"/>
          </p:cNvSpPr>
          <p:nvPr/>
        </p:nvSpPr>
        <p:spPr bwMode="auto">
          <a:xfrm>
            <a:off x="1980768" y="2450204"/>
            <a:ext cx="1752600" cy="923330"/>
          </a:xfrm>
          <a:prstGeom prst="rect">
            <a:avLst/>
          </a:prstGeom>
          <a:noFill/>
          <a:ln w="9525">
            <a:solidFill>
              <a:srgbClr val="002060"/>
            </a:solidFill>
            <a:miter lim="800000"/>
            <a:headEnd/>
            <a:tailEnd/>
          </a:ln>
        </p:spPr>
        <p:txBody>
          <a:bodyPr>
            <a:prstTxWarp prst="textNoShape">
              <a:avLst/>
            </a:prstTxWarp>
            <a:spAutoFit/>
          </a:bodyPr>
          <a:lstStyle/>
          <a:p>
            <a:pPr algn="l"/>
            <a:r>
              <a:rPr lang="en-US" b="1"/>
              <a:t>This is what you ‘invest’ in the bond.</a:t>
            </a:r>
          </a:p>
        </p:txBody>
      </p:sp>
      <p:sp>
        <p:nvSpPr>
          <p:cNvPr id="61448" name="TextBox 12"/>
          <p:cNvSpPr txBox="1">
            <a:spLocks noChangeArrowheads="1"/>
          </p:cNvSpPr>
          <p:nvPr/>
        </p:nvSpPr>
        <p:spPr bwMode="auto">
          <a:xfrm>
            <a:off x="4114369" y="2450204"/>
            <a:ext cx="2332037" cy="1477328"/>
          </a:xfrm>
          <a:prstGeom prst="rect">
            <a:avLst/>
          </a:prstGeom>
          <a:noFill/>
          <a:ln w="9525">
            <a:solidFill>
              <a:srgbClr val="002060"/>
            </a:solidFill>
            <a:miter lim="800000"/>
            <a:headEnd/>
            <a:tailEnd/>
          </a:ln>
        </p:spPr>
        <p:txBody>
          <a:bodyPr>
            <a:prstTxWarp prst="textNoShape">
              <a:avLst/>
            </a:prstTxWarp>
            <a:spAutoFit/>
          </a:bodyPr>
          <a:lstStyle/>
          <a:p>
            <a:pPr algn="l"/>
            <a:r>
              <a:rPr lang="en-US" b="1"/>
              <a:t>This is the 14% return you earn on your investment of $877.193 (or, $122.807).</a:t>
            </a:r>
          </a:p>
        </p:txBody>
      </p:sp>
      <p:sp>
        <p:nvSpPr>
          <p:cNvPr id="61449" name="TextBox 13"/>
          <p:cNvSpPr txBox="1">
            <a:spLocks noChangeArrowheads="1"/>
          </p:cNvSpPr>
          <p:nvPr/>
        </p:nvSpPr>
        <p:spPr bwMode="auto">
          <a:xfrm>
            <a:off x="7086168" y="2450204"/>
            <a:ext cx="2819400" cy="1477328"/>
          </a:xfrm>
          <a:prstGeom prst="rect">
            <a:avLst/>
          </a:prstGeom>
          <a:noFill/>
          <a:ln w="9525">
            <a:solidFill>
              <a:srgbClr val="002060"/>
            </a:solidFill>
            <a:miter lim="800000"/>
            <a:headEnd/>
            <a:tailEnd/>
          </a:ln>
        </p:spPr>
        <p:txBody>
          <a:bodyPr>
            <a:prstTxWarp prst="textNoShape">
              <a:avLst/>
            </a:prstTxWarp>
            <a:spAutoFit/>
          </a:bodyPr>
          <a:lstStyle/>
          <a:p>
            <a:pPr algn="l"/>
            <a:r>
              <a:rPr lang="en-US" b="1"/>
              <a:t>This is what you have at the end of one year.  You have your initial $877.193 plus $122.807 in interest (or, $1000).</a:t>
            </a:r>
          </a:p>
        </p:txBody>
      </p:sp>
      <p:sp>
        <p:nvSpPr>
          <p:cNvPr id="61450" name="TextBox 4"/>
          <p:cNvSpPr txBox="1">
            <a:spLocks noChangeArrowheads="1"/>
          </p:cNvSpPr>
          <p:nvPr/>
        </p:nvSpPr>
        <p:spPr bwMode="auto">
          <a:xfrm>
            <a:off x="1980768" y="1865488"/>
            <a:ext cx="4152900" cy="369332"/>
          </a:xfrm>
          <a:prstGeom prst="rect">
            <a:avLst/>
          </a:prstGeom>
          <a:noFill/>
          <a:ln w="9525">
            <a:noFill/>
            <a:miter lim="800000"/>
            <a:headEnd/>
            <a:tailEnd/>
          </a:ln>
        </p:spPr>
        <p:txBody>
          <a:bodyPr>
            <a:prstTxWarp prst="textNoShape">
              <a:avLst/>
            </a:prstTxWarp>
            <a:spAutoFit/>
          </a:bodyPr>
          <a:lstStyle/>
          <a:p>
            <a:pPr algn="l"/>
            <a:r>
              <a:rPr lang="en-US" b="1" dirty="0"/>
              <a:t>Or, you can look at it this way….</a:t>
            </a:r>
          </a:p>
        </p:txBody>
      </p:sp>
      <p:cxnSp>
        <p:nvCxnSpPr>
          <p:cNvPr id="61451" name="Straight Arrow Connector 6"/>
          <p:cNvCxnSpPr>
            <a:cxnSpLocks noChangeShapeType="1"/>
          </p:cNvCxnSpPr>
          <p:nvPr/>
        </p:nvCxnSpPr>
        <p:spPr bwMode="auto">
          <a:xfrm>
            <a:off x="3061855" y="3373535"/>
            <a:ext cx="114300" cy="857845"/>
          </a:xfrm>
          <a:prstGeom prst="straightConnector1">
            <a:avLst/>
          </a:prstGeom>
          <a:noFill/>
          <a:ln w="9525">
            <a:solidFill>
              <a:schemeClr val="tx1"/>
            </a:solidFill>
            <a:round/>
            <a:headEnd/>
            <a:tailEnd type="arrow" w="med" len="med"/>
          </a:ln>
        </p:spPr>
      </p:cxnSp>
      <p:cxnSp>
        <p:nvCxnSpPr>
          <p:cNvPr id="61452" name="Straight Arrow Connector 8"/>
          <p:cNvCxnSpPr>
            <a:cxnSpLocks noChangeShapeType="1"/>
          </p:cNvCxnSpPr>
          <p:nvPr/>
        </p:nvCxnSpPr>
        <p:spPr bwMode="auto">
          <a:xfrm flipH="1">
            <a:off x="5652655" y="3927533"/>
            <a:ext cx="190500" cy="303847"/>
          </a:xfrm>
          <a:prstGeom prst="straightConnector1">
            <a:avLst/>
          </a:prstGeom>
          <a:noFill/>
          <a:ln w="9525">
            <a:solidFill>
              <a:schemeClr val="tx1"/>
            </a:solidFill>
            <a:round/>
            <a:headEnd/>
            <a:tailEnd type="arrow" w="med" len="med"/>
          </a:ln>
        </p:spPr>
      </p:cxnSp>
      <p:cxnSp>
        <p:nvCxnSpPr>
          <p:cNvPr id="61453" name="Straight Arrow Connector 17"/>
          <p:cNvCxnSpPr>
            <a:cxnSpLocks noChangeShapeType="1"/>
          </p:cNvCxnSpPr>
          <p:nvPr/>
        </p:nvCxnSpPr>
        <p:spPr bwMode="auto">
          <a:xfrm flipH="1">
            <a:off x="8624455" y="3974204"/>
            <a:ext cx="914400" cy="381000"/>
          </a:xfrm>
          <a:prstGeom prst="straightConnector1">
            <a:avLst/>
          </a:prstGeom>
          <a:noFill/>
          <a:ln w="9525">
            <a:solidFill>
              <a:schemeClr val="tx1"/>
            </a:solidFill>
            <a:round/>
            <a:headEnd/>
            <a:tailEnd type="arrow" w="med" len="med"/>
          </a:ln>
        </p:spPr>
      </p:cxnSp>
      <p:sp>
        <p:nvSpPr>
          <p:cNvPr id="12" name="TextBox 3"/>
          <p:cNvSpPr txBox="1">
            <a:spLocks noChangeArrowheads="1"/>
          </p:cNvSpPr>
          <p:nvPr/>
        </p:nvSpPr>
        <p:spPr bwMode="auto">
          <a:xfrm>
            <a:off x="0" y="6642100"/>
            <a:ext cx="1219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Tx/>
              <a:buSzTx/>
              <a:buFontTx/>
              <a:buNone/>
            </a:pPr>
            <a:r>
              <a:rPr lang="en-US" altLang="en-US" sz="800" dirty="0">
                <a:latin typeface="Calibri" panose="020F0502020204030204" pitchFamily="34" charset="0"/>
              </a:rPr>
              <a:t>© 2014 Craig Ruff</a:t>
            </a:r>
          </a:p>
        </p:txBody>
      </p:sp>
    </p:spTree>
    <p:extLst>
      <p:ext uri="{BB962C8B-B14F-4D97-AF65-F5344CB8AC3E}">
        <p14:creationId xmlns:p14="http://schemas.microsoft.com/office/powerpoint/2010/main" val="3711815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2203</Words>
  <Application>Microsoft Office PowerPoint</Application>
  <PresentationFormat>Widescreen</PresentationFormat>
  <Paragraphs>290</Paragraphs>
  <Slides>29</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9" baseType="lpstr">
      <vt:lpstr>ＭＳ Ｐゴシック</vt:lpstr>
      <vt:lpstr>Arial</vt:lpstr>
      <vt:lpstr>Calibri</vt:lpstr>
      <vt:lpstr>Calibri Light</vt:lpstr>
      <vt:lpstr>Tahoma</vt:lpstr>
      <vt:lpstr>Times New Roman</vt:lpstr>
      <vt:lpstr>Wingdings</vt:lpstr>
      <vt:lpstr>Office Theme</vt:lpstr>
      <vt:lpstr>Equation</vt:lpstr>
      <vt:lpstr>Microsoft Equation 3.0</vt:lpstr>
      <vt:lpstr>PowerPoint Presentation</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lpstr>Valuation and Present Value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K. Ruff</dc:creator>
  <cp:lastModifiedBy>Craig K. Ruff</cp:lastModifiedBy>
  <cp:revision>6</cp:revision>
  <dcterms:created xsi:type="dcterms:W3CDTF">2014-07-21T23:41:18Z</dcterms:created>
  <dcterms:modified xsi:type="dcterms:W3CDTF">2014-07-22T01:04:02Z</dcterms:modified>
</cp:coreProperties>
</file>