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8" r:id="rId2"/>
    <p:sldId id="286" r:id="rId3"/>
    <p:sldId id="285" r:id="rId4"/>
    <p:sldId id="287" r:id="rId5"/>
    <p:sldId id="260" r:id="rId6"/>
    <p:sldId id="288" r:id="rId7"/>
    <p:sldId id="289" r:id="rId8"/>
    <p:sldId id="29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8" r:id="rId25"/>
    <p:sldId id="276" r:id="rId26"/>
    <p:sldId id="279" r:id="rId27"/>
    <p:sldId id="291" r:id="rId28"/>
    <p:sldId id="280" r:id="rId29"/>
    <p:sldId id="281" r:id="rId30"/>
    <p:sldId id="282" r:id="rId31"/>
    <p:sldId id="283" r:id="rId32"/>
    <p:sldId id="28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7" autoAdjust="0"/>
    <p:restoredTop sz="94660"/>
  </p:normalViewPr>
  <p:slideViewPr>
    <p:cSldViewPr snapToGrid="0">
      <p:cViewPr>
        <p:scale>
          <a:sx n="87" d="100"/>
          <a:sy n="87" d="100"/>
        </p:scale>
        <p:origin x="-78"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1.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C94F5-142F-4BE6-84A5-554A4A011DC4}" type="datetimeFigureOut">
              <a:rPr lang="en-US" smtClean="0"/>
              <a:t>11/6/2014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D307D0-C031-40D5-9073-BB69D291C4FA}" type="slidenum">
              <a:rPr lang="en-US" smtClean="0"/>
              <a:t>‹#›</a:t>
            </a:fld>
            <a:endParaRPr lang="en-US"/>
          </a:p>
        </p:txBody>
      </p:sp>
    </p:spTree>
    <p:extLst>
      <p:ext uri="{BB962C8B-B14F-4D97-AF65-F5344CB8AC3E}">
        <p14:creationId xmlns:p14="http://schemas.microsoft.com/office/powerpoint/2010/main" val="1267392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ea typeface="ＭＳ Ｐゴシック" panose="020B0600070205080204" pitchFamily="34" charset="-128"/>
              </a:defRPr>
            </a:lvl1pPr>
            <a:lvl2pPr marL="36268025" indent="-35829875">
              <a:defRPr sz="1600">
                <a:solidFill>
                  <a:schemeClr val="tx1"/>
                </a:solidFill>
                <a:latin typeface="Tahoma" panose="020B0604030504040204" pitchFamily="34" charset="0"/>
                <a:ea typeface="ＭＳ Ｐゴシック" panose="020B0600070205080204" pitchFamily="34" charset="-128"/>
              </a:defRPr>
            </a:lvl2pPr>
            <a:lvl3pPr marL="1090613" indent="-215900">
              <a:defRPr sz="1600">
                <a:solidFill>
                  <a:schemeClr val="tx1"/>
                </a:solidFill>
                <a:latin typeface="Tahoma" panose="020B0604030504040204" pitchFamily="34" charset="0"/>
                <a:ea typeface="ＭＳ Ｐゴシック" panose="020B0600070205080204" pitchFamily="34" charset="-128"/>
              </a:defRPr>
            </a:lvl3pPr>
            <a:lvl4pPr marL="1527175" indent="-215900">
              <a:defRPr sz="1600">
                <a:solidFill>
                  <a:schemeClr val="tx1"/>
                </a:solidFill>
                <a:latin typeface="Tahoma" panose="020B0604030504040204" pitchFamily="34" charset="0"/>
                <a:ea typeface="ＭＳ Ｐゴシック" panose="020B0600070205080204" pitchFamily="34" charset="-128"/>
              </a:defRPr>
            </a:lvl4pPr>
            <a:lvl5pPr marL="1965325" indent="-215900">
              <a:defRPr sz="1600">
                <a:solidFill>
                  <a:schemeClr val="tx1"/>
                </a:solidFill>
                <a:latin typeface="Tahoma" panose="020B0604030504040204" pitchFamily="34" charset="0"/>
                <a:ea typeface="ＭＳ Ｐゴシック" panose="020B0600070205080204" pitchFamily="34" charset="-128"/>
              </a:defRPr>
            </a:lvl5pPr>
            <a:lvl6pPr marL="24225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6pPr>
            <a:lvl7pPr marL="28797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7pPr>
            <a:lvl8pPr marL="33369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8pPr>
            <a:lvl9pPr marL="37941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9pPr>
          </a:lstStyle>
          <a:p>
            <a:fld id="{8624A03C-08AB-4287-90F9-360CDE0C221F}" type="slidenum">
              <a:rPr lang="en-US" altLang="en-US" sz="1200">
                <a:latin typeface="Arial" panose="020B0604020202020204" pitchFamily="34" charset="0"/>
              </a:rPr>
              <a:pPr/>
              <a:t>1</a:t>
            </a:fld>
            <a:endParaRPr lang="en-US" altLang="en-US" sz="1200">
              <a:latin typeface="Arial" panose="020B0604020202020204" pitchFamily="34"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710918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CBE0428B-0AD9-48C8-B19F-2A205A6E29E5}" type="slidenum">
              <a:rPr lang="en-US" altLang="en-US" sz="1200">
                <a:latin typeface="Arial" panose="020B0604020202020204" pitchFamily="34" charset="0"/>
              </a:rPr>
              <a:pPr/>
              <a:t>10</a:t>
            </a:fld>
            <a:endParaRPr lang="en-US" altLang="en-US" sz="1200">
              <a:latin typeface="Arial" panose="020B0604020202020204" pitchFamily="34" charset="0"/>
            </a:endParaRPr>
          </a:p>
        </p:txBody>
      </p:sp>
    </p:spTree>
    <p:extLst>
      <p:ext uri="{BB962C8B-B14F-4D97-AF65-F5344CB8AC3E}">
        <p14:creationId xmlns:p14="http://schemas.microsoft.com/office/powerpoint/2010/main" val="1738012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53133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301353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024043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371462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66970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580194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210175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355485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77273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FFE732D9-6793-473E-B9D1-B36D2919C62B}" type="slidenum">
              <a:rPr lang="en-US" altLang="en-US" sz="1200">
                <a:latin typeface="Arial" panose="020B0604020202020204" pitchFamily="34" charset="0"/>
                <a:cs typeface="Arial" panose="020B0604020202020204" pitchFamily="34" charset="0"/>
              </a:rPr>
              <a:pPr algn="r" eaLnBrk="1" hangingPunct="1"/>
              <a:t>2</a:t>
            </a:fld>
            <a:endParaRPr lang="en-US" altLang="en-US" sz="1200">
              <a:latin typeface="Arial" panose="020B0604020202020204" pitchFamily="34" charset="0"/>
              <a:cs typeface="Arial" panose="020B0604020202020204"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896777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096705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266043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636805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437029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2613925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401463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0B5202BC-801A-4482-ABBA-D165A2BA9ACE}" type="slidenum">
              <a:rPr lang="en-US" altLang="en-US" sz="1200">
                <a:latin typeface="Arial" panose="020B0604020202020204" pitchFamily="34" charset="0"/>
              </a:rPr>
              <a:pPr/>
              <a:t>26</a:t>
            </a:fld>
            <a:endParaRPr lang="en-US" altLang="en-US" sz="1200">
              <a:latin typeface="Arial" panose="020B0604020202020204" pitchFamily="34" charset="0"/>
            </a:endParaRPr>
          </a:p>
        </p:txBody>
      </p:sp>
    </p:spTree>
    <p:extLst>
      <p:ext uri="{BB962C8B-B14F-4D97-AF65-F5344CB8AC3E}">
        <p14:creationId xmlns:p14="http://schemas.microsoft.com/office/powerpoint/2010/main" val="32656414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864230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137259FF-E042-4701-B9E9-6DBD63A50DB1}" type="slidenum">
              <a:rPr lang="en-US" altLang="en-US" sz="1200">
                <a:latin typeface="Arial" panose="020B0604020202020204" pitchFamily="34" charset="0"/>
              </a:rPr>
              <a:pPr/>
              <a:t>28</a:t>
            </a:fld>
            <a:endParaRPr lang="en-US" altLang="en-US" sz="1200">
              <a:latin typeface="Arial" panose="020B0604020202020204" pitchFamily="34" charset="0"/>
            </a:endParaRPr>
          </a:p>
        </p:txBody>
      </p:sp>
    </p:spTree>
    <p:extLst>
      <p:ext uri="{BB962C8B-B14F-4D97-AF65-F5344CB8AC3E}">
        <p14:creationId xmlns:p14="http://schemas.microsoft.com/office/powerpoint/2010/main" val="14470127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1A9E8CC8-1840-44AA-B002-B35567CFB59B}" type="slidenum">
              <a:rPr lang="en-US" altLang="en-US" sz="1200">
                <a:latin typeface="Arial" panose="020B0604020202020204" pitchFamily="34" charset="0"/>
              </a:rPr>
              <a:pPr/>
              <a:t>29</a:t>
            </a:fld>
            <a:endParaRPr lang="en-US" altLang="en-US" sz="1200">
              <a:latin typeface="Arial" panose="020B0604020202020204" pitchFamily="34" charset="0"/>
            </a:endParaRPr>
          </a:p>
        </p:txBody>
      </p:sp>
    </p:spTree>
    <p:extLst>
      <p:ext uri="{BB962C8B-B14F-4D97-AF65-F5344CB8AC3E}">
        <p14:creationId xmlns:p14="http://schemas.microsoft.com/office/powerpoint/2010/main" val="2732180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0323EF69-AF82-4DD1-9C14-CB44D3FBD38B}" type="slidenum">
              <a:rPr lang="en-US" altLang="en-US" sz="1200">
                <a:latin typeface="Arial" panose="020B0604020202020204" pitchFamily="34" charset="0"/>
                <a:cs typeface="Arial" panose="020B0604020202020204" pitchFamily="34" charset="0"/>
              </a:rPr>
              <a:pPr algn="r" eaLnBrk="1" hangingPunct="1"/>
              <a:t>3</a:t>
            </a:fld>
            <a:endParaRPr lang="en-US" altLang="en-US" sz="1200">
              <a:latin typeface="Arial" panose="020B0604020202020204" pitchFamily="34" charset="0"/>
              <a:cs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9009702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A70A9567-B446-428E-BD93-5593D2324105}" type="slidenum">
              <a:rPr lang="en-US" altLang="en-US" sz="1200">
                <a:latin typeface="Arial" panose="020B0604020202020204" pitchFamily="34" charset="0"/>
              </a:rPr>
              <a:pPr/>
              <a:t>30</a:t>
            </a:fld>
            <a:endParaRPr lang="en-US" altLang="en-US" sz="1200">
              <a:latin typeface="Arial" panose="020B0604020202020204" pitchFamily="34" charset="0"/>
            </a:endParaRPr>
          </a:p>
        </p:txBody>
      </p:sp>
    </p:spTree>
    <p:extLst>
      <p:ext uri="{BB962C8B-B14F-4D97-AF65-F5344CB8AC3E}">
        <p14:creationId xmlns:p14="http://schemas.microsoft.com/office/powerpoint/2010/main" val="8725315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CA4E54D6-3347-48E1-A688-7F3DB7D5471C}" type="slidenum">
              <a:rPr lang="en-US" altLang="en-US" sz="1200">
                <a:latin typeface="Arial" panose="020B0604020202020204" pitchFamily="34" charset="0"/>
              </a:rPr>
              <a:pPr/>
              <a:t>31</a:t>
            </a:fld>
            <a:endParaRPr lang="en-US" altLang="en-US" sz="1200">
              <a:latin typeface="Arial" panose="020B0604020202020204" pitchFamily="34" charset="0"/>
            </a:endParaRPr>
          </a:p>
        </p:txBody>
      </p:sp>
    </p:spTree>
    <p:extLst>
      <p:ext uri="{BB962C8B-B14F-4D97-AF65-F5344CB8AC3E}">
        <p14:creationId xmlns:p14="http://schemas.microsoft.com/office/powerpoint/2010/main" val="37705360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19D21FFE-B8A8-44E7-BFD0-948F97A84432}" type="slidenum">
              <a:rPr lang="en-US" altLang="en-US" sz="1200">
                <a:latin typeface="Arial" panose="020B0604020202020204" pitchFamily="34" charset="0"/>
              </a:rPr>
              <a:pPr/>
              <a:t>32</a:t>
            </a:fld>
            <a:endParaRPr lang="en-US" altLang="en-US" sz="1200">
              <a:latin typeface="Arial" panose="020B0604020202020204" pitchFamily="34" charset="0"/>
            </a:endParaRPr>
          </a:p>
        </p:txBody>
      </p:sp>
    </p:spTree>
    <p:extLst>
      <p:ext uri="{BB962C8B-B14F-4D97-AF65-F5344CB8AC3E}">
        <p14:creationId xmlns:p14="http://schemas.microsoft.com/office/powerpoint/2010/main" val="2180413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50888" indent="-287338">
              <a:defRPr sz="2000">
                <a:solidFill>
                  <a:schemeClr val="tx1"/>
                </a:solidFill>
                <a:latin typeface="Times New Roman" panose="02020603050405020304" pitchFamily="18" charset="0"/>
                <a:ea typeface="ＭＳ Ｐゴシック" panose="020B0600070205080204" pitchFamily="34" charset="-128"/>
              </a:defRPr>
            </a:lvl2pPr>
            <a:lvl3pPr marL="1154113" indent="-230188">
              <a:defRPr sz="2000">
                <a:solidFill>
                  <a:schemeClr val="tx1"/>
                </a:solidFill>
                <a:latin typeface="Times New Roman" panose="02020603050405020304" pitchFamily="18" charset="0"/>
                <a:ea typeface="ＭＳ Ｐゴシック" panose="020B0600070205080204" pitchFamily="34" charset="-128"/>
              </a:defRPr>
            </a:lvl3pPr>
            <a:lvl4pPr marL="1617663" indent="-230188">
              <a:defRPr sz="2000">
                <a:solidFill>
                  <a:schemeClr val="tx1"/>
                </a:solidFill>
                <a:latin typeface="Times New Roman" panose="02020603050405020304" pitchFamily="18" charset="0"/>
                <a:ea typeface="ＭＳ Ｐゴシック" panose="020B0600070205080204" pitchFamily="34" charset="-128"/>
              </a:defRPr>
            </a:lvl4pPr>
            <a:lvl5pPr marL="2079625" indent="-230188">
              <a:defRPr sz="2000">
                <a:solidFill>
                  <a:schemeClr val="tx1"/>
                </a:solidFill>
                <a:latin typeface="Times New Roman" panose="02020603050405020304" pitchFamily="18" charset="0"/>
                <a:ea typeface="ＭＳ Ｐゴシック" panose="020B0600070205080204" pitchFamily="34" charset="-128"/>
              </a:defRPr>
            </a:lvl5pPr>
            <a:lvl6pPr marL="2536825" indent="-230188"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94025" indent="-230188"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51225" indent="-230188"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908425" indent="-230188"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0CF3D2E7-7633-4B42-80C5-DBB0D5CF389F}" type="slidenum">
              <a:rPr lang="en-US" altLang="en-US" sz="1200">
                <a:latin typeface="Arial" panose="020B0604020202020204" pitchFamily="34" charset="0"/>
              </a:rPr>
              <a:pPr/>
              <a:t>4</a:t>
            </a:fld>
            <a:endParaRPr lang="en-US" altLang="en-US" sz="1200">
              <a:latin typeface="Arial" panose="020B0604020202020204"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452568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21128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21128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21128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21128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7B4094E1-DB6A-4DCC-A61F-E5CD8315C0FF}" type="slidenum">
              <a:rPr lang="en-US" altLang="en-US" sz="1200">
                <a:latin typeface="Arial" panose="020B0604020202020204" pitchFamily="34" charset="0"/>
              </a:rPr>
              <a:pPr/>
              <a:t>9</a:t>
            </a:fld>
            <a:endParaRPr lang="en-US" altLang="en-US" sz="1200">
              <a:latin typeface="Arial" panose="020B0604020202020204" pitchFamily="34" charset="0"/>
            </a:endParaRPr>
          </a:p>
        </p:txBody>
      </p:sp>
    </p:spTree>
    <p:extLst>
      <p:ext uri="{BB962C8B-B14F-4D97-AF65-F5344CB8AC3E}">
        <p14:creationId xmlns:p14="http://schemas.microsoft.com/office/powerpoint/2010/main" val="2221384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D97B59-A3F3-485B-BCC8-BE98884BB154}"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51C2C-EF6E-4282-AD6C-CF96051F478E}" type="slidenum">
              <a:rPr lang="en-US" smtClean="0"/>
              <a:t>‹#›</a:t>
            </a:fld>
            <a:endParaRPr lang="en-US"/>
          </a:p>
        </p:txBody>
      </p:sp>
    </p:spTree>
    <p:extLst>
      <p:ext uri="{BB962C8B-B14F-4D97-AF65-F5344CB8AC3E}">
        <p14:creationId xmlns:p14="http://schemas.microsoft.com/office/powerpoint/2010/main" val="1190629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D97B59-A3F3-485B-BCC8-BE98884BB154}"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51C2C-EF6E-4282-AD6C-CF96051F478E}" type="slidenum">
              <a:rPr lang="en-US" smtClean="0"/>
              <a:t>‹#›</a:t>
            </a:fld>
            <a:endParaRPr lang="en-US"/>
          </a:p>
        </p:txBody>
      </p:sp>
    </p:spTree>
    <p:extLst>
      <p:ext uri="{BB962C8B-B14F-4D97-AF65-F5344CB8AC3E}">
        <p14:creationId xmlns:p14="http://schemas.microsoft.com/office/powerpoint/2010/main" val="365794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D97B59-A3F3-485B-BCC8-BE98884BB154}"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51C2C-EF6E-4282-AD6C-CF96051F478E}" type="slidenum">
              <a:rPr lang="en-US" smtClean="0"/>
              <a:t>‹#›</a:t>
            </a:fld>
            <a:endParaRPr lang="en-US"/>
          </a:p>
        </p:txBody>
      </p:sp>
    </p:spTree>
    <p:extLst>
      <p:ext uri="{BB962C8B-B14F-4D97-AF65-F5344CB8AC3E}">
        <p14:creationId xmlns:p14="http://schemas.microsoft.com/office/powerpoint/2010/main" val="442622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1"/>
            <a:ext cx="10972800" cy="43021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3834B3E-DBED-412B-81AC-36D578A1A4DF}" type="slidenum">
              <a:rPr lang="en-US" altLang="en-US"/>
              <a:pPr/>
              <a:t>‹#›</a:t>
            </a:fld>
            <a:endParaRPr lang="en-US" altLang="en-US"/>
          </a:p>
        </p:txBody>
      </p:sp>
    </p:spTree>
    <p:extLst>
      <p:ext uri="{BB962C8B-B14F-4D97-AF65-F5344CB8AC3E}">
        <p14:creationId xmlns:p14="http://schemas.microsoft.com/office/powerpoint/2010/main" val="1854477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D97B59-A3F3-485B-BCC8-BE98884BB154}"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51C2C-EF6E-4282-AD6C-CF96051F478E}" type="slidenum">
              <a:rPr lang="en-US" smtClean="0"/>
              <a:t>‹#›</a:t>
            </a:fld>
            <a:endParaRPr lang="en-US"/>
          </a:p>
        </p:txBody>
      </p:sp>
    </p:spTree>
    <p:extLst>
      <p:ext uri="{BB962C8B-B14F-4D97-AF65-F5344CB8AC3E}">
        <p14:creationId xmlns:p14="http://schemas.microsoft.com/office/powerpoint/2010/main" val="1285462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D97B59-A3F3-485B-BCC8-BE98884BB154}"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51C2C-EF6E-4282-AD6C-CF96051F478E}" type="slidenum">
              <a:rPr lang="en-US" smtClean="0"/>
              <a:t>‹#›</a:t>
            </a:fld>
            <a:endParaRPr lang="en-US"/>
          </a:p>
        </p:txBody>
      </p:sp>
    </p:spTree>
    <p:extLst>
      <p:ext uri="{BB962C8B-B14F-4D97-AF65-F5344CB8AC3E}">
        <p14:creationId xmlns:p14="http://schemas.microsoft.com/office/powerpoint/2010/main" val="386663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D97B59-A3F3-485B-BCC8-BE98884BB154}"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51C2C-EF6E-4282-AD6C-CF96051F478E}" type="slidenum">
              <a:rPr lang="en-US" smtClean="0"/>
              <a:t>‹#›</a:t>
            </a:fld>
            <a:endParaRPr lang="en-US"/>
          </a:p>
        </p:txBody>
      </p:sp>
    </p:spTree>
    <p:extLst>
      <p:ext uri="{BB962C8B-B14F-4D97-AF65-F5344CB8AC3E}">
        <p14:creationId xmlns:p14="http://schemas.microsoft.com/office/powerpoint/2010/main" val="720268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D97B59-A3F3-485B-BCC8-BE98884BB154}" type="datetimeFigureOut">
              <a:rPr lang="en-US" smtClean="0"/>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551C2C-EF6E-4282-AD6C-CF96051F478E}" type="slidenum">
              <a:rPr lang="en-US" smtClean="0"/>
              <a:t>‹#›</a:t>
            </a:fld>
            <a:endParaRPr lang="en-US"/>
          </a:p>
        </p:txBody>
      </p:sp>
    </p:spTree>
    <p:extLst>
      <p:ext uri="{BB962C8B-B14F-4D97-AF65-F5344CB8AC3E}">
        <p14:creationId xmlns:p14="http://schemas.microsoft.com/office/powerpoint/2010/main" val="383504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D97B59-A3F3-485B-BCC8-BE98884BB154}" type="datetimeFigureOut">
              <a:rPr lang="en-US" smtClean="0"/>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551C2C-EF6E-4282-AD6C-CF96051F478E}" type="slidenum">
              <a:rPr lang="en-US" smtClean="0"/>
              <a:t>‹#›</a:t>
            </a:fld>
            <a:endParaRPr lang="en-US"/>
          </a:p>
        </p:txBody>
      </p:sp>
    </p:spTree>
    <p:extLst>
      <p:ext uri="{BB962C8B-B14F-4D97-AF65-F5344CB8AC3E}">
        <p14:creationId xmlns:p14="http://schemas.microsoft.com/office/powerpoint/2010/main" val="3316616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D97B59-A3F3-485B-BCC8-BE98884BB154}" type="datetimeFigureOut">
              <a:rPr lang="en-US" smtClean="0"/>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551C2C-EF6E-4282-AD6C-CF96051F478E}" type="slidenum">
              <a:rPr lang="en-US" smtClean="0"/>
              <a:t>‹#›</a:t>
            </a:fld>
            <a:endParaRPr lang="en-US"/>
          </a:p>
        </p:txBody>
      </p:sp>
    </p:spTree>
    <p:extLst>
      <p:ext uri="{BB962C8B-B14F-4D97-AF65-F5344CB8AC3E}">
        <p14:creationId xmlns:p14="http://schemas.microsoft.com/office/powerpoint/2010/main" val="1088639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D97B59-A3F3-485B-BCC8-BE98884BB154}"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51C2C-EF6E-4282-AD6C-CF96051F478E}" type="slidenum">
              <a:rPr lang="en-US" smtClean="0"/>
              <a:t>‹#›</a:t>
            </a:fld>
            <a:endParaRPr lang="en-US"/>
          </a:p>
        </p:txBody>
      </p:sp>
    </p:spTree>
    <p:extLst>
      <p:ext uri="{BB962C8B-B14F-4D97-AF65-F5344CB8AC3E}">
        <p14:creationId xmlns:p14="http://schemas.microsoft.com/office/powerpoint/2010/main" val="3847700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D97B59-A3F3-485B-BCC8-BE98884BB154}"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51C2C-EF6E-4282-AD6C-CF96051F478E}" type="slidenum">
              <a:rPr lang="en-US" smtClean="0"/>
              <a:t>‹#›</a:t>
            </a:fld>
            <a:endParaRPr lang="en-US"/>
          </a:p>
        </p:txBody>
      </p:sp>
    </p:spTree>
    <p:extLst>
      <p:ext uri="{BB962C8B-B14F-4D97-AF65-F5344CB8AC3E}">
        <p14:creationId xmlns:p14="http://schemas.microsoft.com/office/powerpoint/2010/main" val="2618028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97B59-A3F3-485B-BCC8-BE98884BB154}" type="datetimeFigureOut">
              <a:rPr lang="en-US" smtClean="0"/>
              <a:t>11/6/2014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51C2C-EF6E-4282-AD6C-CF96051F478E}" type="slidenum">
              <a:rPr lang="en-US" smtClean="0"/>
              <a:t>‹#›</a:t>
            </a:fld>
            <a:endParaRPr lang="en-US"/>
          </a:p>
        </p:txBody>
      </p:sp>
    </p:spTree>
    <p:extLst>
      <p:ext uri="{BB962C8B-B14F-4D97-AF65-F5344CB8AC3E}">
        <p14:creationId xmlns:p14="http://schemas.microsoft.com/office/powerpoint/2010/main" val="2233422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2.emf"/><Relationship Id="rId4" Type="http://schemas.openxmlformats.org/officeDocument/2006/relationships/package" Target="../embeddings/Microsoft_Excel_Worksheet2.xls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3.emf"/><Relationship Id="rId4"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3.emf"/><Relationship Id="rId4" Type="http://schemas.openxmlformats.org/officeDocument/2006/relationships/oleObject" Target="../embeddings/oleObject18.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13.emf"/><Relationship Id="rId4" Type="http://schemas.openxmlformats.org/officeDocument/2006/relationships/oleObject" Target="../embeddings/oleObject19.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13.emf"/><Relationship Id="rId4" Type="http://schemas.openxmlformats.org/officeDocument/2006/relationships/oleObject" Target="../embeddings/oleObject20.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13.emf"/><Relationship Id="rId4" Type="http://schemas.openxmlformats.org/officeDocument/2006/relationships/oleObject" Target="../embeddings/oleObject2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13.emf"/><Relationship Id="rId4" Type="http://schemas.openxmlformats.org/officeDocument/2006/relationships/oleObject" Target="../embeddings/oleObject22.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2.wmf"/><Relationship Id="rId12"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5.bin"/><Relationship Id="rId5" Type="http://schemas.openxmlformats.org/officeDocument/2006/relationships/image" Target="../media/image1.wmf"/><Relationship Id="rId10"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oleObject" Target="../embeddings/oleObject4.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4.xml"/><Relationship Id="rId7" Type="http://schemas.openxmlformats.org/officeDocument/2006/relationships/image" Target="../media/image5.wmf"/><Relationship Id="rId12"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oleObject" Target="../embeddings/oleObject10.bin"/><Relationship Id="rId5" Type="http://schemas.openxmlformats.org/officeDocument/2006/relationships/image" Target="../media/image1.wmf"/><Relationship Id="rId10" Type="http://schemas.openxmlformats.org/officeDocument/2006/relationships/image" Target="../media/image6.wmf"/><Relationship Id="rId4" Type="http://schemas.openxmlformats.org/officeDocument/2006/relationships/oleObject" Target="../embeddings/oleObject6.bin"/><Relationship Id="rId9"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image" Target="../media/image8.wmf"/><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image" Target="../media/image8.wmf"/><Relationship Id="rId4" Type="http://schemas.openxmlformats.org/officeDocument/2006/relationships/oleObject" Target="../embeddings/oleObject1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2.emf"/><Relationship Id="rId4" Type="http://schemas.openxmlformats.org/officeDocument/2006/relationships/package" Target="../embeddings/Microsoft_Excel_Worksheet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3867150" y="2686050"/>
            <a:ext cx="4914900" cy="400050"/>
          </a:xfrm>
        </p:spPr>
        <p:txBody>
          <a:bodyPr>
            <a:normAutofit/>
          </a:bodyPr>
          <a:lstStyle/>
          <a:p>
            <a:pPr eaLnBrk="1" hangingPunct="1">
              <a:buFont typeface="Wingdings" panose="05000000000000000000" pitchFamily="2" charset="2"/>
              <a:buNone/>
            </a:pPr>
            <a:r>
              <a:rPr lang="en-US" altLang="en-US" sz="1800" b="1" dirty="0">
                <a:latin typeface="Calibri" panose="020F0502020204030204" pitchFamily="34" charset="0"/>
                <a:ea typeface="ＭＳ Ｐゴシック" panose="020B0600070205080204" pitchFamily="34" charset="-128"/>
              </a:rPr>
              <a:t>NPV Vs. IRR</a:t>
            </a:r>
          </a:p>
        </p:txBody>
      </p:sp>
      <p:sp>
        <p:nvSpPr>
          <p:cNvPr id="512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57213" indent="-214313">
              <a:spcBef>
                <a:spcPct val="20000"/>
              </a:spcBef>
              <a:buClr>
                <a:schemeClr val="hlink"/>
              </a:buClr>
              <a:buSzPct val="55000"/>
              <a:buFont typeface="Wingdings" panose="05000000000000000000" pitchFamily="2" charset="2"/>
              <a:buChar char="n"/>
              <a:defRPr sz="2100">
                <a:solidFill>
                  <a:schemeClr val="tx1"/>
                </a:solidFill>
                <a:latin typeface="Tahoma" panose="020B0604030504040204" pitchFamily="34" charset="0"/>
                <a:ea typeface="ＭＳ Ｐゴシック" panose="020B0600070205080204" pitchFamily="34" charset="-128"/>
              </a:defRPr>
            </a:lvl2pPr>
            <a:lvl3pPr marL="857250" indent="-171450">
              <a:spcBef>
                <a:spcPct val="20000"/>
              </a:spcBef>
              <a:buClr>
                <a:schemeClr val="folHlink"/>
              </a:buClr>
              <a:buSzPct val="50000"/>
              <a:buFont typeface="Wingdings" panose="05000000000000000000" pitchFamily="2" charset="2"/>
              <a:buChar char="n"/>
              <a:defRPr sz="1800">
                <a:solidFill>
                  <a:schemeClr val="tx1"/>
                </a:solidFill>
                <a:latin typeface="Tahoma" panose="020B0604030504040204" pitchFamily="34" charset="0"/>
                <a:ea typeface="ＭＳ Ｐゴシック" panose="020B0600070205080204" pitchFamily="34" charset="-128"/>
              </a:defRPr>
            </a:lvl3pPr>
            <a:lvl4pPr marL="1200150" indent="-171450">
              <a:spcBef>
                <a:spcPct val="20000"/>
              </a:spcBef>
              <a:buClr>
                <a:schemeClr val="accent2"/>
              </a:buClr>
              <a:buSzPct val="55000"/>
              <a:buFont typeface="Wingdings" panose="05000000000000000000" pitchFamily="2" charset="2"/>
              <a:buChar char="n"/>
              <a:defRPr sz="1500">
                <a:solidFill>
                  <a:schemeClr val="tx1"/>
                </a:solidFill>
                <a:latin typeface="Tahoma" panose="020B0604030504040204" pitchFamily="34" charset="0"/>
                <a:ea typeface="ＭＳ Ｐゴシック" panose="020B0600070205080204" pitchFamily="34" charset="-128"/>
              </a:defRPr>
            </a:lvl4pPr>
            <a:lvl5pPr marL="1543050" indent="-171450">
              <a:spcBef>
                <a:spcPct val="20000"/>
              </a:spcBef>
              <a:buClr>
                <a:schemeClr val="accent1"/>
              </a:buClr>
              <a:buSzPct val="50000"/>
              <a:buFont typeface="Wingdings" panose="05000000000000000000" pitchFamily="2" charset="2"/>
              <a:buChar char="n"/>
              <a:defRPr sz="1500">
                <a:solidFill>
                  <a:schemeClr val="tx1"/>
                </a:solidFill>
                <a:latin typeface="Tahoma" panose="020B0604030504040204" pitchFamily="34" charset="0"/>
                <a:ea typeface="ＭＳ Ｐゴシック" panose="020B0600070205080204" pitchFamily="34" charset="-128"/>
              </a:defRPr>
            </a:lvl5pPr>
            <a:lvl6pPr marL="1885950" indent="-171450" eaLnBrk="0" fontAlgn="base" hangingPunct="0">
              <a:spcBef>
                <a:spcPct val="20000"/>
              </a:spcBef>
              <a:spcAft>
                <a:spcPct val="0"/>
              </a:spcAft>
              <a:buClr>
                <a:schemeClr val="accent1"/>
              </a:buClr>
              <a:buSzPct val="50000"/>
              <a:buFont typeface="Wingdings" panose="05000000000000000000" pitchFamily="2" charset="2"/>
              <a:buChar char="n"/>
              <a:defRPr sz="1500">
                <a:solidFill>
                  <a:schemeClr val="tx1"/>
                </a:solidFill>
                <a:latin typeface="Tahoma" panose="020B0604030504040204" pitchFamily="34" charset="0"/>
                <a:ea typeface="ＭＳ Ｐゴシック" panose="020B0600070205080204" pitchFamily="34" charset="-128"/>
              </a:defRPr>
            </a:lvl6pPr>
            <a:lvl7pPr marL="2228850" indent="-171450" eaLnBrk="0" fontAlgn="base" hangingPunct="0">
              <a:spcBef>
                <a:spcPct val="20000"/>
              </a:spcBef>
              <a:spcAft>
                <a:spcPct val="0"/>
              </a:spcAft>
              <a:buClr>
                <a:schemeClr val="accent1"/>
              </a:buClr>
              <a:buSzPct val="50000"/>
              <a:buFont typeface="Wingdings" panose="05000000000000000000" pitchFamily="2" charset="2"/>
              <a:buChar char="n"/>
              <a:defRPr sz="1500">
                <a:solidFill>
                  <a:schemeClr val="tx1"/>
                </a:solidFill>
                <a:latin typeface="Tahoma" panose="020B0604030504040204" pitchFamily="34" charset="0"/>
                <a:ea typeface="ＭＳ Ｐゴシック" panose="020B0600070205080204" pitchFamily="34" charset="-128"/>
              </a:defRPr>
            </a:lvl7pPr>
            <a:lvl8pPr marL="2571750" indent="-171450" eaLnBrk="0" fontAlgn="base" hangingPunct="0">
              <a:spcBef>
                <a:spcPct val="20000"/>
              </a:spcBef>
              <a:spcAft>
                <a:spcPct val="0"/>
              </a:spcAft>
              <a:buClr>
                <a:schemeClr val="accent1"/>
              </a:buClr>
              <a:buSzPct val="50000"/>
              <a:buFont typeface="Wingdings" panose="05000000000000000000" pitchFamily="2" charset="2"/>
              <a:buChar char="n"/>
              <a:defRPr sz="1500">
                <a:solidFill>
                  <a:schemeClr val="tx1"/>
                </a:solidFill>
                <a:latin typeface="Tahoma" panose="020B0604030504040204" pitchFamily="34" charset="0"/>
                <a:ea typeface="ＭＳ Ｐゴシック" panose="020B0600070205080204" pitchFamily="34" charset="-128"/>
              </a:defRPr>
            </a:lvl8pPr>
            <a:lvl9pPr marL="2914650" indent="-171450" eaLnBrk="0" fontAlgn="base" hangingPunct="0">
              <a:spcBef>
                <a:spcPct val="20000"/>
              </a:spcBef>
              <a:spcAft>
                <a:spcPct val="0"/>
              </a:spcAft>
              <a:buClr>
                <a:schemeClr val="accent1"/>
              </a:buClr>
              <a:buSzPct val="50000"/>
              <a:buFont typeface="Wingdings" panose="05000000000000000000" pitchFamily="2" charset="2"/>
              <a:buChar char="n"/>
              <a:defRPr sz="15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fld id="{423EB642-16B0-49B0-A223-833F702E9CE5}" type="slidenum">
              <a:rPr lang="en-US" altLang="en-US" sz="750"/>
              <a:pPr>
                <a:spcBef>
                  <a:spcPct val="0"/>
                </a:spcBef>
                <a:buClrTx/>
                <a:buSzTx/>
                <a:buFontTx/>
                <a:buNone/>
              </a:pPr>
              <a:t>1</a:t>
            </a:fld>
            <a:endParaRPr lang="en-US" altLang="en-US" sz="750" dirty="0"/>
          </a:p>
        </p:txBody>
      </p:sp>
      <p:sp>
        <p:nvSpPr>
          <p:cNvPr id="5124" name="TextBox 2"/>
          <p:cNvSpPr txBox="1">
            <a:spLocks noChangeArrowheads="1"/>
          </p:cNvSpPr>
          <p:nvPr/>
        </p:nvSpPr>
        <p:spPr bwMode="auto">
          <a:xfrm>
            <a:off x="3867150" y="3714753"/>
            <a:ext cx="1714500" cy="78483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900" dirty="0">
                <a:latin typeface="Calibri" panose="020F0502020204030204" pitchFamily="34" charset="0"/>
              </a:rPr>
              <a:t>Dr. Craig Ruff</a:t>
            </a:r>
          </a:p>
          <a:p>
            <a:pPr>
              <a:spcBef>
                <a:spcPct val="0"/>
              </a:spcBef>
              <a:buClrTx/>
              <a:buSzTx/>
              <a:buFontTx/>
              <a:buNone/>
            </a:pPr>
            <a:r>
              <a:rPr lang="en-US" altLang="en-US" sz="900" dirty="0">
                <a:latin typeface="Calibri" panose="020F0502020204030204" pitchFamily="34" charset="0"/>
              </a:rPr>
              <a:t>Department of Finance</a:t>
            </a:r>
          </a:p>
          <a:p>
            <a:pPr>
              <a:spcBef>
                <a:spcPct val="0"/>
              </a:spcBef>
              <a:buClrTx/>
              <a:buSzTx/>
              <a:buFontTx/>
              <a:buNone/>
            </a:pPr>
            <a:r>
              <a:rPr lang="en-US" altLang="en-US" sz="900" dirty="0">
                <a:latin typeface="Calibri" panose="020F0502020204030204" pitchFamily="34" charset="0"/>
              </a:rPr>
              <a:t>J. Mack Robinson College of Business</a:t>
            </a:r>
          </a:p>
          <a:p>
            <a:pPr>
              <a:spcBef>
                <a:spcPct val="0"/>
              </a:spcBef>
              <a:buClrTx/>
              <a:buSzTx/>
              <a:buFontTx/>
              <a:buNone/>
            </a:pPr>
            <a:r>
              <a:rPr lang="en-US" altLang="en-US" sz="900" dirty="0">
                <a:latin typeface="Calibri" panose="020F0502020204030204" pitchFamily="34" charset="0"/>
              </a:rPr>
              <a:t>Georgia State University</a:t>
            </a:r>
          </a:p>
        </p:txBody>
      </p:sp>
      <p:sp>
        <p:nvSpPr>
          <p:cNvPr id="5125" name="TextBox 3"/>
          <p:cNvSpPr txBox="1">
            <a:spLocks noChangeArrowheads="1"/>
          </p:cNvSpPr>
          <p:nvPr/>
        </p:nvSpPr>
        <p:spPr bwMode="auto">
          <a:xfrm>
            <a:off x="2862778" y="5736431"/>
            <a:ext cx="83292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600" dirty="0">
                <a:latin typeface="Calibri" panose="020F0502020204030204" pitchFamily="34" charset="0"/>
              </a:rPr>
              <a:t>© 2014 Craig Ruff</a:t>
            </a:r>
          </a:p>
        </p:txBody>
      </p:sp>
    </p:spTree>
    <p:extLst>
      <p:ext uri="{BB962C8B-B14F-4D97-AF65-F5344CB8AC3E}">
        <p14:creationId xmlns:p14="http://schemas.microsoft.com/office/powerpoint/2010/main" val="2571144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05609F66-61E2-46BA-8BBD-B13325F23BE6}" type="slidenum">
              <a:rPr lang="en-US" altLang="en-US" sz="1000">
                <a:latin typeface="Arial" panose="020B0604020202020204" pitchFamily="34" charset="0"/>
              </a:rPr>
              <a:pPr/>
              <a:t>10</a:t>
            </a:fld>
            <a:endParaRPr lang="en-US" altLang="en-US" sz="1000">
              <a:latin typeface="Arial" panose="020B0604020202020204" pitchFamily="34" charset="0"/>
            </a:endParaRPr>
          </a:p>
        </p:txBody>
      </p:sp>
      <p:sp>
        <p:nvSpPr>
          <p:cNvPr id="7171" name="Text Box 3"/>
          <p:cNvSpPr txBox="1">
            <a:spLocks noChangeArrowheads="1"/>
          </p:cNvSpPr>
          <p:nvPr/>
        </p:nvSpPr>
        <p:spPr bwMode="auto">
          <a:xfrm>
            <a:off x="823761" y="1392455"/>
            <a:ext cx="10139413" cy="43396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400" dirty="0" smtClean="0"/>
              <a:t>Arguably, if a </a:t>
            </a:r>
            <a:r>
              <a:rPr lang="en-US" altLang="en-US" sz="2400" dirty="0"/>
              <a:t>firm has </a:t>
            </a:r>
            <a:r>
              <a:rPr lang="en-US" altLang="en-US" sz="2400" dirty="0" smtClean="0"/>
              <a:t>unlimited capital and employee resources, it should take </a:t>
            </a:r>
            <a:r>
              <a:rPr lang="en-US" altLang="en-US" sz="2400" dirty="0"/>
              <a:t>on all positive NPV (or, IRR&gt;WACC) projects</a:t>
            </a:r>
            <a:r>
              <a:rPr lang="en-US" altLang="en-US" sz="2400" dirty="0" smtClean="0"/>
              <a:t>.  That would maximize shareholder wealth.</a:t>
            </a:r>
            <a:endParaRPr lang="en-US" altLang="en-US" sz="2400" dirty="0"/>
          </a:p>
          <a:p>
            <a:pPr>
              <a:spcBef>
                <a:spcPct val="50000"/>
              </a:spcBef>
            </a:pPr>
            <a:r>
              <a:rPr lang="en-US" altLang="en-US" sz="2400" dirty="0"/>
              <a:t>But what if the firm does not have enough money or managerial talent to take on all of the good projects?</a:t>
            </a:r>
          </a:p>
          <a:p>
            <a:pPr>
              <a:spcBef>
                <a:spcPct val="50000"/>
              </a:spcBef>
            </a:pPr>
            <a:r>
              <a:rPr lang="en-US" altLang="en-US" sz="2400" dirty="0"/>
              <a:t>Or, suppose two factories are being proposed for one piece of land.  If you build one factory, you cannot build the other</a:t>
            </a:r>
            <a:r>
              <a:rPr lang="en-US" altLang="en-US" sz="2400" dirty="0" smtClean="0"/>
              <a:t>.  </a:t>
            </a:r>
            <a:endParaRPr lang="en-US" altLang="en-US" sz="2400" dirty="0"/>
          </a:p>
          <a:p>
            <a:pPr>
              <a:spcBef>
                <a:spcPct val="50000"/>
              </a:spcBef>
            </a:pPr>
            <a:r>
              <a:rPr lang="en-US" altLang="en-US" sz="2400" dirty="0" smtClean="0">
                <a:sym typeface="Wingdings" panose="05000000000000000000" pitchFamily="2" charset="2"/>
              </a:rPr>
              <a:t>This creates a situation of having </a:t>
            </a:r>
            <a:r>
              <a:rPr lang="en-US" altLang="en-US" sz="2400" b="1" dirty="0" smtClean="0">
                <a:sym typeface="Wingdings" panose="05000000000000000000" pitchFamily="2" charset="2"/>
              </a:rPr>
              <a:t>mutually exclusive projects – if the company goes forward with one (or more) of the potential projects, it cannot take on the other(s).</a:t>
            </a:r>
            <a:endParaRPr lang="en-US" altLang="en-US" sz="2400" dirty="0"/>
          </a:p>
        </p:txBody>
      </p:sp>
      <p:sp>
        <p:nvSpPr>
          <p:cNvPr id="4"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74868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arn(inVertic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arn(inVertical)">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down)">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 calcmode="lin" valueType="num">
                                      <p:cBhvr additive="base">
                                        <p:cTn id="22"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510553" y="1463464"/>
            <a:ext cx="9067800" cy="116955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t>With mutually exclusive projects, the difference is ranking becomes critical. </a:t>
            </a:r>
            <a:endParaRPr lang="en-US" altLang="en-US" dirty="0"/>
          </a:p>
          <a:p>
            <a:pPr>
              <a:spcBef>
                <a:spcPct val="50000"/>
              </a:spcBef>
            </a:pPr>
            <a:r>
              <a:rPr lang="en-US" altLang="en-US" dirty="0"/>
              <a:t>S</a:t>
            </a:r>
            <a:r>
              <a:rPr lang="en-US" altLang="en-US" dirty="0" smtClean="0"/>
              <a:t>hould the company go by NPV’s ranking or IRR’s ranking in selecting which projects to move forward with?</a:t>
            </a:r>
            <a:endParaRPr lang="en-US" altLang="en-US" dirty="0"/>
          </a:p>
        </p:txBody>
      </p:sp>
      <p:sp>
        <p:nvSpPr>
          <p:cNvPr id="819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02E73C04-6D58-43A8-B3EE-9ED4CDCA34D4}" type="slidenum">
              <a:rPr lang="en-US" altLang="en-US" sz="1000">
                <a:latin typeface="Arial" panose="020B0604020202020204" pitchFamily="34" charset="0"/>
              </a:rPr>
              <a:pPr/>
              <a:t>11</a:t>
            </a:fld>
            <a:endParaRPr lang="en-US" altLang="en-US" sz="1000">
              <a:latin typeface="Arial" panose="020B0604020202020204" pitchFamily="34" charset="0"/>
            </a:endParaRPr>
          </a:p>
        </p:txBody>
      </p:sp>
      <p:graphicFrame>
        <p:nvGraphicFramePr>
          <p:cNvPr id="8196" name="Object 1"/>
          <p:cNvGraphicFramePr>
            <a:graphicFrameLocks noChangeAspect="1"/>
          </p:cNvGraphicFramePr>
          <p:nvPr>
            <p:extLst>
              <p:ext uri="{D42A27DB-BD31-4B8C-83A1-F6EECF244321}">
                <p14:modId xmlns:p14="http://schemas.microsoft.com/office/powerpoint/2010/main" val="4174584834"/>
              </p:ext>
            </p:extLst>
          </p:nvPr>
        </p:nvGraphicFramePr>
        <p:xfrm>
          <a:off x="1510553" y="2772989"/>
          <a:ext cx="4648200" cy="3395663"/>
        </p:xfrm>
        <a:graphic>
          <a:graphicData uri="http://schemas.openxmlformats.org/presentationml/2006/ole">
            <mc:AlternateContent xmlns:mc="http://schemas.openxmlformats.org/markup-compatibility/2006">
              <mc:Choice xmlns:v="urn:schemas-microsoft-com:vml" Requires="v">
                <p:oleObj spid="_x0000_s3098" name="Worksheet" r:id="rId4" imgW="1838257" imgH="1343025" progId="Excel.Sheet.12">
                  <p:embed/>
                </p:oleObj>
              </mc:Choice>
              <mc:Fallback>
                <p:oleObj name="Worksheet" r:id="rId4" imgW="1838257" imgH="1343025" progId="Excel.Shee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0553" y="2772989"/>
                        <a:ext cx="4648200" cy="339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276594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47036" y="1029902"/>
            <a:ext cx="10916652" cy="1299411"/>
          </a:xfrm>
          <a:ln>
            <a:solidFill>
              <a:srgbClr val="000000"/>
            </a:solidFill>
          </a:ln>
        </p:spPr>
        <p:txBody>
          <a:bodyPr>
            <a:normAutofit fontScale="90000"/>
          </a:body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
            </a:r>
            <a:b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br>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To put some numbers to the ranking differences of the two methods (NPV and IRR), </a:t>
            </a:r>
            <a:r>
              <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rPr>
              <a:t>let’s introduce another simple example for the same </a:t>
            </a:r>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company that was considering the Alpharetta project.  Assume the appropriate cost of capital is 10% for both projects.</a:t>
            </a:r>
            <a:b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br>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
            </a:r>
            <a:b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br>
            <a:r>
              <a:rPr lang="en-US" altLang="en-US" sz="2000" b="1" dirty="0" smtClean="0">
                <a:latin typeface="Times New Roman" panose="02020603050405020304" pitchFamily="18" charset="0"/>
                <a:ea typeface="ＭＳ Ｐゴシック" panose="020B0600070205080204" pitchFamily="34" charset="-128"/>
                <a:cs typeface="Times New Roman" panose="02020603050405020304" pitchFamily="18" charset="0"/>
              </a:rPr>
              <a:t>Assume that the company only has enough managerial talent to proceed with one of these projects.</a:t>
            </a:r>
            <a:br>
              <a:rPr lang="en-US" altLang="en-US" sz="2000" b="1" dirty="0" smtClean="0">
                <a:latin typeface="Times New Roman" panose="02020603050405020304" pitchFamily="18" charset="0"/>
                <a:ea typeface="ＭＳ Ｐゴシック" panose="020B0600070205080204" pitchFamily="34" charset="-128"/>
                <a:cs typeface="Times New Roman" panose="02020603050405020304" pitchFamily="18" charset="0"/>
              </a:rPr>
            </a:br>
            <a:endParaRPr lang="en-US" altLang="en-US" sz="2000" b="1"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graphicFrame>
        <p:nvGraphicFramePr>
          <p:cNvPr id="234499" name="Group 3"/>
          <p:cNvGraphicFramePr>
            <a:graphicFrameLocks noGrp="1"/>
          </p:cNvGraphicFramePr>
          <p:nvPr>
            <p:ph idx="1"/>
            <p:extLst>
              <p:ext uri="{D42A27DB-BD31-4B8C-83A1-F6EECF244321}">
                <p14:modId xmlns:p14="http://schemas.microsoft.com/office/powerpoint/2010/main" val="2946077318"/>
              </p:ext>
            </p:extLst>
          </p:nvPr>
        </p:nvGraphicFramePr>
        <p:xfrm>
          <a:off x="824753" y="2970493"/>
          <a:ext cx="3429000" cy="3009130"/>
        </p:xfrm>
        <a:graphic>
          <a:graphicData uri="http://schemas.openxmlformats.org/drawingml/2006/table">
            <a:tbl>
              <a:tblPr/>
              <a:tblGrid>
                <a:gridCol w="1228725"/>
                <a:gridCol w="2200275"/>
              </a:tblGrid>
              <a:tr h="501944">
                <a:tc>
                  <a:txBody>
                    <a:bodyPr/>
                    <a:lstStyle/>
                    <a:p>
                      <a:pPr marL="469900" marR="0" lvl="0" indent="-469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Year</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Net Cash Flows</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00677">
                <a:tc>
                  <a:txBody>
                    <a:bodyPr/>
                    <a:lstStyle/>
                    <a:p>
                      <a:pPr marL="469900" marR="0" lvl="0" indent="-469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t = 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-$2,000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01944">
                <a:tc>
                  <a:txBody>
                    <a:bodyPr/>
                    <a:lstStyle/>
                    <a:p>
                      <a:pPr marL="469900" marR="0" lvl="0" indent="-469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t = 1</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$200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01944">
                <a:tc>
                  <a:txBody>
                    <a:bodyPr/>
                    <a:lstStyle/>
                    <a:p>
                      <a:pPr marL="469900" marR="0" lvl="0" indent="-469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t = 2</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$600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00677">
                <a:tc>
                  <a:txBody>
                    <a:bodyPr/>
                    <a:lstStyle/>
                    <a:p>
                      <a:pPr marL="469900" marR="0" lvl="0" indent="-469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t = 3</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$800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01944">
                <a:tc>
                  <a:txBody>
                    <a:bodyPr/>
                    <a:lstStyle/>
                    <a:p>
                      <a:pPr marL="469900" marR="0" lvl="0" indent="-469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t = 4</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$1200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242" name="Text Box 26"/>
          <p:cNvSpPr txBox="1">
            <a:spLocks noChangeArrowheads="1"/>
          </p:cNvSpPr>
          <p:nvPr/>
        </p:nvSpPr>
        <p:spPr bwMode="auto">
          <a:xfrm>
            <a:off x="824753" y="2449848"/>
            <a:ext cx="3657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t>Project: Roswell Factory</a:t>
            </a:r>
          </a:p>
        </p:txBody>
      </p:sp>
      <p:sp>
        <p:nvSpPr>
          <p:cNvPr id="9243" name="Text Box 27"/>
          <p:cNvSpPr txBox="1">
            <a:spLocks noChangeArrowheads="1"/>
          </p:cNvSpPr>
          <p:nvPr/>
        </p:nvSpPr>
        <p:spPr bwMode="auto">
          <a:xfrm>
            <a:off x="4564782" y="3363227"/>
            <a:ext cx="3276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t>Payback Period? = 3.33 </a:t>
            </a:r>
          </a:p>
          <a:p>
            <a:pPr>
              <a:spcBef>
                <a:spcPct val="50000"/>
              </a:spcBef>
            </a:pPr>
            <a:endParaRPr lang="en-US" altLang="en-US" dirty="0"/>
          </a:p>
          <a:p>
            <a:pPr>
              <a:spcBef>
                <a:spcPct val="50000"/>
              </a:spcBef>
            </a:pPr>
            <a:r>
              <a:rPr lang="en-US" altLang="en-US" dirty="0"/>
              <a:t>NPV? = 98.35</a:t>
            </a:r>
          </a:p>
          <a:p>
            <a:pPr>
              <a:spcBef>
                <a:spcPct val="50000"/>
              </a:spcBef>
            </a:pPr>
            <a:endParaRPr lang="en-US" altLang="en-US" dirty="0"/>
          </a:p>
          <a:p>
            <a:pPr>
              <a:spcBef>
                <a:spcPct val="50000"/>
              </a:spcBef>
            </a:pPr>
            <a:r>
              <a:rPr lang="en-US" altLang="en-US" dirty="0"/>
              <a:t>IRR? = 11.79%</a:t>
            </a:r>
          </a:p>
        </p:txBody>
      </p:sp>
      <p:sp>
        <p:nvSpPr>
          <p:cNvPr id="924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24B49F2C-F6F1-4C81-9463-A3A9DACD7E9F}" type="slidenum">
              <a:rPr lang="en-US" altLang="en-US" sz="1000">
                <a:latin typeface="Arial" panose="020B0604020202020204" pitchFamily="34" charset="0"/>
              </a:rPr>
              <a:pPr/>
              <a:t>12</a:t>
            </a:fld>
            <a:endParaRPr lang="en-US" altLang="en-US" sz="1000">
              <a:latin typeface="Arial" panose="020B0604020202020204" pitchFamily="34" charset="0"/>
            </a:endParaRPr>
          </a:p>
        </p:txBody>
      </p:sp>
      <p:sp>
        <p:nvSpPr>
          <p:cNvPr id="7"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69692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4499"/>
                                        </p:tgtEl>
                                        <p:attrNameLst>
                                          <p:attrName>style.visibility</p:attrName>
                                        </p:attrNameLst>
                                      </p:cBhvr>
                                      <p:to>
                                        <p:strVal val="visible"/>
                                      </p:to>
                                    </p:set>
                                    <p:animEffect transition="in" filter="fade">
                                      <p:cBhvr>
                                        <p:cTn id="7" dur="1000"/>
                                        <p:tgtEl>
                                          <p:spTgt spid="234499"/>
                                        </p:tgtEl>
                                      </p:cBhvr>
                                    </p:animEffect>
                                    <p:anim calcmode="lin" valueType="num">
                                      <p:cBhvr>
                                        <p:cTn id="8" dur="1000" fill="hold"/>
                                        <p:tgtEl>
                                          <p:spTgt spid="234499"/>
                                        </p:tgtEl>
                                        <p:attrNameLst>
                                          <p:attrName>ppt_x</p:attrName>
                                        </p:attrNameLst>
                                      </p:cBhvr>
                                      <p:tavLst>
                                        <p:tav tm="0">
                                          <p:val>
                                            <p:strVal val="#ppt_x"/>
                                          </p:val>
                                        </p:tav>
                                        <p:tav tm="100000">
                                          <p:val>
                                            <p:strVal val="#ppt_x"/>
                                          </p:val>
                                        </p:tav>
                                      </p:tavLst>
                                    </p:anim>
                                    <p:anim calcmode="lin" valueType="num">
                                      <p:cBhvr>
                                        <p:cTn id="9" dur="1000" fill="hold"/>
                                        <p:tgtEl>
                                          <p:spTgt spid="23449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242"/>
                                        </p:tgtEl>
                                        <p:attrNameLst>
                                          <p:attrName>style.visibility</p:attrName>
                                        </p:attrNameLst>
                                      </p:cBhvr>
                                      <p:to>
                                        <p:strVal val="visible"/>
                                      </p:to>
                                    </p:set>
                                    <p:animEffect transition="in" filter="fade">
                                      <p:cBhvr>
                                        <p:cTn id="12" dur="1000"/>
                                        <p:tgtEl>
                                          <p:spTgt spid="9242"/>
                                        </p:tgtEl>
                                      </p:cBhvr>
                                    </p:animEffect>
                                    <p:anim calcmode="lin" valueType="num">
                                      <p:cBhvr>
                                        <p:cTn id="13" dur="1000" fill="hold"/>
                                        <p:tgtEl>
                                          <p:spTgt spid="9242"/>
                                        </p:tgtEl>
                                        <p:attrNameLst>
                                          <p:attrName>ppt_x</p:attrName>
                                        </p:attrNameLst>
                                      </p:cBhvr>
                                      <p:tavLst>
                                        <p:tav tm="0">
                                          <p:val>
                                            <p:strVal val="#ppt_x"/>
                                          </p:val>
                                        </p:tav>
                                        <p:tav tm="100000">
                                          <p:val>
                                            <p:strVal val="#ppt_x"/>
                                          </p:val>
                                        </p:tav>
                                      </p:tavLst>
                                    </p:anim>
                                    <p:anim calcmode="lin" valueType="num">
                                      <p:cBhvr>
                                        <p:cTn id="14" dur="1000" fill="hold"/>
                                        <p:tgtEl>
                                          <p:spTgt spid="924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9243">
                                            <p:txEl>
                                              <p:pRg st="0" end="0"/>
                                            </p:txEl>
                                          </p:spTgt>
                                        </p:tgtEl>
                                        <p:attrNameLst>
                                          <p:attrName>style.visibility</p:attrName>
                                        </p:attrNameLst>
                                      </p:cBhvr>
                                      <p:to>
                                        <p:strVal val="visible"/>
                                      </p:to>
                                    </p:set>
                                    <p:animEffect transition="in" filter="barn(inVertical)">
                                      <p:cBhvr>
                                        <p:cTn id="19" dur="500"/>
                                        <p:tgtEl>
                                          <p:spTgt spid="924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9243">
                                            <p:txEl>
                                              <p:pRg st="2" end="2"/>
                                            </p:txEl>
                                          </p:spTgt>
                                        </p:tgtEl>
                                        <p:attrNameLst>
                                          <p:attrName>style.visibility</p:attrName>
                                        </p:attrNameLst>
                                      </p:cBhvr>
                                      <p:to>
                                        <p:strVal val="visible"/>
                                      </p:to>
                                    </p:set>
                                    <p:animEffect transition="in" filter="wipe(down)">
                                      <p:cBhvr>
                                        <p:cTn id="24" dur="500"/>
                                        <p:tgtEl>
                                          <p:spTgt spid="924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243">
                                            <p:txEl>
                                              <p:pRg st="4" end="4"/>
                                            </p:txEl>
                                          </p:spTgt>
                                        </p:tgtEl>
                                        <p:attrNameLst>
                                          <p:attrName>style.visibility</p:attrName>
                                        </p:attrNameLst>
                                      </p:cBhvr>
                                      <p:to>
                                        <p:strVal val="visible"/>
                                      </p:to>
                                    </p:set>
                                    <p:anim calcmode="lin" valueType="num">
                                      <p:cBhvr additive="base">
                                        <p:cTn id="29" dur="500" fill="hold"/>
                                        <p:tgtEl>
                                          <p:spTgt spid="924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2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79613" y="1288070"/>
            <a:ext cx="6705122" cy="284942"/>
          </a:xfrm>
        </p:spPr>
        <p:txBody>
          <a:bodyPr>
            <a:normAutofit fontScale="90000"/>
          </a:bodyPr>
          <a:lstStyle/>
          <a:p>
            <a:r>
              <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rPr>
              <a:t>Comparing the Roswell Factory to the Alpharetta Factory…</a:t>
            </a:r>
          </a:p>
        </p:txBody>
      </p:sp>
      <p:sp>
        <p:nvSpPr>
          <p:cNvPr id="10243" name="Text Box 3"/>
          <p:cNvSpPr txBox="1">
            <a:spLocks noChangeArrowheads="1"/>
          </p:cNvSpPr>
          <p:nvPr/>
        </p:nvSpPr>
        <p:spPr bwMode="auto">
          <a:xfrm>
            <a:off x="1295400" y="2155795"/>
            <a:ext cx="3657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Project: Roswell Factory</a:t>
            </a:r>
          </a:p>
        </p:txBody>
      </p:sp>
      <p:sp>
        <p:nvSpPr>
          <p:cNvPr id="10244" name="Text Box 4"/>
          <p:cNvSpPr txBox="1">
            <a:spLocks noChangeArrowheads="1"/>
          </p:cNvSpPr>
          <p:nvPr/>
        </p:nvSpPr>
        <p:spPr bwMode="auto">
          <a:xfrm>
            <a:off x="1295400" y="2993995"/>
            <a:ext cx="3276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solidFill>
                  <a:srgbClr val="0000CC"/>
                </a:solidFill>
                <a:cs typeface="Times New Roman" panose="02020603050405020304" pitchFamily="18" charset="0"/>
              </a:rPr>
              <a:t>Payback Period? = 3.33 </a:t>
            </a:r>
          </a:p>
          <a:p>
            <a:pPr>
              <a:spcBef>
                <a:spcPct val="50000"/>
              </a:spcBef>
            </a:pPr>
            <a:endParaRPr lang="en-US" altLang="en-US">
              <a:solidFill>
                <a:srgbClr val="0000CC"/>
              </a:solidFill>
              <a:cs typeface="Times New Roman" panose="02020603050405020304" pitchFamily="18" charset="0"/>
            </a:endParaRPr>
          </a:p>
          <a:p>
            <a:pPr>
              <a:spcBef>
                <a:spcPct val="50000"/>
              </a:spcBef>
            </a:pPr>
            <a:r>
              <a:rPr lang="en-US" altLang="en-US">
                <a:solidFill>
                  <a:srgbClr val="0000CC"/>
                </a:solidFill>
                <a:cs typeface="Times New Roman" panose="02020603050405020304" pitchFamily="18" charset="0"/>
              </a:rPr>
              <a:t>NPV? = 98.35</a:t>
            </a:r>
          </a:p>
          <a:p>
            <a:pPr>
              <a:spcBef>
                <a:spcPct val="50000"/>
              </a:spcBef>
            </a:pPr>
            <a:endParaRPr lang="en-US" altLang="en-US">
              <a:solidFill>
                <a:srgbClr val="0000CC"/>
              </a:solidFill>
              <a:cs typeface="Times New Roman" panose="02020603050405020304" pitchFamily="18" charset="0"/>
            </a:endParaRPr>
          </a:p>
          <a:p>
            <a:pPr>
              <a:spcBef>
                <a:spcPct val="50000"/>
              </a:spcBef>
            </a:pPr>
            <a:r>
              <a:rPr lang="en-US" altLang="en-US">
                <a:solidFill>
                  <a:srgbClr val="0000CC"/>
                </a:solidFill>
                <a:cs typeface="Times New Roman" panose="02020603050405020304" pitchFamily="18" charset="0"/>
              </a:rPr>
              <a:t>IRR? = 11.79%</a:t>
            </a:r>
          </a:p>
        </p:txBody>
      </p:sp>
      <p:sp>
        <p:nvSpPr>
          <p:cNvPr id="10245" name="Line 5"/>
          <p:cNvSpPr>
            <a:spLocks noChangeShapeType="1"/>
          </p:cNvSpPr>
          <p:nvPr/>
        </p:nvSpPr>
        <p:spPr bwMode="auto">
          <a:xfrm>
            <a:off x="4648200" y="1850995"/>
            <a:ext cx="0" cy="426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0246" name="Text Box 6"/>
          <p:cNvSpPr txBox="1">
            <a:spLocks noChangeArrowheads="1"/>
          </p:cNvSpPr>
          <p:nvPr/>
        </p:nvSpPr>
        <p:spPr bwMode="auto">
          <a:xfrm>
            <a:off x="4953000" y="2155795"/>
            <a:ext cx="3657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cs typeface="Times New Roman" panose="02020603050405020304" pitchFamily="18" charset="0"/>
              </a:rPr>
              <a:t>Project: Alpharetta Factory</a:t>
            </a:r>
          </a:p>
        </p:txBody>
      </p:sp>
      <p:sp>
        <p:nvSpPr>
          <p:cNvPr id="10247" name="Text Box 7"/>
          <p:cNvSpPr txBox="1">
            <a:spLocks noChangeArrowheads="1"/>
          </p:cNvSpPr>
          <p:nvPr/>
        </p:nvSpPr>
        <p:spPr bwMode="auto">
          <a:xfrm>
            <a:off x="4953000" y="2993995"/>
            <a:ext cx="3276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solidFill>
                  <a:srgbClr val="0000CC"/>
                </a:solidFill>
                <a:cs typeface="Times New Roman" panose="02020603050405020304" pitchFamily="18" charset="0"/>
              </a:rPr>
              <a:t>Payback Period? = 2.33 </a:t>
            </a:r>
          </a:p>
          <a:p>
            <a:pPr>
              <a:spcBef>
                <a:spcPct val="50000"/>
              </a:spcBef>
            </a:pPr>
            <a:endParaRPr lang="en-US" altLang="en-US">
              <a:solidFill>
                <a:srgbClr val="0000CC"/>
              </a:solidFill>
              <a:cs typeface="Times New Roman" panose="02020603050405020304" pitchFamily="18" charset="0"/>
            </a:endParaRPr>
          </a:p>
          <a:p>
            <a:pPr>
              <a:spcBef>
                <a:spcPct val="50000"/>
              </a:spcBef>
            </a:pPr>
            <a:r>
              <a:rPr lang="en-US" altLang="en-US">
                <a:solidFill>
                  <a:srgbClr val="0000CC"/>
                </a:solidFill>
                <a:cs typeface="Times New Roman" panose="02020603050405020304" pitchFamily="18" charset="0"/>
              </a:rPr>
              <a:t>NPV? = 157.63</a:t>
            </a:r>
          </a:p>
          <a:p>
            <a:pPr>
              <a:spcBef>
                <a:spcPct val="50000"/>
              </a:spcBef>
            </a:pPr>
            <a:endParaRPr lang="en-US" altLang="en-US">
              <a:solidFill>
                <a:srgbClr val="0000CC"/>
              </a:solidFill>
              <a:cs typeface="Times New Roman" panose="02020603050405020304" pitchFamily="18" charset="0"/>
            </a:endParaRPr>
          </a:p>
          <a:p>
            <a:pPr>
              <a:spcBef>
                <a:spcPct val="50000"/>
              </a:spcBef>
            </a:pPr>
            <a:r>
              <a:rPr lang="en-US" altLang="en-US">
                <a:solidFill>
                  <a:srgbClr val="0000CC"/>
                </a:solidFill>
                <a:cs typeface="Times New Roman" panose="02020603050405020304" pitchFamily="18" charset="0"/>
              </a:rPr>
              <a:t>IRR? = 14.48%</a:t>
            </a:r>
          </a:p>
        </p:txBody>
      </p:sp>
      <p:sp>
        <p:nvSpPr>
          <p:cNvPr id="1025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89C4F58A-80DF-4409-A2A0-4A2424F0966F}" type="slidenum">
              <a:rPr lang="en-US" altLang="en-US" sz="1000">
                <a:latin typeface="Arial" panose="020B0604020202020204" pitchFamily="34" charset="0"/>
              </a:rPr>
              <a:pPr/>
              <a:t>13</a:t>
            </a:fld>
            <a:endParaRPr lang="en-US" altLang="en-US" sz="1000">
              <a:latin typeface="Arial" panose="020B0604020202020204" pitchFamily="34" charset="0"/>
            </a:endParaRPr>
          </a:p>
        </p:txBody>
      </p:sp>
      <p:sp>
        <p:nvSpPr>
          <p:cNvPr id="11"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 name="Rectangle 1"/>
          <p:cNvSpPr/>
          <p:nvPr/>
        </p:nvSpPr>
        <p:spPr>
          <a:xfrm>
            <a:off x="808522" y="1850995"/>
            <a:ext cx="7680960" cy="426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5399" y="1850995"/>
            <a:ext cx="2492943" cy="1631216"/>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In this case, the Alpharetta factory dominates the Roswell factory in terms of both NPV and IRR.</a:t>
            </a:r>
          </a:p>
        </p:txBody>
      </p:sp>
    </p:spTree>
    <p:extLst>
      <p:ext uri="{BB962C8B-B14F-4D97-AF65-F5344CB8AC3E}">
        <p14:creationId xmlns:p14="http://schemas.microsoft.com/office/powerpoint/2010/main" val="22544993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58265" y="2362201"/>
            <a:ext cx="7105277"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b="1" dirty="0"/>
              <a:t>But what if the Cost of Capital is 5% (as opposed to 10%)?</a:t>
            </a:r>
          </a:p>
        </p:txBody>
      </p:sp>
      <p:sp>
        <p:nvSpPr>
          <p:cNvPr id="1126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D421BC5D-B3CF-41ED-A779-671BB7E1DB1D}" type="slidenum">
              <a:rPr lang="en-US" altLang="en-US" sz="1000">
                <a:latin typeface="Arial" panose="020B0604020202020204" pitchFamily="34" charset="0"/>
              </a:rPr>
              <a:pPr/>
              <a:t>14</a:t>
            </a:fld>
            <a:endParaRPr lang="en-US" altLang="en-US" sz="1000">
              <a:latin typeface="Arial" panose="020B0604020202020204" pitchFamily="34" charset="0"/>
            </a:endParaRPr>
          </a:p>
        </p:txBody>
      </p:sp>
      <p:sp>
        <p:nvSpPr>
          <p:cNvPr id="4"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 name="TextBox 1"/>
          <p:cNvSpPr txBox="1"/>
          <p:nvPr/>
        </p:nvSpPr>
        <p:spPr>
          <a:xfrm>
            <a:off x="558266" y="3031958"/>
            <a:ext cx="7105276" cy="707886"/>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Note that the payback period and IRR numbers will not change with the change in the cost of capital from 10% to 5%</a:t>
            </a:r>
          </a:p>
        </p:txBody>
      </p:sp>
    </p:spTree>
    <p:extLst>
      <p:ext uri="{BB962C8B-B14F-4D97-AF65-F5344CB8AC3E}">
        <p14:creationId xmlns:p14="http://schemas.microsoft.com/office/powerpoint/2010/main" val="479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79613" y="1062735"/>
            <a:ext cx="7700211" cy="706245"/>
          </a:xfrm>
          <a:ln>
            <a:solidFill>
              <a:schemeClr val="accent1">
                <a:shade val="50000"/>
              </a:schemeClr>
            </a:solidFill>
          </a:ln>
        </p:spPr>
        <p:txBody>
          <a:bodyPr>
            <a:normAutofit/>
          </a:bodyPr>
          <a:lstStyle/>
          <a:p>
            <a:r>
              <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rPr>
              <a:t>Comparing the Roswell Factory to the Alpharetta </a:t>
            </a:r>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Factory using a 5% cost of capital (as opposed to 10%)</a:t>
            </a:r>
            <a:endParaRPr lang="en-US" altLang="en-US" sz="3200" dirty="0">
              <a:ea typeface="ＭＳ Ｐゴシック" panose="020B0600070205080204" pitchFamily="34" charset="-128"/>
            </a:endParaRPr>
          </a:p>
        </p:txBody>
      </p:sp>
      <p:sp>
        <p:nvSpPr>
          <p:cNvPr id="12291" name="Text Box 3"/>
          <p:cNvSpPr txBox="1">
            <a:spLocks noChangeArrowheads="1"/>
          </p:cNvSpPr>
          <p:nvPr/>
        </p:nvSpPr>
        <p:spPr bwMode="auto">
          <a:xfrm>
            <a:off x="843723" y="2073780"/>
            <a:ext cx="3657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cs typeface="Times New Roman" panose="02020603050405020304" pitchFamily="18" charset="0"/>
              </a:rPr>
              <a:t>Project: Roswell Factory</a:t>
            </a:r>
          </a:p>
        </p:txBody>
      </p:sp>
      <p:sp>
        <p:nvSpPr>
          <p:cNvPr id="12292" name="Text Box 4"/>
          <p:cNvSpPr txBox="1">
            <a:spLocks noChangeArrowheads="1"/>
          </p:cNvSpPr>
          <p:nvPr/>
        </p:nvSpPr>
        <p:spPr bwMode="auto">
          <a:xfrm>
            <a:off x="843723" y="2911980"/>
            <a:ext cx="3276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solidFill>
                  <a:srgbClr val="0000CC"/>
                </a:solidFill>
                <a:cs typeface="Times New Roman" panose="02020603050405020304" pitchFamily="18" charset="0"/>
              </a:rPr>
              <a:t>Payback Period? = 3.33 </a:t>
            </a:r>
          </a:p>
          <a:p>
            <a:pPr>
              <a:spcBef>
                <a:spcPct val="50000"/>
              </a:spcBef>
            </a:pPr>
            <a:endParaRPr lang="en-US" altLang="en-US">
              <a:solidFill>
                <a:srgbClr val="0000CC"/>
              </a:solidFill>
              <a:cs typeface="Times New Roman" panose="02020603050405020304" pitchFamily="18" charset="0"/>
            </a:endParaRPr>
          </a:p>
          <a:p>
            <a:pPr>
              <a:spcBef>
                <a:spcPct val="50000"/>
              </a:spcBef>
            </a:pPr>
            <a:r>
              <a:rPr lang="en-US" altLang="en-US">
                <a:solidFill>
                  <a:srgbClr val="0000CC"/>
                </a:solidFill>
                <a:cs typeface="Times New Roman" panose="02020603050405020304" pitchFamily="18" charset="0"/>
              </a:rPr>
              <a:t>NPV? = 413.00</a:t>
            </a:r>
          </a:p>
          <a:p>
            <a:pPr>
              <a:spcBef>
                <a:spcPct val="50000"/>
              </a:spcBef>
            </a:pPr>
            <a:endParaRPr lang="en-US" altLang="en-US">
              <a:solidFill>
                <a:srgbClr val="0000CC"/>
              </a:solidFill>
              <a:cs typeface="Times New Roman" panose="02020603050405020304" pitchFamily="18" charset="0"/>
            </a:endParaRPr>
          </a:p>
          <a:p>
            <a:pPr>
              <a:spcBef>
                <a:spcPct val="50000"/>
              </a:spcBef>
            </a:pPr>
            <a:r>
              <a:rPr lang="en-US" altLang="en-US">
                <a:solidFill>
                  <a:srgbClr val="0000CC"/>
                </a:solidFill>
                <a:cs typeface="Times New Roman" panose="02020603050405020304" pitchFamily="18" charset="0"/>
              </a:rPr>
              <a:t>IRR? = 11.79%</a:t>
            </a:r>
          </a:p>
        </p:txBody>
      </p:sp>
      <p:sp>
        <p:nvSpPr>
          <p:cNvPr id="12293" name="Line 5"/>
          <p:cNvSpPr>
            <a:spLocks noChangeShapeType="1"/>
          </p:cNvSpPr>
          <p:nvPr/>
        </p:nvSpPr>
        <p:spPr bwMode="auto">
          <a:xfrm>
            <a:off x="4196523" y="1768980"/>
            <a:ext cx="0" cy="426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2294" name="Text Box 6"/>
          <p:cNvSpPr txBox="1">
            <a:spLocks noChangeArrowheads="1"/>
          </p:cNvSpPr>
          <p:nvPr/>
        </p:nvSpPr>
        <p:spPr bwMode="auto">
          <a:xfrm>
            <a:off x="4501323" y="2073780"/>
            <a:ext cx="3657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cs typeface="Times New Roman" panose="02020603050405020304" pitchFamily="18" charset="0"/>
              </a:rPr>
              <a:t>Project: Alpharetta Factory</a:t>
            </a:r>
          </a:p>
        </p:txBody>
      </p:sp>
      <p:sp>
        <p:nvSpPr>
          <p:cNvPr id="12295" name="Text Box 7"/>
          <p:cNvSpPr txBox="1">
            <a:spLocks noChangeArrowheads="1"/>
          </p:cNvSpPr>
          <p:nvPr/>
        </p:nvSpPr>
        <p:spPr bwMode="auto">
          <a:xfrm>
            <a:off x="4501323" y="2911980"/>
            <a:ext cx="3276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solidFill>
                  <a:srgbClr val="0000CC"/>
                </a:solidFill>
                <a:cs typeface="Times New Roman" panose="02020603050405020304" pitchFamily="18" charset="0"/>
              </a:rPr>
              <a:t>Payback Period? = 2.33 </a:t>
            </a:r>
          </a:p>
          <a:p>
            <a:pPr>
              <a:spcBef>
                <a:spcPct val="50000"/>
              </a:spcBef>
            </a:pPr>
            <a:endParaRPr lang="en-US" altLang="en-US" dirty="0">
              <a:solidFill>
                <a:srgbClr val="0000CC"/>
              </a:solidFill>
              <a:cs typeface="Times New Roman" panose="02020603050405020304" pitchFamily="18" charset="0"/>
            </a:endParaRPr>
          </a:p>
          <a:p>
            <a:pPr>
              <a:spcBef>
                <a:spcPct val="50000"/>
              </a:spcBef>
            </a:pPr>
            <a:r>
              <a:rPr lang="en-US" altLang="en-US" dirty="0">
                <a:solidFill>
                  <a:srgbClr val="0000CC"/>
                </a:solidFill>
                <a:cs typeface="Times New Roman" panose="02020603050405020304" pitchFamily="18" charset="0"/>
              </a:rPr>
              <a:t>NPV? = 360.84</a:t>
            </a:r>
          </a:p>
          <a:p>
            <a:pPr>
              <a:spcBef>
                <a:spcPct val="50000"/>
              </a:spcBef>
            </a:pPr>
            <a:endParaRPr lang="en-US" altLang="en-US" dirty="0">
              <a:solidFill>
                <a:srgbClr val="0000CC"/>
              </a:solidFill>
              <a:cs typeface="Times New Roman" panose="02020603050405020304" pitchFamily="18" charset="0"/>
            </a:endParaRPr>
          </a:p>
          <a:p>
            <a:pPr>
              <a:spcBef>
                <a:spcPct val="50000"/>
              </a:spcBef>
            </a:pPr>
            <a:r>
              <a:rPr lang="en-US" altLang="en-US" dirty="0">
                <a:solidFill>
                  <a:srgbClr val="0000CC"/>
                </a:solidFill>
                <a:cs typeface="Times New Roman" panose="02020603050405020304" pitchFamily="18" charset="0"/>
              </a:rPr>
              <a:t>IRR? = 14.48%</a:t>
            </a:r>
          </a:p>
        </p:txBody>
      </p:sp>
      <p:sp>
        <p:nvSpPr>
          <p:cNvPr id="122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C3A08930-04E9-45B3-B2E9-D16961700ACA}" type="slidenum">
              <a:rPr lang="en-US" altLang="en-US" sz="1000">
                <a:latin typeface="Arial" panose="020B0604020202020204" pitchFamily="34" charset="0"/>
              </a:rPr>
              <a:pPr/>
              <a:t>15</a:t>
            </a:fld>
            <a:endParaRPr lang="en-US" altLang="en-US" sz="1000">
              <a:latin typeface="Arial" panose="020B0604020202020204" pitchFamily="34" charset="0"/>
            </a:endParaRPr>
          </a:p>
        </p:txBody>
      </p:sp>
      <p:sp>
        <p:nvSpPr>
          <p:cNvPr id="11"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 name="Rectangle 1"/>
          <p:cNvSpPr/>
          <p:nvPr/>
        </p:nvSpPr>
        <p:spPr>
          <a:xfrm>
            <a:off x="479613" y="1768980"/>
            <a:ext cx="7700211" cy="44008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762152" y="1033661"/>
            <a:ext cx="2492943" cy="1938992"/>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In this case, the IRR approach would pick the Alpharetta factory, and the NPV approach would select the Roswell factory.</a:t>
            </a:r>
          </a:p>
        </p:txBody>
      </p:sp>
    </p:spTree>
    <p:extLst>
      <p:ext uri="{BB962C8B-B14F-4D97-AF65-F5344CB8AC3E}">
        <p14:creationId xmlns:p14="http://schemas.microsoft.com/office/powerpoint/2010/main" val="40344499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2690" name="Group 2"/>
          <p:cNvGraphicFramePr>
            <a:graphicFrameLocks noGrp="1"/>
          </p:cNvGraphicFramePr>
          <p:nvPr>
            <p:extLst>
              <p:ext uri="{D42A27DB-BD31-4B8C-83A1-F6EECF244321}">
                <p14:modId xmlns:p14="http://schemas.microsoft.com/office/powerpoint/2010/main" val="3331266715"/>
              </p:ext>
            </p:extLst>
          </p:nvPr>
        </p:nvGraphicFramePr>
        <p:xfrm>
          <a:off x="2209800" y="2667001"/>
          <a:ext cx="3429000" cy="3768726"/>
        </p:xfrm>
        <a:graphic>
          <a:graphicData uri="http://schemas.openxmlformats.org/drawingml/2006/table">
            <a:tbl>
              <a:tblPr/>
              <a:tblGrid>
                <a:gridCol w="1228725"/>
                <a:gridCol w="2200275"/>
              </a:tblGrid>
              <a:tr h="62865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Year</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Net Cash Flows</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t = 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-$2,000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t = 1</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$200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t = 2</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$600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t = 3</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$800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t = 4</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ea typeface="ＭＳ Ｐゴシック" pitchFamily="-107" charset="-128"/>
                          <a:cs typeface="Times New Roman" panose="02020603050405020304" pitchFamily="18" charset="0"/>
                        </a:rPr>
                        <a:t>$1200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37" name="Text Box 25"/>
          <p:cNvSpPr txBox="1">
            <a:spLocks noChangeArrowheads="1"/>
          </p:cNvSpPr>
          <p:nvPr/>
        </p:nvSpPr>
        <p:spPr bwMode="auto">
          <a:xfrm>
            <a:off x="1981200" y="2211251"/>
            <a:ext cx="3657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dirty="0"/>
              <a:t>Project: Roswell Factory</a:t>
            </a:r>
          </a:p>
        </p:txBody>
      </p:sp>
      <p:graphicFrame>
        <p:nvGraphicFramePr>
          <p:cNvPr id="242714" name="Group 26"/>
          <p:cNvGraphicFramePr>
            <a:graphicFrameLocks noGrp="1"/>
          </p:cNvGraphicFramePr>
          <p:nvPr>
            <p:extLst>
              <p:ext uri="{D42A27DB-BD31-4B8C-83A1-F6EECF244321}">
                <p14:modId xmlns:p14="http://schemas.microsoft.com/office/powerpoint/2010/main" val="3237848563"/>
              </p:ext>
            </p:extLst>
          </p:nvPr>
        </p:nvGraphicFramePr>
        <p:xfrm>
          <a:off x="6096000" y="2667001"/>
          <a:ext cx="3429000" cy="3768726"/>
        </p:xfrm>
        <a:graphic>
          <a:graphicData uri="http://schemas.openxmlformats.org/drawingml/2006/table">
            <a:tbl>
              <a:tblPr/>
              <a:tblGrid>
                <a:gridCol w="1228725"/>
                <a:gridCol w="2200275"/>
              </a:tblGrid>
              <a:tr h="62865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CC"/>
                          </a:solidFill>
                          <a:effectLst/>
                          <a:latin typeface="Times New Roman" panose="02020603050405020304" pitchFamily="18" charset="0"/>
                          <a:ea typeface="ＭＳ Ｐゴシック" pitchFamily="-107" charset="-128"/>
                          <a:cs typeface="Times New Roman" panose="02020603050405020304" pitchFamily="18" charset="0"/>
                        </a:rPr>
                        <a:t>Year</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ea typeface="ＭＳ Ｐゴシック" pitchFamily="-107" charset="-128"/>
                          <a:cs typeface="Times New Roman" panose="02020603050405020304" pitchFamily="18" charset="0"/>
                        </a:rPr>
                        <a:t>Net Cash Flows</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ea typeface="ＭＳ Ｐゴシック" pitchFamily="-107" charset="-128"/>
                          <a:cs typeface="Times New Roman" panose="02020603050405020304" pitchFamily="18" charset="0"/>
                        </a:rPr>
                        <a:t>t = 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ea typeface="ＭＳ Ｐゴシック" pitchFamily="-107" charset="-128"/>
                          <a:cs typeface="Times New Roman" panose="02020603050405020304" pitchFamily="18" charset="0"/>
                        </a:rPr>
                        <a:t>-$2,000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ea typeface="ＭＳ Ｐゴシック" pitchFamily="-107" charset="-128"/>
                          <a:cs typeface="Times New Roman" panose="02020603050405020304" pitchFamily="18" charset="0"/>
                        </a:rPr>
                        <a:t>t = 1</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ea typeface="ＭＳ Ｐゴシック" pitchFamily="-107" charset="-128"/>
                          <a:cs typeface="Times New Roman" panose="02020603050405020304" pitchFamily="18" charset="0"/>
                        </a:rPr>
                        <a:t>$1,000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ea typeface="ＭＳ Ｐゴシック" pitchFamily="-107" charset="-128"/>
                          <a:cs typeface="Times New Roman" panose="02020603050405020304" pitchFamily="18" charset="0"/>
                        </a:rPr>
                        <a:t>t = 2</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ea typeface="ＭＳ Ｐゴシック" pitchFamily="-107" charset="-128"/>
                          <a:cs typeface="Times New Roman" panose="02020603050405020304" pitchFamily="18" charset="0"/>
                        </a:rPr>
                        <a:t>$800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ea typeface="ＭＳ Ｐゴシック" pitchFamily="-107" charset="-128"/>
                          <a:cs typeface="Times New Roman" panose="02020603050405020304" pitchFamily="18" charset="0"/>
                        </a:rPr>
                        <a:t>t = 3</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ea typeface="ＭＳ Ｐゴシック" pitchFamily="-107" charset="-128"/>
                          <a:cs typeface="Times New Roman" panose="02020603050405020304" pitchFamily="18" charset="0"/>
                        </a:rPr>
                        <a:t>$600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ea typeface="ＭＳ Ｐゴシック" pitchFamily="-107" charset="-128"/>
                          <a:cs typeface="Times New Roman" panose="02020603050405020304" pitchFamily="18" charset="0"/>
                        </a:rPr>
                        <a:t>t = 4</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CC"/>
                          </a:solidFill>
                          <a:effectLst/>
                          <a:latin typeface="Times New Roman" panose="02020603050405020304" pitchFamily="18" charset="0"/>
                          <a:ea typeface="ＭＳ Ｐゴシック" pitchFamily="-107" charset="-128"/>
                          <a:cs typeface="Times New Roman" panose="02020603050405020304" pitchFamily="18" charset="0"/>
                        </a:rPr>
                        <a:t>$200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61" name="Text Box 49"/>
          <p:cNvSpPr txBox="1">
            <a:spLocks noChangeArrowheads="1"/>
          </p:cNvSpPr>
          <p:nvPr/>
        </p:nvSpPr>
        <p:spPr bwMode="auto">
          <a:xfrm>
            <a:off x="5867400" y="2211251"/>
            <a:ext cx="3657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solidFill>
                  <a:srgbClr val="0000CC"/>
                </a:solidFill>
              </a:rPr>
              <a:t>Project: Alpharetta Factory</a:t>
            </a:r>
          </a:p>
        </p:txBody>
      </p:sp>
      <p:sp>
        <p:nvSpPr>
          <p:cNvPr id="13362" name="Text Box 50"/>
          <p:cNvSpPr txBox="1">
            <a:spLocks noChangeArrowheads="1"/>
          </p:cNvSpPr>
          <p:nvPr/>
        </p:nvSpPr>
        <p:spPr bwMode="auto">
          <a:xfrm>
            <a:off x="782812" y="1265949"/>
            <a:ext cx="9286474" cy="7078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t>First, why did NPV and IRR agree at a cost of capital of 10% but disagree at a cost of capital of 5%?  Let’s consider the cash flows of the two projects.</a:t>
            </a:r>
            <a:endParaRPr lang="en-US" altLang="en-US" dirty="0"/>
          </a:p>
        </p:txBody>
      </p:sp>
      <p:sp>
        <p:nvSpPr>
          <p:cNvPr id="1336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259BAE99-6662-44B7-B1B8-FB685C2F5DCB}" type="slidenum">
              <a:rPr lang="en-US" altLang="en-US" sz="1000">
                <a:latin typeface="Arial" panose="020B0604020202020204" pitchFamily="34" charset="0"/>
              </a:rPr>
              <a:pPr/>
              <a:t>16</a:t>
            </a:fld>
            <a:endParaRPr lang="en-US" altLang="en-US" sz="1000">
              <a:latin typeface="Arial" panose="020B0604020202020204" pitchFamily="34" charset="0"/>
            </a:endParaRPr>
          </a:p>
        </p:txBody>
      </p:sp>
      <p:sp>
        <p:nvSpPr>
          <p:cNvPr id="8"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578904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4738" name="Group 2"/>
          <p:cNvGraphicFramePr>
            <a:graphicFrameLocks noGrp="1"/>
          </p:cNvGraphicFramePr>
          <p:nvPr>
            <p:extLst>
              <p:ext uri="{D42A27DB-BD31-4B8C-83A1-F6EECF244321}">
                <p14:modId xmlns:p14="http://schemas.microsoft.com/office/powerpoint/2010/main" val="2932223288"/>
              </p:ext>
            </p:extLst>
          </p:nvPr>
        </p:nvGraphicFramePr>
        <p:xfrm>
          <a:off x="5334000" y="762000"/>
          <a:ext cx="2895600" cy="5837238"/>
        </p:xfrm>
        <a:graphic>
          <a:graphicData uri="http://schemas.openxmlformats.org/drawingml/2006/table">
            <a:tbl>
              <a:tblPr/>
              <a:tblGrid>
                <a:gridCol w="1143000"/>
                <a:gridCol w="914400"/>
                <a:gridCol w="838200"/>
              </a:tblGrid>
              <a:tr h="350838">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Cost of Capital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Alpharetta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Roswell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$600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$800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$549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$716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$499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$635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$452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$558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$406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$484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$361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$413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$318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$345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$276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$279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$267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$267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$235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$217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$196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$156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$158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$98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$121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$43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$85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0000"/>
                          </a:solidFill>
                          <a:effectLst/>
                          <a:latin typeface="Times New Roman" panose="02020603050405020304" pitchFamily="18" charset="0"/>
                          <a:ea typeface="ＭＳ Ｐゴシック" pitchFamily="34" charset="-128"/>
                          <a:cs typeface="Times New Roman" panose="02020603050405020304" pitchFamily="18" charset="0"/>
                        </a:rPr>
                        <a:t>($11)</a:t>
                      </a:r>
                      <a:endPar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$50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0000"/>
                          </a:solidFill>
                          <a:effectLst/>
                          <a:latin typeface="Times New Roman" panose="02020603050405020304" pitchFamily="18" charset="0"/>
                          <a:ea typeface="ＭＳ Ｐゴシック" pitchFamily="34" charset="-128"/>
                          <a:cs typeface="Times New Roman" panose="02020603050405020304" pitchFamily="18" charset="0"/>
                        </a:rPr>
                        <a:t>($63)</a:t>
                      </a:r>
                      <a:endPar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$16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0000"/>
                          </a:solidFill>
                          <a:effectLst/>
                          <a:latin typeface="Times New Roman" panose="02020603050405020304" pitchFamily="18" charset="0"/>
                          <a:ea typeface="ＭＳ Ｐゴシック" pitchFamily="34" charset="-128"/>
                          <a:cs typeface="Times New Roman" panose="02020603050405020304" pitchFamily="18" charset="0"/>
                        </a:rPr>
                        <a:t>($112)</a:t>
                      </a:r>
                      <a:endPar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0000"/>
                          </a:solidFill>
                          <a:effectLst/>
                          <a:latin typeface="Times New Roman" panose="02020603050405020304" pitchFamily="18" charset="0"/>
                          <a:ea typeface="ＭＳ Ｐゴシック" pitchFamily="34" charset="-128"/>
                          <a:cs typeface="Times New Roman" panose="02020603050405020304" pitchFamily="18" charset="0"/>
                        </a:rPr>
                        <a:t>($17)</a:t>
                      </a:r>
                      <a:endPar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0000"/>
                          </a:solidFill>
                          <a:effectLst/>
                          <a:latin typeface="Times New Roman" panose="02020603050405020304" pitchFamily="18" charset="0"/>
                          <a:ea typeface="ＭＳ Ｐゴシック" pitchFamily="34" charset="-128"/>
                          <a:cs typeface="Times New Roman" panose="02020603050405020304" pitchFamily="18" charset="0"/>
                        </a:rPr>
                        <a:t>($160)</a:t>
                      </a:r>
                      <a:endPar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0000"/>
                          </a:solidFill>
                          <a:effectLst/>
                          <a:latin typeface="Times New Roman" panose="02020603050405020304" pitchFamily="18" charset="0"/>
                          <a:ea typeface="ＭＳ Ｐゴシック" pitchFamily="34" charset="-128"/>
                          <a:cs typeface="Times New Roman" panose="02020603050405020304" pitchFamily="18" charset="0"/>
                        </a:rPr>
                        <a:t>($49)</a:t>
                      </a:r>
                      <a:endPar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0000"/>
                          </a:solidFill>
                          <a:effectLst/>
                          <a:latin typeface="Times New Roman" panose="02020603050405020304" pitchFamily="18" charset="0"/>
                          <a:ea typeface="ＭＳ Ｐゴシック" pitchFamily="34" charset="-128"/>
                          <a:cs typeface="Times New Roman" panose="02020603050405020304" pitchFamily="18" charset="0"/>
                        </a:rPr>
                        <a:t>($206)</a:t>
                      </a:r>
                      <a:endPar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0000"/>
                          </a:solidFill>
                          <a:effectLst/>
                          <a:latin typeface="Times New Roman" panose="02020603050405020304" pitchFamily="18" charset="0"/>
                          <a:ea typeface="ＭＳ Ｐゴシック" pitchFamily="34" charset="-128"/>
                          <a:cs typeface="Times New Roman" panose="02020603050405020304" pitchFamily="18" charset="0"/>
                        </a:rPr>
                        <a:t>($80)</a:t>
                      </a:r>
                      <a:endPar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0000"/>
                          </a:solidFill>
                          <a:effectLst/>
                          <a:latin typeface="Times New Roman" panose="02020603050405020304" pitchFamily="18" charset="0"/>
                          <a:ea typeface="ＭＳ Ｐゴシック" pitchFamily="34" charset="-128"/>
                          <a:cs typeface="Times New Roman" panose="02020603050405020304" pitchFamily="18" charset="0"/>
                        </a:rPr>
                        <a:t>($251)</a:t>
                      </a:r>
                      <a:endPar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rPr>
                        <a:t>18%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0000"/>
                          </a:solidFill>
                          <a:effectLst/>
                          <a:latin typeface="Times New Roman" panose="02020603050405020304" pitchFamily="18" charset="0"/>
                          <a:ea typeface="ＭＳ Ｐゴシック" pitchFamily="34" charset="-128"/>
                          <a:cs typeface="Times New Roman" panose="02020603050405020304" pitchFamily="18" charset="0"/>
                        </a:rPr>
                        <a:t>($110)</a:t>
                      </a:r>
                      <a:endParaRPr kumimoji="0" lang="en-US" altLang="en-US" sz="1200" b="0" i="0" u="none" strike="noStrike" cap="none" normalizeH="0" baseline="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FF0000"/>
                          </a:solidFill>
                          <a:effectLst/>
                          <a:latin typeface="Times New Roman" panose="02020603050405020304" pitchFamily="18" charset="0"/>
                          <a:ea typeface="ＭＳ Ｐゴシック" pitchFamily="34" charset="-128"/>
                          <a:cs typeface="Times New Roman" panose="02020603050405020304" pitchFamily="18" charset="0"/>
                        </a:rPr>
                        <a:t>($294)</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ＭＳ Ｐゴシック"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4429" name="Text Box 93"/>
          <p:cNvSpPr txBox="1">
            <a:spLocks noChangeArrowheads="1"/>
          </p:cNvSpPr>
          <p:nvPr/>
        </p:nvSpPr>
        <p:spPr bwMode="auto">
          <a:xfrm>
            <a:off x="2875677" y="770579"/>
            <a:ext cx="2286000" cy="22467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t>This chart contains the </a:t>
            </a:r>
            <a:r>
              <a:rPr lang="en-US" altLang="en-US" dirty="0" smtClean="0"/>
              <a:t>NPVs </a:t>
            </a:r>
            <a:r>
              <a:rPr lang="en-US" altLang="en-US" dirty="0"/>
              <a:t>for the two projects using different costs of </a:t>
            </a:r>
            <a:r>
              <a:rPr lang="en-US" altLang="en-US" dirty="0" smtClean="0"/>
              <a:t>capital.  On the next slide are the graphs of these numbers.</a:t>
            </a:r>
            <a:endParaRPr lang="en-US" altLang="en-US" dirty="0"/>
          </a:p>
        </p:txBody>
      </p:sp>
      <p:sp>
        <p:nvSpPr>
          <p:cNvPr id="1443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A24820CF-4B7B-42D3-9067-9E7725E7450B}" type="slidenum">
              <a:rPr lang="en-US" altLang="en-US" sz="1000">
                <a:latin typeface="Arial" panose="020B0604020202020204" pitchFamily="34" charset="0"/>
              </a:rPr>
              <a:pPr/>
              <a:t>17</a:t>
            </a:fld>
            <a:endParaRPr lang="en-US" altLang="en-US" sz="1000">
              <a:latin typeface="Arial" panose="020B0604020202020204" pitchFamily="34" charset="0"/>
            </a:endParaRPr>
          </a:p>
        </p:txBody>
      </p:sp>
      <p:sp>
        <p:nvSpPr>
          <p:cNvPr id="6"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341084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nvGraphicFramePr>
        <p:xfrm>
          <a:off x="2362200" y="1833564"/>
          <a:ext cx="6705600" cy="4937125"/>
        </p:xfrm>
        <a:graphic>
          <a:graphicData uri="http://schemas.openxmlformats.org/presentationml/2006/ole">
            <mc:AlternateContent xmlns:mc="http://schemas.openxmlformats.org/markup-compatibility/2006">
              <mc:Choice xmlns:v="urn:schemas-microsoft-com:vml" Requires="v">
                <p:oleObj spid="_x0000_s4122" name="Chart" r:id="rId4" imgW="4914900" imgH="3619398" progId="Excel.Chart.8">
                  <p:embed/>
                </p:oleObj>
              </mc:Choice>
              <mc:Fallback>
                <p:oleObj name="Chart" r:id="rId4" imgW="4914900" imgH="3619398"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833564"/>
                        <a:ext cx="6705600"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3" name="Text Box 3"/>
          <p:cNvSpPr txBox="1">
            <a:spLocks noChangeArrowheads="1"/>
          </p:cNvSpPr>
          <p:nvPr/>
        </p:nvSpPr>
        <p:spPr bwMode="auto">
          <a:xfrm>
            <a:off x="2362199" y="1440387"/>
            <a:ext cx="42345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t>We call these graphs the NPV Profiles.</a:t>
            </a:r>
            <a:endParaRPr lang="en-US" altLang="en-US" dirty="0"/>
          </a:p>
        </p:txBody>
      </p:sp>
      <p:sp>
        <p:nvSpPr>
          <p:cNvPr id="1536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C7757168-201C-4795-BECF-CCEED6992B30}" type="slidenum">
              <a:rPr lang="en-US" altLang="en-US" sz="1000">
                <a:latin typeface="Arial" panose="020B0604020202020204" pitchFamily="34" charset="0"/>
              </a:rPr>
              <a:pPr/>
              <a:t>18</a:t>
            </a:fld>
            <a:endParaRPr lang="en-US" altLang="en-US" sz="1000">
              <a:latin typeface="Arial" panose="020B0604020202020204" pitchFamily="34" charset="0"/>
            </a:endParaRPr>
          </a:p>
        </p:txBody>
      </p:sp>
      <p:sp>
        <p:nvSpPr>
          <p:cNvPr id="5"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16139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nvGraphicFramePr>
        <p:xfrm>
          <a:off x="2362200" y="1833564"/>
          <a:ext cx="6705600" cy="4937125"/>
        </p:xfrm>
        <a:graphic>
          <a:graphicData uri="http://schemas.openxmlformats.org/presentationml/2006/ole">
            <mc:AlternateContent xmlns:mc="http://schemas.openxmlformats.org/markup-compatibility/2006">
              <mc:Choice xmlns:v="urn:schemas-microsoft-com:vml" Requires="v">
                <p:oleObj spid="_x0000_s5146" name="Chart" r:id="rId4" imgW="4914900" imgH="3619398" progId="Excel.Chart.8">
                  <p:embed/>
                </p:oleObj>
              </mc:Choice>
              <mc:Fallback>
                <p:oleObj name="Chart" r:id="rId4" imgW="4914900" imgH="3619398"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833564"/>
                        <a:ext cx="6705600"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8" name="Line 4"/>
          <p:cNvSpPr>
            <a:spLocks noChangeShapeType="1"/>
          </p:cNvSpPr>
          <p:nvPr/>
        </p:nvSpPr>
        <p:spPr bwMode="auto">
          <a:xfrm flipH="1">
            <a:off x="6248400" y="4038600"/>
            <a:ext cx="6858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16389" name="Text Box 5"/>
          <p:cNvSpPr txBox="1">
            <a:spLocks noChangeArrowheads="1"/>
          </p:cNvSpPr>
          <p:nvPr/>
        </p:nvSpPr>
        <p:spPr bwMode="auto">
          <a:xfrm>
            <a:off x="6248400" y="3429001"/>
            <a:ext cx="1295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t>IRR - Alpharetta</a:t>
            </a:r>
          </a:p>
        </p:txBody>
      </p:sp>
      <p:sp>
        <p:nvSpPr>
          <p:cNvPr id="16390" name="Text Box 6"/>
          <p:cNvSpPr txBox="1">
            <a:spLocks noChangeArrowheads="1"/>
          </p:cNvSpPr>
          <p:nvPr/>
        </p:nvSpPr>
        <p:spPr bwMode="auto">
          <a:xfrm>
            <a:off x="4724400" y="3505201"/>
            <a:ext cx="1219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t>IRR - Roswell</a:t>
            </a:r>
          </a:p>
        </p:txBody>
      </p:sp>
      <p:sp>
        <p:nvSpPr>
          <p:cNvPr id="16391" name="Line 7"/>
          <p:cNvSpPr>
            <a:spLocks noChangeShapeType="1"/>
          </p:cNvSpPr>
          <p:nvPr/>
        </p:nvSpPr>
        <p:spPr bwMode="auto">
          <a:xfrm>
            <a:off x="5410200" y="4191000"/>
            <a:ext cx="3810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1639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868068B3-D95D-4905-ADB2-A36FB88E228E}" type="slidenum">
              <a:rPr lang="en-US" altLang="en-US" sz="1000">
                <a:latin typeface="Arial" panose="020B0604020202020204" pitchFamily="34" charset="0"/>
              </a:rPr>
              <a:pPr/>
              <a:t>19</a:t>
            </a:fld>
            <a:endParaRPr lang="en-US" altLang="en-US" sz="1000">
              <a:latin typeface="Arial" panose="020B0604020202020204" pitchFamily="34" charset="0"/>
            </a:endParaRPr>
          </a:p>
        </p:txBody>
      </p:sp>
      <p:sp>
        <p:nvSpPr>
          <p:cNvPr id="9"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0" name="Text Box 3"/>
          <p:cNvSpPr txBox="1">
            <a:spLocks noChangeArrowheads="1"/>
          </p:cNvSpPr>
          <p:nvPr/>
        </p:nvSpPr>
        <p:spPr bwMode="auto">
          <a:xfrm>
            <a:off x="2362199" y="1440387"/>
            <a:ext cx="42345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t>We call these graphs the NPV Profiles.</a:t>
            </a:r>
            <a:endParaRPr lang="en-US" altLang="en-US" dirty="0"/>
          </a:p>
        </p:txBody>
      </p:sp>
    </p:spTree>
    <p:extLst>
      <p:ext uri="{BB962C8B-B14F-4D97-AF65-F5344CB8AC3E}">
        <p14:creationId xmlns:p14="http://schemas.microsoft.com/office/powerpoint/2010/main" val="286850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fade">
                                      <p:cBhvr>
                                        <p:cTn id="7" dur="1000"/>
                                        <p:tgtEl>
                                          <p:spTgt spid="16388"/>
                                        </p:tgtEl>
                                      </p:cBhvr>
                                    </p:animEffect>
                                    <p:anim calcmode="lin" valueType="num">
                                      <p:cBhvr>
                                        <p:cTn id="8" dur="1000" fill="hold"/>
                                        <p:tgtEl>
                                          <p:spTgt spid="16388"/>
                                        </p:tgtEl>
                                        <p:attrNameLst>
                                          <p:attrName>ppt_x</p:attrName>
                                        </p:attrNameLst>
                                      </p:cBhvr>
                                      <p:tavLst>
                                        <p:tav tm="0">
                                          <p:val>
                                            <p:strVal val="#ppt_x"/>
                                          </p:val>
                                        </p:tav>
                                        <p:tav tm="100000">
                                          <p:val>
                                            <p:strVal val="#ppt_x"/>
                                          </p:val>
                                        </p:tav>
                                      </p:tavLst>
                                    </p:anim>
                                    <p:anim calcmode="lin" valueType="num">
                                      <p:cBhvr>
                                        <p:cTn id="9" dur="1000" fill="hold"/>
                                        <p:tgtEl>
                                          <p:spTgt spid="1638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fade">
                                      <p:cBhvr>
                                        <p:cTn id="12" dur="1000"/>
                                        <p:tgtEl>
                                          <p:spTgt spid="16389"/>
                                        </p:tgtEl>
                                      </p:cBhvr>
                                    </p:animEffect>
                                    <p:anim calcmode="lin" valueType="num">
                                      <p:cBhvr>
                                        <p:cTn id="13" dur="1000" fill="hold"/>
                                        <p:tgtEl>
                                          <p:spTgt spid="16389"/>
                                        </p:tgtEl>
                                        <p:attrNameLst>
                                          <p:attrName>ppt_x</p:attrName>
                                        </p:attrNameLst>
                                      </p:cBhvr>
                                      <p:tavLst>
                                        <p:tav tm="0">
                                          <p:val>
                                            <p:strVal val="#ppt_x"/>
                                          </p:val>
                                        </p:tav>
                                        <p:tav tm="100000">
                                          <p:val>
                                            <p:strVal val="#ppt_x"/>
                                          </p:val>
                                        </p:tav>
                                      </p:tavLst>
                                    </p:anim>
                                    <p:anim calcmode="lin" valueType="num">
                                      <p:cBhvr>
                                        <p:cTn id="14" dur="1000" fill="hold"/>
                                        <p:tgtEl>
                                          <p:spTgt spid="1638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6390"/>
                                        </p:tgtEl>
                                        <p:attrNameLst>
                                          <p:attrName>style.visibility</p:attrName>
                                        </p:attrNameLst>
                                      </p:cBhvr>
                                      <p:to>
                                        <p:strVal val="visible"/>
                                      </p:to>
                                    </p:set>
                                    <p:animEffect transition="in" filter="fade">
                                      <p:cBhvr>
                                        <p:cTn id="19" dur="500"/>
                                        <p:tgtEl>
                                          <p:spTgt spid="1639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6391"/>
                                        </p:tgtEl>
                                        <p:attrNameLst>
                                          <p:attrName>style.visibility</p:attrName>
                                        </p:attrNameLst>
                                      </p:cBhvr>
                                      <p:to>
                                        <p:strVal val="visible"/>
                                      </p:to>
                                    </p:set>
                                    <p:animEffect transition="in" filter="fade">
                                      <p:cBhvr>
                                        <p:cTn id="22"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P spid="16389" grpId="0"/>
      <p:bldP spid="16390" grpId="0"/>
      <p:bldP spid="163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3459" name="Group 3"/>
          <p:cNvGraphicFramePr>
            <a:graphicFrameLocks noGrp="1"/>
          </p:cNvGraphicFramePr>
          <p:nvPr>
            <p:ph idx="4294967295"/>
            <p:extLst/>
          </p:nvPr>
        </p:nvGraphicFramePr>
        <p:xfrm>
          <a:off x="1266713" y="2470150"/>
          <a:ext cx="3429000" cy="3768726"/>
        </p:xfrm>
        <a:graphic>
          <a:graphicData uri="http://schemas.openxmlformats.org/drawingml/2006/table">
            <a:tbl>
              <a:tblPr/>
              <a:tblGrid>
                <a:gridCol w="1228725"/>
                <a:gridCol w="2200275"/>
              </a:tblGrid>
              <a:tr h="628650">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Year</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Net Cash Flows</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-$2,000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1</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$1,000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2</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$800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3</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$600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4</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$200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169" name="Text Box 26"/>
          <p:cNvSpPr txBox="1">
            <a:spLocks noChangeArrowheads="1"/>
          </p:cNvSpPr>
          <p:nvPr/>
        </p:nvSpPr>
        <p:spPr bwMode="auto">
          <a:xfrm>
            <a:off x="809513" y="1397598"/>
            <a:ext cx="10141772" cy="7078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cs typeface="Times New Roman" panose="02020603050405020304" pitchFamily="18" charset="0"/>
              </a:rPr>
              <a:t>Recall our project</a:t>
            </a:r>
            <a:r>
              <a:rPr lang="en-US" altLang="en-US" dirty="0">
                <a:cs typeface="Times New Roman" panose="02020603050405020304" pitchFamily="18" charset="0"/>
              </a:rPr>
              <a:t>: A company is considering building a polyethylene plant in Alpharetta, Georgia, USA</a:t>
            </a:r>
          </a:p>
        </p:txBody>
      </p:sp>
      <p:sp>
        <p:nvSpPr>
          <p:cNvPr id="6171" name="Text Box 28"/>
          <p:cNvSpPr txBox="1">
            <a:spLocks noChangeArrowheads="1"/>
          </p:cNvSpPr>
          <p:nvPr/>
        </p:nvSpPr>
        <p:spPr bwMode="auto">
          <a:xfrm>
            <a:off x="5638800" y="3751206"/>
            <a:ext cx="2971800" cy="163121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We estimate that it will cost $2000 to build the plant and result in these positive net cash flows over the next 4 year</a:t>
            </a:r>
            <a:r>
              <a:rPr lang="en-US" altLang="en-US" dirty="0" smtClean="0">
                <a:cs typeface="Times New Roman" panose="02020603050405020304" pitchFamily="18" charset="0"/>
              </a:rPr>
              <a:t>.</a:t>
            </a:r>
            <a:endParaRPr lang="en-US" altLang="en-US" dirty="0">
              <a:cs typeface="Times New Roman" panose="02020603050405020304" pitchFamily="18" charset="0"/>
            </a:endParaRPr>
          </a:p>
        </p:txBody>
      </p:sp>
      <p:sp>
        <p:nvSpPr>
          <p:cNvPr id="6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960401D8-7C4D-4FA5-9821-C486357A3445}" type="slidenum">
              <a:rPr lang="en-US" altLang="en-US">
                <a:cs typeface="Times New Roman" panose="02020603050405020304" pitchFamily="18" charset="0"/>
              </a:rPr>
              <a:pPr/>
              <a:t>2</a:t>
            </a:fld>
            <a:endParaRPr lang="en-US" altLang="en-US">
              <a:cs typeface="Times New Roman" panose="02020603050405020304" pitchFamily="18" charset="0"/>
            </a:endParaRPr>
          </a:p>
        </p:txBody>
      </p:sp>
      <p:sp>
        <p:nvSpPr>
          <p:cNvPr id="2" name="Right Brace 1"/>
          <p:cNvSpPr/>
          <p:nvPr/>
        </p:nvSpPr>
        <p:spPr>
          <a:xfrm>
            <a:off x="5002306" y="3108960"/>
            <a:ext cx="527125" cy="309820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933839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p:cNvGraphicFramePr>
            <a:graphicFrameLocks noChangeAspect="1"/>
          </p:cNvGraphicFramePr>
          <p:nvPr/>
        </p:nvGraphicFramePr>
        <p:xfrm>
          <a:off x="2362200" y="1920876"/>
          <a:ext cx="6705600" cy="4937125"/>
        </p:xfrm>
        <a:graphic>
          <a:graphicData uri="http://schemas.openxmlformats.org/presentationml/2006/ole">
            <mc:AlternateContent xmlns:mc="http://schemas.openxmlformats.org/markup-compatibility/2006">
              <mc:Choice xmlns:v="urn:schemas-microsoft-com:vml" Requires="v">
                <p:oleObj spid="_x0000_s6170" name="Chart" r:id="rId4" imgW="4914900" imgH="3619398" progId="Excel.Chart.8">
                  <p:embed/>
                </p:oleObj>
              </mc:Choice>
              <mc:Fallback>
                <p:oleObj name="Chart" r:id="rId4" imgW="4914900" imgH="3619398"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920876"/>
                        <a:ext cx="6705600"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2" name="Line 4"/>
          <p:cNvSpPr>
            <a:spLocks noChangeShapeType="1"/>
          </p:cNvSpPr>
          <p:nvPr/>
        </p:nvSpPr>
        <p:spPr bwMode="auto">
          <a:xfrm flipV="1">
            <a:off x="5410200" y="3200400"/>
            <a:ext cx="0" cy="2057400"/>
          </a:xfrm>
          <a:prstGeom prst="line">
            <a:avLst/>
          </a:prstGeom>
          <a:noFill/>
          <a:ln w="38100">
            <a:solidFill>
              <a:srgbClr val="FFFF00"/>
            </a:solidFill>
            <a:prstDash val="dash"/>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741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B71AD6C3-2318-403F-BF69-80B235DCFE23}" type="slidenum">
              <a:rPr lang="en-US" altLang="en-US" sz="1000">
                <a:latin typeface="Arial" panose="020B0604020202020204" pitchFamily="34" charset="0"/>
              </a:rPr>
              <a:pPr/>
              <a:t>20</a:t>
            </a:fld>
            <a:endParaRPr lang="en-US" altLang="en-US" sz="1000">
              <a:latin typeface="Arial" panose="020B0604020202020204" pitchFamily="34" charset="0"/>
            </a:endParaRPr>
          </a:p>
        </p:txBody>
      </p:sp>
      <p:sp>
        <p:nvSpPr>
          <p:cNvPr id="6"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7" name="Text Box 3"/>
          <p:cNvSpPr txBox="1">
            <a:spLocks noChangeArrowheads="1"/>
          </p:cNvSpPr>
          <p:nvPr/>
        </p:nvSpPr>
        <p:spPr bwMode="auto">
          <a:xfrm>
            <a:off x="2362199" y="1440387"/>
            <a:ext cx="42345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t>We call these graphs the NPV Profiles.</a:t>
            </a:r>
            <a:endParaRPr lang="en-US" altLang="en-US" dirty="0"/>
          </a:p>
        </p:txBody>
      </p:sp>
    </p:spTree>
    <p:extLst>
      <p:ext uri="{BB962C8B-B14F-4D97-AF65-F5344CB8AC3E}">
        <p14:creationId xmlns:p14="http://schemas.microsoft.com/office/powerpoint/2010/main" val="2971463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2362200" y="1833564"/>
          <a:ext cx="6705600" cy="4937125"/>
        </p:xfrm>
        <a:graphic>
          <a:graphicData uri="http://schemas.openxmlformats.org/presentationml/2006/ole">
            <mc:AlternateContent xmlns:mc="http://schemas.openxmlformats.org/markup-compatibility/2006">
              <mc:Choice xmlns:v="urn:schemas-microsoft-com:vml" Requires="v">
                <p:oleObj spid="_x0000_s7194" name="Chart" r:id="rId4" imgW="4914900" imgH="3619398" progId="Excel.Chart.8">
                  <p:embed/>
                </p:oleObj>
              </mc:Choice>
              <mc:Fallback>
                <p:oleObj name="Chart" r:id="rId4" imgW="4914900" imgH="3619398"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833564"/>
                        <a:ext cx="6705600"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6" name="Line 4"/>
          <p:cNvSpPr>
            <a:spLocks noChangeShapeType="1"/>
          </p:cNvSpPr>
          <p:nvPr/>
        </p:nvSpPr>
        <p:spPr bwMode="auto">
          <a:xfrm flipV="1">
            <a:off x="4495800" y="3048000"/>
            <a:ext cx="0" cy="2057400"/>
          </a:xfrm>
          <a:prstGeom prst="line">
            <a:avLst/>
          </a:prstGeom>
          <a:noFill/>
          <a:ln w="38100">
            <a:solidFill>
              <a:srgbClr val="FFFF00"/>
            </a:solidFill>
            <a:prstDash val="dash"/>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843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8F3043D5-852A-4C65-923E-074709C78CE9}" type="slidenum">
              <a:rPr lang="en-US" altLang="en-US" sz="1000">
                <a:latin typeface="Arial" panose="020B0604020202020204" pitchFamily="34" charset="0"/>
              </a:rPr>
              <a:pPr/>
              <a:t>21</a:t>
            </a:fld>
            <a:endParaRPr lang="en-US" altLang="en-US" sz="1000">
              <a:latin typeface="Arial" panose="020B0604020202020204" pitchFamily="34" charset="0"/>
            </a:endParaRPr>
          </a:p>
        </p:txBody>
      </p:sp>
      <p:sp>
        <p:nvSpPr>
          <p:cNvPr id="6"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7" name="Text Box 3"/>
          <p:cNvSpPr txBox="1">
            <a:spLocks noChangeArrowheads="1"/>
          </p:cNvSpPr>
          <p:nvPr/>
        </p:nvSpPr>
        <p:spPr bwMode="auto">
          <a:xfrm>
            <a:off x="2362199" y="1440387"/>
            <a:ext cx="42345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t>We call these graphs the NPV Profiles.</a:t>
            </a:r>
            <a:endParaRPr lang="en-US" altLang="en-US" dirty="0"/>
          </a:p>
        </p:txBody>
      </p:sp>
    </p:spTree>
    <p:extLst>
      <p:ext uri="{BB962C8B-B14F-4D97-AF65-F5344CB8AC3E}">
        <p14:creationId xmlns:p14="http://schemas.microsoft.com/office/powerpoint/2010/main" val="2196733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p:cNvGraphicFramePr>
            <a:graphicFrameLocks noChangeAspect="1"/>
          </p:cNvGraphicFramePr>
          <p:nvPr/>
        </p:nvGraphicFramePr>
        <p:xfrm>
          <a:off x="2362200" y="1833564"/>
          <a:ext cx="6705600" cy="4937125"/>
        </p:xfrm>
        <a:graphic>
          <a:graphicData uri="http://schemas.openxmlformats.org/presentationml/2006/ole">
            <mc:AlternateContent xmlns:mc="http://schemas.openxmlformats.org/markup-compatibility/2006">
              <mc:Choice xmlns:v="urn:schemas-microsoft-com:vml" Requires="v">
                <p:oleObj spid="_x0000_s8218" name="Chart" r:id="rId4" imgW="4914900" imgH="3619398" progId="Excel.Chart.8">
                  <p:embed/>
                </p:oleObj>
              </mc:Choice>
              <mc:Fallback>
                <p:oleObj name="Chart" r:id="rId4" imgW="4914900" imgH="3619398"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833564"/>
                        <a:ext cx="6705600"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59" name="Line 3"/>
          <p:cNvSpPr>
            <a:spLocks noChangeShapeType="1"/>
          </p:cNvSpPr>
          <p:nvPr/>
        </p:nvSpPr>
        <p:spPr bwMode="auto">
          <a:xfrm flipH="1">
            <a:off x="5029200" y="3581400"/>
            <a:ext cx="990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19460" name="Text Box 4"/>
          <p:cNvSpPr txBox="1">
            <a:spLocks noChangeArrowheads="1"/>
          </p:cNvSpPr>
          <p:nvPr/>
        </p:nvSpPr>
        <p:spPr bwMode="auto">
          <a:xfrm>
            <a:off x="5867400" y="3276601"/>
            <a:ext cx="1600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400"/>
              <a:t>Crossover rate = 7.2%</a:t>
            </a:r>
          </a:p>
        </p:txBody>
      </p:sp>
      <p:sp>
        <p:nvSpPr>
          <p:cNvPr id="1946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04D7E7BC-52E0-401B-824C-122BBA1657D3}" type="slidenum">
              <a:rPr lang="en-US" altLang="en-US" sz="1000">
                <a:latin typeface="Arial" panose="020B0604020202020204" pitchFamily="34" charset="0"/>
              </a:rPr>
              <a:pPr/>
              <a:t>22</a:t>
            </a:fld>
            <a:endParaRPr lang="en-US" altLang="en-US" sz="1000">
              <a:latin typeface="Arial" panose="020B0604020202020204" pitchFamily="34" charset="0"/>
            </a:endParaRPr>
          </a:p>
        </p:txBody>
      </p:sp>
      <p:sp>
        <p:nvSpPr>
          <p:cNvPr id="7"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8" name="Text Box 3"/>
          <p:cNvSpPr txBox="1">
            <a:spLocks noChangeArrowheads="1"/>
          </p:cNvSpPr>
          <p:nvPr/>
        </p:nvSpPr>
        <p:spPr bwMode="auto">
          <a:xfrm>
            <a:off x="2362199" y="1440387"/>
            <a:ext cx="42345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t>We call these graphs the NPV Profiles.</a:t>
            </a:r>
            <a:endParaRPr lang="en-US" altLang="en-US" dirty="0"/>
          </a:p>
        </p:txBody>
      </p:sp>
    </p:spTree>
    <p:extLst>
      <p:ext uri="{BB962C8B-B14F-4D97-AF65-F5344CB8AC3E}">
        <p14:creationId xmlns:p14="http://schemas.microsoft.com/office/powerpoint/2010/main" val="2006302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p:cNvGraphicFramePr>
            <a:graphicFrameLocks noChangeAspect="1"/>
          </p:cNvGraphicFramePr>
          <p:nvPr>
            <p:extLst>
              <p:ext uri="{D42A27DB-BD31-4B8C-83A1-F6EECF244321}">
                <p14:modId xmlns:p14="http://schemas.microsoft.com/office/powerpoint/2010/main" val="3322019655"/>
              </p:ext>
            </p:extLst>
          </p:nvPr>
        </p:nvGraphicFramePr>
        <p:xfrm>
          <a:off x="481853" y="1879855"/>
          <a:ext cx="4343400" cy="3197225"/>
        </p:xfrm>
        <a:graphic>
          <a:graphicData uri="http://schemas.openxmlformats.org/presentationml/2006/ole">
            <mc:AlternateContent xmlns:mc="http://schemas.openxmlformats.org/markup-compatibility/2006">
              <mc:Choice xmlns:v="urn:schemas-microsoft-com:vml" Requires="v">
                <p:oleObj spid="_x0000_s9243" name="Chart" r:id="rId4" imgW="4914900" imgH="3619398" progId="Excel.Chart.8">
                  <p:embed/>
                </p:oleObj>
              </mc:Choice>
              <mc:Fallback>
                <p:oleObj name="Chart" r:id="rId4" imgW="4914900" imgH="3619398"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853" y="1879855"/>
                        <a:ext cx="4343400" cy="319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3" name="Line 3"/>
          <p:cNvSpPr>
            <a:spLocks noChangeShapeType="1"/>
          </p:cNvSpPr>
          <p:nvPr/>
        </p:nvSpPr>
        <p:spPr bwMode="auto">
          <a:xfrm flipH="1">
            <a:off x="2234453" y="3170491"/>
            <a:ext cx="1219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20484" name="Text Box 4"/>
          <p:cNvSpPr txBox="1">
            <a:spLocks noChangeArrowheads="1"/>
          </p:cNvSpPr>
          <p:nvPr/>
        </p:nvSpPr>
        <p:spPr bwMode="auto">
          <a:xfrm>
            <a:off x="2615453" y="2484692"/>
            <a:ext cx="1600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400"/>
              <a:t>Crossover rate = 7.2%</a:t>
            </a:r>
          </a:p>
        </p:txBody>
      </p:sp>
      <p:sp>
        <p:nvSpPr>
          <p:cNvPr id="20486" name="Text Box 6"/>
          <p:cNvSpPr txBox="1">
            <a:spLocks noChangeArrowheads="1"/>
          </p:cNvSpPr>
          <p:nvPr/>
        </p:nvSpPr>
        <p:spPr bwMode="auto">
          <a:xfrm>
            <a:off x="4931227" y="1961472"/>
            <a:ext cx="6074230" cy="255454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t>To sum up, we see tha</a:t>
            </a:r>
            <a:r>
              <a:rPr lang="en-US" altLang="en-US" dirty="0" smtClean="0"/>
              <a:t>t i</a:t>
            </a:r>
            <a:r>
              <a:rPr lang="en-US" altLang="en-US" dirty="0" smtClean="0"/>
              <a:t>f </a:t>
            </a:r>
            <a:r>
              <a:rPr lang="en-US" altLang="en-US" dirty="0"/>
              <a:t>the cost of capital is greater than the crossover rate (7.2%), then Alpharetta will have the higher NPV.</a:t>
            </a:r>
          </a:p>
          <a:p>
            <a:pPr>
              <a:spcBef>
                <a:spcPct val="50000"/>
              </a:spcBef>
            </a:pPr>
            <a:r>
              <a:rPr lang="en-US" altLang="en-US" dirty="0"/>
              <a:t>If the cost of capital is less than the crossover rate (7.2%), then Roswell will have the higher NPV.  But IRR likes Alpharetta. </a:t>
            </a:r>
            <a:endParaRPr lang="en-US" altLang="en-US" dirty="0" smtClean="0"/>
          </a:p>
          <a:p>
            <a:pPr>
              <a:spcBef>
                <a:spcPct val="50000"/>
              </a:spcBef>
            </a:pPr>
            <a:r>
              <a:rPr lang="en-US" altLang="en-US" b="1" dirty="0" smtClean="0"/>
              <a:t>Why did this occur?</a:t>
            </a:r>
            <a:r>
              <a:rPr lang="en-US" altLang="en-US" b="1" dirty="0" smtClean="0"/>
              <a:t>  </a:t>
            </a:r>
            <a:endParaRPr lang="en-US" altLang="en-US" b="1" dirty="0"/>
          </a:p>
        </p:txBody>
      </p:sp>
      <p:sp>
        <p:nvSpPr>
          <p:cNvPr id="2048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A4A4F50E-1A93-4CEB-9088-EED5FBD70E61}" type="slidenum">
              <a:rPr lang="en-US" altLang="en-US" sz="1000">
                <a:latin typeface="Arial" panose="020B0604020202020204" pitchFamily="34" charset="0"/>
              </a:rPr>
              <a:pPr/>
              <a:t>23</a:t>
            </a:fld>
            <a:endParaRPr lang="en-US" altLang="en-US" sz="1000">
              <a:latin typeface="Arial" panose="020B0604020202020204" pitchFamily="34" charset="0"/>
            </a:endParaRPr>
          </a:p>
        </p:txBody>
      </p:sp>
      <p:sp>
        <p:nvSpPr>
          <p:cNvPr id="8"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45989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486">
                                            <p:txEl>
                                              <p:pRg st="2" end="2"/>
                                            </p:txEl>
                                          </p:spTgt>
                                        </p:tgtEl>
                                        <p:attrNameLst>
                                          <p:attrName>style.visibility</p:attrName>
                                        </p:attrNameLst>
                                      </p:cBhvr>
                                      <p:to>
                                        <p:strVal val="visible"/>
                                      </p:to>
                                    </p:set>
                                    <p:animEffect transition="in" filter="fade">
                                      <p:cBhvr>
                                        <p:cTn id="7" dur="1000"/>
                                        <p:tgtEl>
                                          <p:spTgt spid="20486">
                                            <p:txEl>
                                              <p:pRg st="2" end="2"/>
                                            </p:txEl>
                                          </p:spTgt>
                                        </p:tgtEl>
                                      </p:cBhvr>
                                    </p:animEffect>
                                    <p:anim calcmode="lin" valueType="num">
                                      <p:cBhvr>
                                        <p:cTn id="8" dur="1000" fill="hold"/>
                                        <p:tgtEl>
                                          <p:spTgt spid="2048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048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86541" y="1665514"/>
            <a:ext cx="8632373" cy="743631"/>
          </a:xfrm>
          <a:ln>
            <a:solidFill>
              <a:srgbClr val="000000"/>
            </a:solidFill>
          </a:ln>
        </p:spPr>
        <p:txBody>
          <a:bodyPr/>
          <a:lstStyle/>
          <a:p>
            <a:r>
              <a:rPr lang="en-US" altLang="en-US" sz="2000" b="1" dirty="0">
                <a:latin typeface="Times New Roman" panose="02020603050405020304" pitchFamily="18" charset="0"/>
                <a:ea typeface="ＭＳ Ｐゴシック" panose="020B0600070205080204" pitchFamily="34" charset="-128"/>
                <a:cs typeface="Times New Roman" panose="02020603050405020304" pitchFamily="18" charset="0"/>
              </a:rPr>
              <a:t>When do we typically have differences in the results from the two approaches?</a:t>
            </a:r>
          </a:p>
        </p:txBody>
      </p:sp>
      <p:sp>
        <p:nvSpPr>
          <p:cNvPr id="23555" name="Rectangle 3"/>
          <p:cNvSpPr>
            <a:spLocks noGrp="1" noChangeArrowheads="1"/>
          </p:cNvSpPr>
          <p:nvPr>
            <p:ph type="body" idx="1"/>
          </p:nvPr>
        </p:nvSpPr>
        <p:spPr>
          <a:xfrm>
            <a:off x="1566582" y="2416629"/>
            <a:ext cx="8774847" cy="1219200"/>
          </a:xfrm>
          <a:ln>
            <a:solidFill>
              <a:srgbClr val="000000"/>
            </a:solidFill>
            <a:miter lim="800000"/>
            <a:headEnd/>
            <a:tailEnd/>
          </a:ln>
        </p:spPr>
        <p:txBody>
          <a:bodyPr>
            <a:normAutofit/>
          </a:bodyPr>
          <a:lstStyle/>
          <a:p>
            <a:r>
              <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rPr>
              <a:t>Projects differ in terms of timing (which we see with the Alpharetta factory versus the Roswell factory</a:t>
            </a:r>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a:t>
            </a:r>
            <a:endPar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endParaRPr>
          </a:p>
          <a:p>
            <a:r>
              <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rPr>
              <a:t>Projects differ in terms of size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613ACCB3-A4DB-4F90-A667-76E44A7686CD}" type="slidenum">
              <a:rPr lang="en-US" altLang="en-US" sz="1000">
                <a:latin typeface="Arial" panose="020B0604020202020204" pitchFamily="34" charset="0"/>
              </a:rPr>
              <a:pPr/>
              <a:t>24</a:t>
            </a:fld>
            <a:endParaRPr lang="en-US" altLang="en-US" sz="1000">
              <a:latin typeface="Arial" panose="020B0604020202020204" pitchFamily="34" charset="0"/>
            </a:endParaRPr>
          </a:p>
        </p:txBody>
      </p:sp>
      <p:sp>
        <p:nvSpPr>
          <p:cNvPr id="5"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 name="TextBox 1"/>
          <p:cNvSpPr txBox="1"/>
          <p:nvPr/>
        </p:nvSpPr>
        <p:spPr>
          <a:xfrm>
            <a:off x="3842657" y="4395167"/>
            <a:ext cx="2394857" cy="1015663"/>
          </a:xfrm>
          <a:prstGeom prst="rect">
            <a:avLst/>
          </a:prstGeom>
          <a:noFill/>
          <a:ln>
            <a:solidFill>
              <a:schemeClr val="tx1"/>
            </a:solidFill>
          </a:ln>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Project S:</a:t>
            </a:r>
          </a:p>
          <a:p>
            <a:r>
              <a:rPr lang="en-US" sz="2000" dirty="0" smtClean="0">
                <a:latin typeface="Times New Roman" panose="02020603050405020304" pitchFamily="18" charset="0"/>
                <a:cs typeface="Times New Roman" panose="02020603050405020304" pitchFamily="18" charset="0"/>
              </a:rPr>
              <a:t>IRR: 56%</a:t>
            </a:r>
          </a:p>
          <a:p>
            <a:r>
              <a:rPr lang="en-US" sz="2000" dirty="0" smtClean="0">
                <a:latin typeface="Times New Roman" panose="02020603050405020304" pitchFamily="18" charset="0"/>
                <a:cs typeface="Times New Roman" panose="02020603050405020304" pitchFamily="18" charset="0"/>
              </a:rPr>
              <a:t>NPV: $23 million</a:t>
            </a:r>
            <a:endParaRPr lang="en-US" sz="2000" dirty="0" smtClean="0">
              <a:latin typeface="Times New Roman" panose="02020603050405020304" pitchFamily="18" charset="0"/>
              <a:cs typeface="Times New Roman" panose="02020603050405020304" pitchFamily="18" charset="0"/>
            </a:endParaRPr>
          </a:p>
        </p:txBody>
      </p:sp>
      <p:sp>
        <p:nvSpPr>
          <p:cNvPr id="7" name="TextBox 6"/>
          <p:cNvSpPr txBox="1"/>
          <p:nvPr/>
        </p:nvSpPr>
        <p:spPr>
          <a:xfrm>
            <a:off x="6237514" y="4395167"/>
            <a:ext cx="2394857" cy="1015663"/>
          </a:xfrm>
          <a:prstGeom prst="rect">
            <a:avLst/>
          </a:prstGeom>
          <a:noFill/>
          <a:ln>
            <a:solidFill>
              <a:schemeClr val="tx1"/>
            </a:solidFill>
          </a:ln>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Project L:</a:t>
            </a:r>
          </a:p>
          <a:p>
            <a:r>
              <a:rPr lang="en-US" sz="2000" dirty="0" smtClean="0">
                <a:latin typeface="Times New Roman" panose="02020603050405020304" pitchFamily="18" charset="0"/>
                <a:cs typeface="Times New Roman" panose="02020603050405020304" pitchFamily="18" charset="0"/>
              </a:rPr>
              <a:t>IRR: 15%</a:t>
            </a:r>
          </a:p>
          <a:p>
            <a:r>
              <a:rPr lang="en-US" sz="2000" dirty="0" smtClean="0">
                <a:latin typeface="Times New Roman" panose="02020603050405020304" pitchFamily="18" charset="0"/>
                <a:cs typeface="Times New Roman" panose="02020603050405020304" pitchFamily="18" charset="0"/>
              </a:rPr>
              <a:t>NPV: $446 million</a:t>
            </a:r>
            <a:endParaRPr lang="en-US" sz="2000" dirty="0" smtClean="0">
              <a:latin typeface="Times New Roman" panose="02020603050405020304" pitchFamily="18" charset="0"/>
              <a:cs typeface="Times New Roman" panose="02020603050405020304" pitchFamily="18" charset="0"/>
            </a:endParaRPr>
          </a:p>
        </p:txBody>
      </p:sp>
      <p:sp>
        <p:nvSpPr>
          <p:cNvPr id="3" name="TextBox 2"/>
          <p:cNvSpPr txBox="1"/>
          <p:nvPr/>
        </p:nvSpPr>
        <p:spPr>
          <a:xfrm>
            <a:off x="3842657" y="3995057"/>
            <a:ext cx="6781800" cy="400110"/>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Two Mutually Exclusive Projects (assume cost of capital = 10%) </a:t>
            </a:r>
            <a:endParaRPr lang="en-US" sz="2000" dirty="0" smtClean="0">
              <a:latin typeface="Times New Roman" panose="02020603050405020304" pitchFamily="18" charset="0"/>
              <a:cs typeface="Times New Roman" panose="02020603050405020304" pitchFamily="18" charset="0"/>
            </a:endParaRPr>
          </a:p>
        </p:txBody>
      </p:sp>
      <p:cxnSp>
        <p:nvCxnSpPr>
          <p:cNvPr id="6" name="Straight Arrow Connector 5"/>
          <p:cNvCxnSpPr/>
          <p:nvPr/>
        </p:nvCxnSpPr>
        <p:spPr>
          <a:xfrm>
            <a:off x="3973286" y="3407229"/>
            <a:ext cx="370114" cy="5878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363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bg/>
                                          </p:spTgt>
                                        </p:tgtEl>
                                        <p:attrNameLst>
                                          <p:attrName>style.visibility</p:attrName>
                                        </p:attrNameLst>
                                      </p:cBhvr>
                                      <p:to>
                                        <p:strVal val="visible"/>
                                      </p:to>
                                    </p:set>
                                    <p:anim calcmode="lin" valueType="num">
                                      <p:cBhvr additive="base">
                                        <p:cTn id="7" dur="500" fill="hold"/>
                                        <p:tgtEl>
                                          <p:spTgt spid="2355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additive="base">
                                        <p:cTn id="13"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Effect transition="in" filter="fade">
                                      <p:cBhvr>
                                        <p:cTn id="19" dur="1000"/>
                                        <p:tgtEl>
                                          <p:spTgt spid="23555">
                                            <p:txEl>
                                              <p:pRg st="1" end="1"/>
                                            </p:txEl>
                                          </p:spTgt>
                                        </p:tgtEl>
                                      </p:cBhvr>
                                    </p:animEffect>
                                    <p:anim calcmode="lin" valueType="num">
                                      <p:cBhvr>
                                        <p:cTn id="20"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heel(1)">
                                      <p:cBhvr>
                                        <p:cTn id="4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nimBg="1"/>
      <p:bldP spid="2" grpId="0" animBg="1"/>
      <p:bldP spid="7" grpId="0" animBg="1"/>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Text Box 6"/>
          <p:cNvSpPr txBox="1">
            <a:spLocks noChangeArrowheads="1"/>
          </p:cNvSpPr>
          <p:nvPr/>
        </p:nvSpPr>
        <p:spPr bwMode="auto">
          <a:xfrm>
            <a:off x="1534885" y="2737303"/>
            <a:ext cx="7837713" cy="7078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t>In general, </a:t>
            </a:r>
            <a:r>
              <a:rPr lang="en-US" altLang="en-US" dirty="0" smtClean="0"/>
              <a:t>the standard classroom answer is that </a:t>
            </a:r>
            <a:r>
              <a:rPr lang="en-US" altLang="en-US" b="1" dirty="0" smtClean="0"/>
              <a:t>we </a:t>
            </a:r>
            <a:r>
              <a:rPr lang="en-US" altLang="en-US" b="1" dirty="0"/>
              <a:t>should go with the NPV </a:t>
            </a:r>
            <a:r>
              <a:rPr lang="en-US" altLang="en-US" b="1" dirty="0" smtClean="0"/>
              <a:t>results.  </a:t>
            </a:r>
          </a:p>
        </p:txBody>
      </p:sp>
      <p:sp>
        <p:nvSpPr>
          <p:cNvPr id="2151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B73AF0A7-25A0-49D8-8A78-74DC06250089}" type="slidenum">
              <a:rPr lang="en-US" altLang="en-US" sz="1000">
                <a:latin typeface="Arial" panose="020B0604020202020204" pitchFamily="34" charset="0"/>
              </a:rPr>
              <a:pPr/>
              <a:t>25</a:t>
            </a:fld>
            <a:endParaRPr lang="en-US" altLang="en-US" sz="1000">
              <a:latin typeface="Arial" panose="020B0604020202020204" pitchFamily="34" charset="0"/>
            </a:endParaRPr>
          </a:p>
        </p:txBody>
      </p:sp>
      <p:sp>
        <p:nvSpPr>
          <p:cNvPr id="8"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9" name="Rectangle 8"/>
          <p:cNvSpPr/>
          <p:nvPr/>
        </p:nvSpPr>
        <p:spPr>
          <a:xfrm>
            <a:off x="1534883" y="1737249"/>
            <a:ext cx="7837715" cy="707886"/>
          </a:xfrm>
          <a:prstGeom prst="rect">
            <a:avLst/>
          </a:prstGeom>
          <a:ln>
            <a:solidFill>
              <a:srgbClr val="000000"/>
            </a:solidFill>
          </a:ln>
        </p:spPr>
        <p:txBody>
          <a:bodyPr wrap="square">
            <a:spAutoFit/>
          </a:bodyPr>
          <a:lstStyle/>
          <a:p>
            <a:pPr>
              <a:spcBef>
                <a:spcPct val="50000"/>
              </a:spcBef>
            </a:pPr>
            <a:r>
              <a:rPr lang="en-US" altLang="en-US" sz="2000" b="1" dirty="0">
                <a:latin typeface="Times New Roman" panose="02020603050405020304" pitchFamily="18" charset="0"/>
                <a:cs typeface="Times New Roman" panose="02020603050405020304" pitchFamily="18" charset="0"/>
              </a:rPr>
              <a:t>What should we do </a:t>
            </a:r>
            <a:r>
              <a:rPr lang="en-US" altLang="en-US" sz="2000" b="1" dirty="0" smtClean="0">
                <a:latin typeface="Times New Roman" panose="02020603050405020304" pitchFamily="18" charset="0"/>
                <a:cs typeface="Times New Roman" panose="02020603050405020304" pitchFamily="18" charset="0"/>
              </a:rPr>
              <a:t>if IRR </a:t>
            </a:r>
            <a:r>
              <a:rPr lang="en-US" altLang="en-US" sz="2000" b="1" dirty="0">
                <a:latin typeface="Times New Roman" panose="02020603050405020304" pitchFamily="18" charset="0"/>
                <a:cs typeface="Times New Roman" panose="02020603050405020304" pitchFamily="18" charset="0"/>
              </a:rPr>
              <a:t>and NPV disagree about which of these two mutually exclusive projects is the better one?</a:t>
            </a:r>
            <a:endParaRPr lang="en-US" altLang="en-US" sz="2000" b="1" dirty="0">
              <a:latin typeface="Times New Roman" panose="02020603050405020304" pitchFamily="18" charset="0"/>
              <a:cs typeface="Times New Roman" panose="02020603050405020304" pitchFamily="18" charset="0"/>
            </a:endParaRPr>
          </a:p>
        </p:txBody>
      </p:sp>
      <p:sp>
        <p:nvSpPr>
          <p:cNvPr id="10" name="Text Box 7"/>
          <p:cNvSpPr txBox="1">
            <a:spLocks noChangeArrowheads="1"/>
          </p:cNvSpPr>
          <p:nvPr/>
        </p:nvSpPr>
        <p:spPr bwMode="auto">
          <a:xfrm>
            <a:off x="1534883" y="4477663"/>
            <a:ext cx="7837712"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Also, NPV uses </a:t>
            </a:r>
            <a:r>
              <a:rPr lang="en-US" altLang="en-US" dirty="0" smtClean="0">
                <a:cs typeface="Times New Roman" panose="02020603050405020304" pitchFamily="18" charset="0"/>
              </a:rPr>
              <a:t>the </a:t>
            </a:r>
            <a:r>
              <a:rPr lang="en-US" altLang="en-US" dirty="0">
                <a:cs typeface="Times New Roman" panose="02020603050405020304" pitchFamily="18" charset="0"/>
              </a:rPr>
              <a:t>more reasonable reinvestment </a:t>
            </a:r>
            <a:r>
              <a:rPr lang="en-US" altLang="en-US" dirty="0" smtClean="0">
                <a:cs typeface="Times New Roman" panose="02020603050405020304" pitchFamily="18" charset="0"/>
              </a:rPr>
              <a:t>assumption.  Recall that NPV assumes reinvestment at the cost of capital and IRR at the IRR.</a:t>
            </a:r>
            <a:endParaRPr lang="en-US" altLang="en-US" dirty="0">
              <a:cs typeface="Times New Roman" panose="02020603050405020304" pitchFamily="18" charset="0"/>
            </a:endParaRPr>
          </a:p>
        </p:txBody>
      </p:sp>
      <p:sp>
        <p:nvSpPr>
          <p:cNvPr id="11" name="Text Box 8"/>
          <p:cNvSpPr txBox="1">
            <a:spLocks noChangeArrowheads="1"/>
          </p:cNvSpPr>
          <p:nvPr/>
        </p:nvSpPr>
        <p:spPr bwMode="auto">
          <a:xfrm>
            <a:off x="1534883" y="5324710"/>
            <a:ext cx="7837712"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Also, there is the possibility of multiple </a:t>
            </a:r>
            <a:r>
              <a:rPr lang="en-US" altLang="en-US" dirty="0" smtClean="0">
                <a:cs typeface="Times New Roman" panose="02020603050405020304" pitchFamily="18" charset="0"/>
              </a:rPr>
              <a:t>IRRs.  This can occur if there are multiple sign changes in the cash flows. </a:t>
            </a:r>
            <a:endParaRPr lang="en-US" altLang="en-US" dirty="0">
              <a:cs typeface="Times New Roman" panose="02020603050405020304" pitchFamily="18" charset="0"/>
            </a:endParaRPr>
          </a:p>
        </p:txBody>
      </p:sp>
      <p:sp>
        <p:nvSpPr>
          <p:cNvPr id="2" name="Rectangle 1"/>
          <p:cNvSpPr/>
          <p:nvPr/>
        </p:nvSpPr>
        <p:spPr>
          <a:xfrm>
            <a:off x="1534884" y="3628349"/>
            <a:ext cx="7837713" cy="707886"/>
          </a:xfrm>
          <a:prstGeom prst="rect">
            <a:avLst/>
          </a:prstGeom>
          <a:ln>
            <a:solidFill>
              <a:schemeClr val="tx1"/>
            </a:solidFill>
          </a:ln>
        </p:spPr>
        <p:txBody>
          <a:bodyPr wrap="square">
            <a:spAutoFit/>
          </a:bodyPr>
          <a:lstStyle/>
          <a:p>
            <a:pPr>
              <a:spcBef>
                <a:spcPct val="50000"/>
              </a:spcBef>
            </a:pPr>
            <a:r>
              <a:rPr lang="en-US" altLang="en-US" sz="2000" dirty="0" smtClean="0">
                <a:latin typeface="Times New Roman" panose="02020603050405020304" pitchFamily="18" charset="0"/>
                <a:cs typeface="Times New Roman" panose="02020603050405020304" pitchFamily="18" charset="0"/>
              </a:rPr>
              <a:t>Why NPV over IRR?</a:t>
            </a:r>
            <a:r>
              <a:rPr lang="en-US" altLang="en-US" sz="2000" b="1" dirty="0" smtClean="0">
                <a:latin typeface="Times New Roman" panose="02020603050405020304" pitchFamily="18" charset="0"/>
                <a:cs typeface="Times New Roman" panose="02020603050405020304" pitchFamily="18" charset="0"/>
              </a:rPr>
              <a:t> </a:t>
            </a:r>
            <a:r>
              <a:rPr lang="en-US" altLang="en-US" sz="2000" dirty="0" smtClean="0">
                <a:latin typeface="Times New Roman" panose="02020603050405020304" pitchFamily="18" charset="0"/>
                <a:cs typeface="Times New Roman" panose="02020603050405020304" pitchFamily="18" charset="0"/>
              </a:rPr>
              <a:t>One reason is that NPV focuses on which project  </a:t>
            </a:r>
            <a:r>
              <a:rPr lang="en-US" altLang="en-US" sz="2000" dirty="0">
                <a:latin typeface="Times New Roman" panose="02020603050405020304" pitchFamily="18" charset="0"/>
                <a:cs typeface="Times New Roman" panose="02020603050405020304" pitchFamily="18" charset="0"/>
              </a:rPr>
              <a:t>will add the most to shareholder </a:t>
            </a:r>
            <a:r>
              <a:rPr lang="en-US" altLang="en-US" sz="2000" dirty="0" smtClean="0">
                <a:latin typeface="Times New Roman" panose="02020603050405020304" pitchFamily="18" charset="0"/>
                <a:cs typeface="Times New Roman" panose="02020603050405020304" pitchFamily="18" charset="0"/>
              </a:rPr>
              <a:t>wealth, which is the goal of the firm.</a:t>
            </a:r>
            <a:endParaRPr lang="en-US"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83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fade">
                                      <p:cBhvr>
                                        <p:cTn id="7" dur="1000"/>
                                        <p:tgtEl>
                                          <p:spTgt spid="21510"/>
                                        </p:tgtEl>
                                      </p:cBhvr>
                                    </p:animEffect>
                                    <p:anim calcmode="lin" valueType="num">
                                      <p:cBhvr>
                                        <p:cTn id="8" dur="1000" fill="hold"/>
                                        <p:tgtEl>
                                          <p:spTgt spid="21510"/>
                                        </p:tgtEl>
                                        <p:attrNameLst>
                                          <p:attrName>ppt_x</p:attrName>
                                        </p:attrNameLst>
                                      </p:cBhvr>
                                      <p:tavLst>
                                        <p:tav tm="0">
                                          <p:val>
                                            <p:strVal val="#ppt_x"/>
                                          </p:val>
                                        </p:tav>
                                        <p:tav tm="100000">
                                          <p:val>
                                            <p:strVal val="#ppt_x"/>
                                          </p:val>
                                        </p:tav>
                                      </p:tavLst>
                                    </p:anim>
                                    <p:anim calcmode="lin" valueType="num">
                                      <p:cBhvr>
                                        <p:cTn id="9" dur="1000" fill="hold"/>
                                        <p:tgtEl>
                                          <p:spTgt spid="215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nimBg="1"/>
      <p:bldP spid="10" grpId="0" animBg="1"/>
      <p:bldP spid="11" grpId="0" animBg="1"/>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73239" y="1382486"/>
            <a:ext cx="3973286" cy="395288"/>
          </a:xfrm>
        </p:spPr>
        <p:txBody>
          <a:bodyPr>
            <a:normAutofit/>
          </a:body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Summary of NPV vs. IRR…</a:t>
            </a:r>
          </a:p>
        </p:txBody>
      </p:sp>
      <p:sp>
        <p:nvSpPr>
          <p:cNvPr id="245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38893AE3-00BF-4031-8145-4CB8CA3D00C3}" type="slidenum">
              <a:rPr lang="en-US" altLang="en-US" sz="1000">
                <a:latin typeface="Arial" panose="020B0604020202020204" pitchFamily="34" charset="0"/>
              </a:rPr>
              <a:pPr/>
              <a:t>26</a:t>
            </a:fld>
            <a:endParaRPr lang="en-US" altLang="en-US" sz="1000">
              <a:latin typeface="Arial" panose="020B0604020202020204" pitchFamily="34" charset="0"/>
            </a:endParaRPr>
          </a:p>
        </p:txBody>
      </p:sp>
      <p:sp>
        <p:nvSpPr>
          <p:cNvPr id="5" name="Text Box 4"/>
          <p:cNvSpPr txBox="1">
            <a:spLocks noChangeArrowheads="1"/>
          </p:cNvSpPr>
          <p:nvPr/>
        </p:nvSpPr>
        <p:spPr bwMode="auto">
          <a:xfrm>
            <a:off x="1773239" y="1981200"/>
            <a:ext cx="8605837" cy="1938338"/>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solidFill>
                  <a:srgbClr val="000000"/>
                </a:solidFill>
              </a:rPr>
              <a:t>The NPV and IRR metrics are very similar.  The key differences are:</a:t>
            </a:r>
          </a:p>
          <a:p>
            <a:pPr>
              <a:spcBef>
                <a:spcPct val="50000"/>
              </a:spcBef>
              <a:buFont typeface="Arial" panose="020B0604020202020204" pitchFamily="34" charset="0"/>
              <a:buChar char="•"/>
            </a:pPr>
            <a:r>
              <a:rPr lang="en-US" altLang="en-US" dirty="0">
                <a:solidFill>
                  <a:srgbClr val="000000"/>
                </a:solidFill>
              </a:rPr>
              <a:t>NPV focuses on a project’s addition to shareholder wealth and assumes reinvestment at the cost of capital (WACC).</a:t>
            </a:r>
          </a:p>
          <a:p>
            <a:pPr>
              <a:spcBef>
                <a:spcPct val="50000"/>
              </a:spcBef>
              <a:buFont typeface="Arial" panose="020B0604020202020204" pitchFamily="34" charset="0"/>
              <a:buChar char="•"/>
            </a:pPr>
            <a:r>
              <a:rPr lang="en-US" altLang="en-US" dirty="0">
                <a:solidFill>
                  <a:srgbClr val="000000"/>
                </a:solidFill>
              </a:rPr>
              <a:t>IRR focuses on the project’s return and assumes reinvestment at the project’s IRR. </a:t>
            </a:r>
          </a:p>
        </p:txBody>
      </p:sp>
      <p:sp>
        <p:nvSpPr>
          <p:cNvPr id="6"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42376172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604239" y="2141149"/>
            <a:ext cx="4851530" cy="2246769"/>
          </a:xfrm>
          <a:prstGeom prst="rect">
            <a:avLst/>
          </a:prstGeom>
          <a:noFill/>
          <a:ln w="9525">
            <a:solidFill>
              <a:srgbClr val="000090"/>
            </a:solidFill>
            <a:miter lim="800000"/>
            <a:headEnd/>
            <a:tailEnd/>
          </a:ln>
        </p:spPr>
        <p:txBody>
          <a:bodyPr wrap="square">
            <a:spAutoFit/>
          </a:bodyPr>
          <a:lstStyle/>
          <a:p>
            <a:pPr>
              <a:defRPr/>
            </a:pPr>
            <a:r>
              <a:rPr lang="en-US" sz="2000" dirty="0" smtClean="0">
                <a:latin typeface="Times New Roman" pitchFamily="-108" charset="0"/>
                <a:ea typeface="ＭＳ Ｐゴシック" pitchFamily="-108" charset="-128"/>
              </a:rPr>
              <a:t>The </a:t>
            </a:r>
            <a:r>
              <a:rPr lang="en-US" sz="2000" dirty="0">
                <a:latin typeface="Times New Roman" pitchFamily="-108" charset="0"/>
                <a:ea typeface="ＭＳ Ｐゴシック" pitchFamily="-108" charset="-128"/>
              </a:rPr>
              <a:t>IRR </a:t>
            </a:r>
            <a:r>
              <a:rPr lang="en-US" sz="2000" dirty="0" smtClean="0">
                <a:latin typeface="Times New Roman" pitchFamily="-108" charset="0"/>
                <a:ea typeface="ＭＳ Ｐゴシック" pitchFamily="-108" charset="-128"/>
              </a:rPr>
              <a:t>calculation makes the following assumptions:</a:t>
            </a:r>
            <a:endParaRPr lang="en-US" sz="2000" dirty="0">
              <a:latin typeface="Times New Roman" pitchFamily="-108" charset="0"/>
              <a:ea typeface="ＭＳ Ｐゴシック" pitchFamily="-108" charset="-128"/>
            </a:endParaRPr>
          </a:p>
          <a:p>
            <a:pPr marL="457200" indent="-457200">
              <a:buFontTx/>
              <a:buAutoNum type="arabicParenR"/>
              <a:defRPr/>
            </a:pPr>
            <a:r>
              <a:rPr lang="en-US" sz="2000" dirty="0">
                <a:latin typeface="Times New Roman" pitchFamily="-108" charset="0"/>
                <a:ea typeface="ＭＳ Ｐゴシック" pitchFamily="-108" charset="-128"/>
              </a:rPr>
              <a:t>It gets the cash flows as expected</a:t>
            </a:r>
          </a:p>
          <a:p>
            <a:pPr marL="457200" indent="-457200">
              <a:buFontTx/>
              <a:buAutoNum type="arabicParenR"/>
              <a:defRPr/>
            </a:pPr>
            <a:r>
              <a:rPr lang="en-US" sz="2000" dirty="0">
                <a:latin typeface="Times New Roman" pitchFamily="-108" charset="0"/>
                <a:ea typeface="ＭＳ Ｐゴシック" pitchFamily="-108" charset="-128"/>
              </a:rPr>
              <a:t>It can reinvest the intermediate cash flows at the IRR</a:t>
            </a:r>
          </a:p>
          <a:p>
            <a:pPr marL="457200" indent="-457200">
              <a:buFontTx/>
              <a:buAutoNum type="arabicParenR"/>
              <a:defRPr/>
            </a:pPr>
            <a:r>
              <a:rPr lang="en-US" sz="2000" dirty="0">
                <a:latin typeface="Times New Roman" pitchFamily="-108" charset="0"/>
                <a:ea typeface="ＭＳ Ｐゴシック" pitchFamily="-108" charset="-128"/>
              </a:rPr>
              <a:t>It stays in the investment as long as planned.</a:t>
            </a:r>
          </a:p>
        </p:txBody>
      </p:sp>
      <p:sp>
        <p:nvSpPr>
          <p:cNvPr id="1434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DD382A23-49EE-4F57-9C81-BBBAACD9FE67}" type="slidenum">
              <a:rPr lang="en-US" altLang="en-US" sz="1000">
                <a:latin typeface="Arial" panose="020B0604020202020204" pitchFamily="34" charset="0"/>
              </a:rPr>
              <a:pPr/>
              <a:t>27</a:t>
            </a:fld>
            <a:endParaRPr lang="en-US" altLang="en-US" sz="1000">
              <a:latin typeface="Arial" panose="020B0604020202020204" pitchFamily="34" charset="0"/>
            </a:endParaRPr>
          </a:p>
        </p:txBody>
      </p:sp>
      <p:sp>
        <p:nvSpPr>
          <p:cNvPr id="9" name="TextBox 8"/>
          <p:cNvSpPr txBox="1">
            <a:spLocks noChangeArrowheads="1"/>
          </p:cNvSpPr>
          <p:nvPr/>
        </p:nvSpPr>
        <p:spPr bwMode="auto">
          <a:xfrm>
            <a:off x="604239" y="536292"/>
            <a:ext cx="3913094"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cs typeface="Times New Roman" panose="02020603050405020304" pitchFamily="18" charset="0"/>
              </a:rPr>
              <a:t>Internal Rate of Return</a:t>
            </a:r>
            <a:endParaRPr lang="en-US" altLang="en-US" dirty="0">
              <a:cs typeface="Times New Roman" panose="02020603050405020304" pitchFamily="18" charset="0"/>
            </a:endParaRPr>
          </a:p>
        </p:txBody>
      </p:sp>
      <p:sp>
        <p:nvSpPr>
          <p:cNvPr id="8" name="Text Box 3"/>
          <p:cNvSpPr txBox="1">
            <a:spLocks noChangeArrowheads="1"/>
          </p:cNvSpPr>
          <p:nvPr/>
        </p:nvSpPr>
        <p:spPr bwMode="auto">
          <a:xfrm>
            <a:off x="6252371" y="2141149"/>
            <a:ext cx="4851530" cy="2246769"/>
          </a:xfrm>
          <a:prstGeom prst="rect">
            <a:avLst/>
          </a:prstGeom>
          <a:noFill/>
          <a:ln w="9525">
            <a:solidFill>
              <a:srgbClr val="000090"/>
            </a:solidFill>
            <a:miter lim="800000"/>
            <a:headEnd/>
            <a:tailEnd/>
          </a:ln>
        </p:spPr>
        <p:txBody>
          <a:bodyPr wrap="square">
            <a:spAutoFit/>
          </a:bodyPr>
          <a:lstStyle/>
          <a:p>
            <a:pPr>
              <a:defRPr/>
            </a:pPr>
            <a:r>
              <a:rPr lang="en-US" sz="2000" dirty="0" smtClean="0">
                <a:latin typeface="Times New Roman" pitchFamily="-108" charset="0"/>
                <a:ea typeface="ＭＳ Ｐゴシック" pitchFamily="-108" charset="-128"/>
              </a:rPr>
              <a:t>The NPV calculation has a similar set of assumptions:</a:t>
            </a:r>
            <a:endParaRPr lang="en-US" sz="2000" dirty="0">
              <a:latin typeface="Times New Roman" pitchFamily="-108" charset="0"/>
              <a:ea typeface="ＭＳ Ｐゴシック" pitchFamily="-108" charset="-128"/>
            </a:endParaRPr>
          </a:p>
          <a:p>
            <a:pPr marL="457200" indent="-457200">
              <a:buFontTx/>
              <a:buAutoNum type="arabicParenR"/>
              <a:defRPr/>
            </a:pPr>
            <a:r>
              <a:rPr lang="en-US" sz="2000" dirty="0">
                <a:latin typeface="Times New Roman" pitchFamily="-108" charset="0"/>
                <a:ea typeface="ＭＳ Ｐゴシック" pitchFamily="-108" charset="-128"/>
              </a:rPr>
              <a:t>It gets the cash flows as expected</a:t>
            </a:r>
          </a:p>
          <a:p>
            <a:pPr marL="457200" indent="-457200">
              <a:buFontTx/>
              <a:buAutoNum type="arabicParenR"/>
              <a:defRPr/>
            </a:pPr>
            <a:r>
              <a:rPr lang="en-US" sz="2000" dirty="0">
                <a:latin typeface="Times New Roman" pitchFamily="-108" charset="0"/>
                <a:ea typeface="ＭＳ Ｐゴシック" pitchFamily="-108" charset="-128"/>
              </a:rPr>
              <a:t>It can reinvest the intermediate cash flows at the </a:t>
            </a:r>
            <a:r>
              <a:rPr lang="en-US" sz="2000" dirty="0" smtClean="0">
                <a:latin typeface="Times New Roman" pitchFamily="-108" charset="0"/>
                <a:ea typeface="ＭＳ Ｐゴシック" pitchFamily="-108" charset="-128"/>
              </a:rPr>
              <a:t>cost of capital</a:t>
            </a:r>
            <a:endParaRPr lang="en-US" sz="2000" dirty="0">
              <a:latin typeface="Times New Roman" pitchFamily="-108" charset="0"/>
              <a:ea typeface="ＭＳ Ｐゴシック" pitchFamily="-108" charset="-128"/>
            </a:endParaRPr>
          </a:p>
          <a:p>
            <a:pPr marL="457200" indent="-457200">
              <a:buFontTx/>
              <a:buAutoNum type="arabicParenR"/>
              <a:defRPr/>
            </a:pPr>
            <a:r>
              <a:rPr lang="en-US" sz="2000" dirty="0">
                <a:latin typeface="Times New Roman" pitchFamily="-108" charset="0"/>
                <a:ea typeface="ＭＳ Ｐゴシック" pitchFamily="-108" charset="-128"/>
              </a:rPr>
              <a:t>It stays in the investment as long as planned.</a:t>
            </a:r>
          </a:p>
        </p:txBody>
      </p:sp>
      <p:sp>
        <p:nvSpPr>
          <p:cNvPr id="2" name="Oval 1"/>
          <p:cNvSpPr/>
          <p:nvPr/>
        </p:nvSpPr>
        <p:spPr>
          <a:xfrm>
            <a:off x="407907" y="3096207"/>
            <a:ext cx="5047862" cy="625151"/>
          </a:xfrm>
          <a:prstGeom prst="ellipse">
            <a:avLst/>
          </a:prstGeom>
          <a:solidFill>
            <a:srgbClr val="002060">
              <a:alpha val="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056039" y="3096207"/>
            <a:ext cx="5047862" cy="625151"/>
          </a:xfrm>
          <a:prstGeom prst="ellipse">
            <a:avLst/>
          </a:prstGeom>
          <a:solidFill>
            <a:srgbClr val="002060">
              <a:alpha val="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a:endCxn id="10" idx="2"/>
          </p:cNvCxnSpPr>
          <p:nvPr/>
        </p:nvCxnSpPr>
        <p:spPr>
          <a:xfrm flipV="1">
            <a:off x="5455769" y="3408783"/>
            <a:ext cx="600270" cy="46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
        <p:nvSpPr>
          <p:cNvPr id="12" name="Title 1"/>
          <p:cNvSpPr>
            <a:spLocks noGrp="1"/>
          </p:cNvSpPr>
          <p:nvPr>
            <p:ph type="title"/>
          </p:nvPr>
        </p:nvSpPr>
        <p:spPr>
          <a:xfrm>
            <a:off x="1773239" y="1382486"/>
            <a:ext cx="3973286" cy="395288"/>
          </a:xfrm>
        </p:spPr>
        <p:txBody>
          <a:bodyPr>
            <a:normAutofit/>
          </a:body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Summary of NPV vs. IRR…</a:t>
            </a:r>
          </a:p>
        </p:txBody>
      </p:sp>
    </p:spTree>
    <p:extLst>
      <p:ext uri="{BB962C8B-B14F-4D97-AF65-F5344CB8AC3E}">
        <p14:creationId xmlns:p14="http://schemas.microsoft.com/office/powerpoint/2010/main" val="52409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par>
                                <p:cTn id="16" presetID="22" presetClass="entr" presetSubtype="4"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15F7FF56-231A-460D-BCAF-BD4F8851B365}" type="slidenum">
              <a:rPr lang="en-US" altLang="en-US" sz="1000">
                <a:latin typeface="Arial" panose="020B0604020202020204" pitchFamily="34" charset="0"/>
              </a:rPr>
              <a:pPr/>
              <a:t>28</a:t>
            </a:fld>
            <a:endParaRPr lang="en-US" altLang="en-US" sz="1000">
              <a:latin typeface="Arial" panose="020B0604020202020204" pitchFamily="34" charset="0"/>
            </a:endParaRPr>
          </a:p>
        </p:txBody>
      </p:sp>
      <p:sp>
        <p:nvSpPr>
          <p:cNvPr id="5" name="Text Box 4"/>
          <p:cNvSpPr txBox="1">
            <a:spLocks noChangeArrowheads="1"/>
          </p:cNvSpPr>
          <p:nvPr/>
        </p:nvSpPr>
        <p:spPr bwMode="auto">
          <a:xfrm>
            <a:off x="1881189" y="2057400"/>
            <a:ext cx="8605837" cy="1016000"/>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solidFill>
                  <a:srgbClr val="000000"/>
                </a:solidFill>
              </a:rPr>
              <a:t>For an individual project, IRR and NPV will always yield the same accept/reject decision.  If NPV accepts a project, IRR will accept the project, and vice versa. If NPV rejects a project, IRR will reject the project, and vice versa.</a:t>
            </a:r>
          </a:p>
        </p:txBody>
      </p:sp>
      <p:sp>
        <p:nvSpPr>
          <p:cNvPr id="6"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9" name="Title 1"/>
          <p:cNvSpPr>
            <a:spLocks noGrp="1"/>
          </p:cNvSpPr>
          <p:nvPr>
            <p:ph type="title"/>
          </p:nvPr>
        </p:nvSpPr>
        <p:spPr>
          <a:xfrm>
            <a:off x="1773239" y="1382486"/>
            <a:ext cx="3973286" cy="395288"/>
          </a:xfrm>
        </p:spPr>
        <p:txBody>
          <a:bodyPr>
            <a:normAutofit/>
          </a:body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Summary of NPV vs. IRR…</a:t>
            </a:r>
          </a:p>
        </p:txBody>
      </p:sp>
    </p:spTree>
    <p:extLst>
      <p:ext uri="{BB962C8B-B14F-4D97-AF65-F5344CB8AC3E}">
        <p14:creationId xmlns:p14="http://schemas.microsoft.com/office/powerpoint/2010/main" val="35984282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A2FD11A6-79AB-47A8-916D-AA7A10197D3A}" type="slidenum">
              <a:rPr lang="en-US" altLang="en-US" sz="1000">
                <a:latin typeface="Arial" panose="020B0604020202020204" pitchFamily="34" charset="0"/>
              </a:rPr>
              <a:pPr/>
              <a:t>29</a:t>
            </a:fld>
            <a:endParaRPr lang="en-US" altLang="en-US" sz="1000">
              <a:latin typeface="Arial" panose="020B0604020202020204" pitchFamily="34" charset="0"/>
            </a:endParaRPr>
          </a:p>
        </p:txBody>
      </p:sp>
      <p:sp>
        <p:nvSpPr>
          <p:cNvPr id="5" name="Text Box 4"/>
          <p:cNvSpPr txBox="1">
            <a:spLocks noChangeArrowheads="1"/>
          </p:cNvSpPr>
          <p:nvPr/>
        </p:nvSpPr>
        <p:spPr bwMode="auto">
          <a:xfrm>
            <a:off x="1690688" y="1981201"/>
            <a:ext cx="5122862" cy="3940175"/>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solidFill>
                  <a:srgbClr val="000000"/>
                </a:solidFill>
              </a:rPr>
              <a:t>However, IRR and NPV may not always rank a set of projects in the same way:</a:t>
            </a:r>
          </a:p>
          <a:p>
            <a:pPr algn="ctr">
              <a:spcBef>
                <a:spcPct val="50000"/>
              </a:spcBef>
            </a:pPr>
            <a:endParaRPr lang="en-US" altLang="en-US">
              <a:solidFill>
                <a:srgbClr val="000000"/>
              </a:solidFill>
            </a:endParaRPr>
          </a:p>
          <a:p>
            <a:pPr algn="ctr">
              <a:spcBef>
                <a:spcPct val="50000"/>
              </a:spcBef>
            </a:pPr>
            <a:endParaRPr lang="en-US" altLang="en-US">
              <a:solidFill>
                <a:srgbClr val="000000"/>
              </a:solidFill>
            </a:endParaRPr>
          </a:p>
          <a:p>
            <a:pPr algn="ctr">
              <a:spcBef>
                <a:spcPct val="50000"/>
              </a:spcBef>
            </a:pPr>
            <a:endParaRPr lang="en-US" altLang="en-US">
              <a:solidFill>
                <a:srgbClr val="000000"/>
              </a:solidFill>
            </a:endParaRPr>
          </a:p>
          <a:p>
            <a:pPr algn="ctr">
              <a:spcBef>
                <a:spcPct val="50000"/>
              </a:spcBef>
            </a:pPr>
            <a:endParaRPr lang="en-US" altLang="en-US">
              <a:solidFill>
                <a:srgbClr val="000000"/>
              </a:solidFill>
            </a:endParaRPr>
          </a:p>
          <a:p>
            <a:pPr algn="ctr">
              <a:spcBef>
                <a:spcPct val="50000"/>
              </a:spcBef>
            </a:pPr>
            <a:endParaRPr lang="en-US" altLang="en-US">
              <a:solidFill>
                <a:srgbClr val="000000"/>
              </a:solidFill>
            </a:endParaRPr>
          </a:p>
          <a:p>
            <a:pPr algn="ctr">
              <a:spcBef>
                <a:spcPct val="50000"/>
              </a:spcBef>
            </a:pPr>
            <a:endParaRPr lang="en-US" altLang="en-US">
              <a:solidFill>
                <a:srgbClr val="000000"/>
              </a:solidFill>
            </a:endParaRPr>
          </a:p>
          <a:p>
            <a:pPr algn="ctr">
              <a:spcBef>
                <a:spcPct val="50000"/>
              </a:spcBef>
            </a:pPr>
            <a:endParaRPr lang="en-US" altLang="en-US">
              <a:solidFill>
                <a:srgbClr val="000000"/>
              </a:solidFill>
            </a:endParaRPr>
          </a:p>
        </p:txBody>
      </p:sp>
      <p:pic>
        <p:nvPicPr>
          <p:cNvPr id="2662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55838" y="2794000"/>
            <a:ext cx="415925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a:xfrm>
            <a:off x="7132639" y="1981201"/>
            <a:ext cx="3197904" cy="2914650"/>
          </a:xfrm>
          <a:prstGeom prst="rect">
            <a:avLst/>
          </a:prstGeom>
          <a:ln>
            <a:solidFill>
              <a:srgbClr val="000090"/>
            </a:solidFill>
          </a:ln>
        </p:spPr>
        <p:txBody>
          <a:bodyPr/>
          <a:lstStyle/>
          <a:p>
            <a:pPr marL="342900" indent="-342900">
              <a:buClr>
                <a:srgbClr val="A1CFCB"/>
              </a:buClr>
              <a:buSzPct val="130000"/>
              <a:defRPr/>
            </a:pPr>
            <a:r>
              <a:rPr lang="en-US" sz="2000" dirty="0">
                <a:latin typeface="Times New Roman" panose="02020603050405020304" pitchFamily="18" charset="0"/>
                <a:cs typeface="Times New Roman" panose="02020603050405020304" pitchFamily="18" charset="0"/>
              </a:rPr>
              <a:t>What types of projects </a:t>
            </a:r>
            <a:r>
              <a:rPr lang="en-US" sz="2000" dirty="0" smtClean="0">
                <a:latin typeface="Times New Roman" panose="02020603050405020304" pitchFamily="18" charset="0"/>
                <a:cs typeface="Times New Roman" panose="02020603050405020304" pitchFamily="18" charset="0"/>
              </a:rPr>
              <a:t>may </a:t>
            </a:r>
          </a:p>
          <a:p>
            <a:pPr marL="342900" indent="-342900">
              <a:buClr>
                <a:srgbClr val="A1CFCB"/>
              </a:buClr>
              <a:buSzPct val="130000"/>
              <a:defRPr/>
            </a:pPr>
            <a:r>
              <a:rPr lang="en-US" sz="2000" dirty="0" smtClean="0">
                <a:latin typeface="Times New Roman" panose="02020603050405020304" pitchFamily="18" charset="0"/>
                <a:ea typeface="ＭＳ Ｐゴシック" pitchFamily="-108" charset="-128"/>
                <a:cs typeface="Times New Roman" panose="02020603050405020304" pitchFamily="18" charset="0"/>
              </a:rPr>
              <a:t>h</a:t>
            </a:r>
            <a:r>
              <a:rPr lang="en-US" sz="2000" dirty="0" smtClean="0">
                <a:latin typeface="Times New Roman" panose="02020603050405020304" pitchFamily="18" charset="0"/>
                <a:cs typeface="Times New Roman" panose="02020603050405020304" pitchFamily="18" charset="0"/>
              </a:rPr>
              <a:t>ave different rankings by </a:t>
            </a:r>
          </a:p>
          <a:p>
            <a:pPr marL="342900" indent="-342900">
              <a:buClr>
                <a:srgbClr val="A1CFCB"/>
              </a:buClr>
              <a:buSzPct val="130000"/>
              <a:defRPr/>
            </a:pPr>
            <a:r>
              <a:rPr lang="en-US" sz="2000" dirty="0" smtClean="0">
                <a:latin typeface="Times New Roman" panose="02020603050405020304" pitchFamily="18" charset="0"/>
                <a:cs typeface="Times New Roman" panose="02020603050405020304" pitchFamily="18" charset="0"/>
              </a:rPr>
              <a:t>PV </a:t>
            </a:r>
            <a:r>
              <a:rPr lang="en-US" sz="2000" dirty="0">
                <a:latin typeface="Times New Roman" panose="02020603050405020304" pitchFamily="18" charset="0"/>
                <a:cs typeface="Times New Roman" panose="02020603050405020304" pitchFamily="18" charset="0"/>
              </a:rPr>
              <a:t>and IRR?</a:t>
            </a:r>
          </a:p>
          <a:p>
            <a:pPr marL="342900" indent="-342900">
              <a:buClr>
                <a:srgbClr val="A1CFCB"/>
              </a:buClr>
              <a:buSzPct val="130000"/>
              <a:defRPr/>
            </a:pPr>
            <a:endParaRPr lang="en-US" sz="2000" dirty="0">
              <a:latin typeface="Times New Roman" panose="02020603050405020304" pitchFamily="18" charset="0"/>
              <a:cs typeface="Times New Roman" panose="02020603050405020304" pitchFamily="18" charset="0"/>
            </a:endParaRPr>
          </a:p>
          <a:p>
            <a:pPr marL="342900" indent="-342900">
              <a:buClr>
                <a:srgbClr val="A1CFCB"/>
              </a:buClr>
              <a:buSzPct val="130000"/>
              <a:defRPr/>
            </a:pPr>
            <a:r>
              <a:rPr lang="en-US" sz="2000" dirty="0">
                <a:latin typeface="Times New Roman" panose="02020603050405020304" pitchFamily="18" charset="0"/>
                <a:cs typeface="Times New Roman" panose="02020603050405020304" pitchFamily="18" charset="0"/>
              </a:rPr>
              <a:t>- Projects differ in terms of</a:t>
            </a:r>
          </a:p>
          <a:p>
            <a:pPr marL="342900" indent="-342900">
              <a:buClr>
                <a:srgbClr val="A1CFCB"/>
              </a:buClr>
              <a:buSzPct val="130000"/>
              <a:defRPr/>
            </a:pPr>
            <a:r>
              <a:rPr lang="en-US" sz="2000" dirty="0">
                <a:latin typeface="Times New Roman" panose="02020603050405020304" pitchFamily="18" charset="0"/>
                <a:cs typeface="Times New Roman" panose="02020603050405020304" pitchFamily="18" charset="0"/>
              </a:rPr>
              <a:t>timing</a:t>
            </a:r>
          </a:p>
          <a:p>
            <a:pPr marL="342900" indent="-342900">
              <a:buClr>
                <a:srgbClr val="A1CFCB"/>
              </a:buClr>
              <a:buSzPct val="130000"/>
              <a:defRPr/>
            </a:pPr>
            <a:endParaRPr lang="en-US" sz="2000" dirty="0">
              <a:latin typeface="Times New Roman" panose="02020603050405020304" pitchFamily="18" charset="0"/>
              <a:cs typeface="Times New Roman" panose="02020603050405020304" pitchFamily="18" charset="0"/>
            </a:endParaRPr>
          </a:p>
          <a:p>
            <a:pPr marL="342900" indent="-342900">
              <a:buClr>
                <a:srgbClr val="A1CFCB"/>
              </a:buClr>
              <a:buSzPct val="130000"/>
              <a:defRPr/>
            </a:pPr>
            <a:r>
              <a:rPr lang="en-US" sz="2000" dirty="0">
                <a:latin typeface="Times New Roman" panose="02020603050405020304" pitchFamily="18" charset="0"/>
                <a:cs typeface="Times New Roman" panose="02020603050405020304" pitchFamily="18" charset="0"/>
              </a:rPr>
              <a:t>- Projects differ in term of </a:t>
            </a:r>
          </a:p>
          <a:p>
            <a:pPr marL="342900" indent="-342900">
              <a:buClr>
                <a:srgbClr val="A1CFCB"/>
              </a:buClr>
              <a:buSzPct val="130000"/>
              <a:defRPr/>
            </a:pPr>
            <a:r>
              <a:rPr lang="en-US" sz="2000" dirty="0">
                <a:latin typeface="Times New Roman" panose="02020603050405020304" pitchFamily="18" charset="0"/>
                <a:cs typeface="Times New Roman" panose="02020603050405020304" pitchFamily="18" charset="0"/>
              </a:rPr>
              <a:t>size</a:t>
            </a:r>
          </a:p>
        </p:txBody>
      </p:sp>
      <p:sp>
        <p:nvSpPr>
          <p:cNvPr id="8"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 name="Title 1"/>
          <p:cNvSpPr>
            <a:spLocks noGrp="1"/>
          </p:cNvSpPr>
          <p:nvPr>
            <p:ph type="title"/>
          </p:nvPr>
        </p:nvSpPr>
        <p:spPr>
          <a:xfrm>
            <a:off x="1773239" y="1382486"/>
            <a:ext cx="3973286" cy="395288"/>
          </a:xfrm>
        </p:spPr>
        <p:txBody>
          <a:bodyPr>
            <a:normAutofit/>
          </a:body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Summary of NPV vs. IRR…</a:t>
            </a:r>
          </a:p>
        </p:txBody>
      </p:sp>
    </p:spTree>
    <p:extLst>
      <p:ext uri="{BB962C8B-B14F-4D97-AF65-F5344CB8AC3E}">
        <p14:creationId xmlns:p14="http://schemas.microsoft.com/office/powerpoint/2010/main" val="25755803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5" name="Object 4"/>
          <p:cNvGraphicFramePr>
            <a:graphicFrameLocks noChangeAspect="1"/>
          </p:cNvGraphicFramePr>
          <p:nvPr>
            <p:extLst>
              <p:ext uri="{D42A27DB-BD31-4B8C-83A1-F6EECF244321}">
                <p14:modId xmlns:p14="http://schemas.microsoft.com/office/powerpoint/2010/main" val="3505808619"/>
              </p:ext>
            </p:extLst>
          </p:nvPr>
        </p:nvGraphicFramePr>
        <p:xfrm>
          <a:off x="1271588" y="4591381"/>
          <a:ext cx="114300" cy="215900"/>
        </p:xfrm>
        <a:graphic>
          <a:graphicData uri="http://schemas.openxmlformats.org/presentationml/2006/ole">
            <mc:AlternateContent xmlns:mc="http://schemas.openxmlformats.org/markup-compatibility/2006">
              <mc:Choice xmlns:v="urn:schemas-microsoft-com:vml" Requires="v">
                <p:oleObj spid="_x0000_s13424" name="Equation" r:id="rId4" imgW="114151" imgH="215619" progId="Equation.3">
                  <p:embed/>
                </p:oleObj>
              </mc:Choice>
              <mc:Fallback>
                <p:oleObj name="Equation"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1588" y="4591381"/>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8269A518-8256-40A7-B692-42598C1C4F29}" type="slidenum">
              <a:rPr lang="en-US" altLang="en-US" sz="1000">
                <a:latin typeface="Arial" panose="020B0604020202020204" pitchFamily="34" charset="0"/>
              </a:rPr>
              <a:pPr/>
              <a:t>3</a:t>
            </a:fld>
            <a:endParaRPr lang="en-US" altLang="en-US" sz="1000">
              <a:latin typeface="Arial" panose="020B0604020202020204" pitchFamily="34" charset="0"/>
            </a:endParaRPr>
          </a:p>
        </p:txBody>
      </p:sp>
      <p:graphicFrame>
        <p:nvGraphicFramePr>
          <p:cNvPr id="13" name="Object 6"/>
          <p:cNvGraphicFramePr>
            <a:graphicFrameLocks noChangeAspect="1"/>
          </p:cNvGraphicFramePr>
          <p:nvPr>
            <p:extLst>
              <p:ext uri="{D42A27DB-BD31-4B8C-83A1-F6EECF244321}">
                <p14:modId xmlns:p14="http://schemas.microsoft.com/office/powerpoint/2010/main" val="2516964870"/>
              </p:ext>
            </p:extLst>
          </p:nvPr>
        </p:nvGraphicFramePr>
        <p:xfrm>
          <a:off x="479613" y="2393737"/>
          <a:ext cx="4518368" cy="773794"/>
        </p:xfrm>
        <a:graphic>
          <a:graphicData uri="http://schemas.openxmlformats.org/presentationml/2006/ole">
            <mc:AlternateContent xmlns:mc="http://schemas.openxmlformats.org/markup-compatibility/2006">
              <mc:Choice xmlns:v="urn:schemas-microsoft-com:vml" Requires="v">
                <p:oleObj spid="_x0000_s13425" name="Equation" r:id="rId6" imgW="2450880" imgH="419040" progId="Equation.3">
                  <p:embed/>
                </p:oleObj>
              </mc:Choice>
              <mc:Fallback>
                <p:oleObj name="Equation" r:id="rId6" imgW="2450880" imgH="419040" progId="Equation.3">
                  <p:embed/>
                  <p:pic>
                    <p:nvPicPr>
                      <p:cNvPr id="0" name=""/>
                      <p:cNvPicPr>
                        <a:picLocks noChangeAspect="1" noChangeArrowheads="1"/>
                      </p:cNvPicPr>
                      <p:nvPr/>
                    </p:nvPicPr>
                    <p:blipFill>
                      <a:blip r:embed="rId7"/>
                      <a:srcRect/>
                      <a:stretch>
                        <a:fillRect/>
                      </a:stretch>
                    </p:blipFill>
                    <p:spPr bwMode="auto">
                      <a:xfrm>
                        <a:off x="479613" y="2393737"/>
                        <a:ext cx="4518368" cy="773794"/>
                      </a:xfrm>
                      <a:prstGeom prst="rect">
                        <a:avLst/>
                      </a:prstGeom>
                      <a:solidFill>
                        <a:srgbClr val="002060">
                          <a:alpha val="5000"/>
                        </a:srgbClr>
                      </a:solidFill>
                      <a:ln>
                        <a:solidFill>
                          <a:schemeClr val="tx1"/>
                        </a:solidFill>
                      </a:ln>
                    </p:spPr>
                  </p:pic>
                </p:oleObj>
              </mc:Fallback>
            </mc:AlternateContent>
          </a:graphicData>
        </a:graphic>
      </p:graphicFrame>
      <p:graphicFrame>
        <p:nvGraphicFramePr>
          <p:cNvPr id="14" name="Object 4"/>
          <p:cNvGraphicFramePr>
            <a:graphicFrameLocks noChangeAspect="1"/>
          </p:cNvGraphicFramePr>
          <p:nvPr>
            <p:extLst>
              <p:ext uri="{D42A27DB-BD31-4B8C-83A1-F6EECF244321}">
                <p14:modId xmlns:p14="http://schemas.microsoft.com/office/powerpoint/2010/main" val="2259514858"/>
              </p:ext>
            </p:extLst>
          </p:nvPr>
        </p:nvGraphicFramePr>
        <p:xfrm>
          <a:off x="1271588" y="6140450"/>
          <a:ext cx="114300" cy="215900"/>
        </p:xfrm>
        <a:graphic>
          <a:graphicData uri="http://schemas.openxmlformats.org/presentationml/2006/ole">
            <mc:AlternateContent xmlns:mc="http://schemas.openxmlformats.org/markup-compatibility/2006">
              <mc:Choice xmlns:v="urn:schemas-microsoft-com:vml" Requires="v">
                <p:oleObj spid="_x0000_s13426" name="Equation" r:id="rId8" imgW="114151" imgH="215619" progId="Equation.3">
                  <p:embed/>
                </p:oleObj>
              </mc:Choice>
              <mc:Fallback>
                <p:oleObj name="Equation" r:id="rId8"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1588" y="6140450"/>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7"/>
          <p:cNvGraphicFramePr>
            <a:graphicFrameLocks noChangeAspect="1"/>
          </p:cNvGraphicFramePr>
          <p:nvPr>
            <p:extLst>
              <p:ext uri="{D42A27DB-BD31-4B8C-83A1-F6EECF244321}">
                <p14:modId xmlns:p14="http://schemas.microsoft.com/office/powerpoint/2010/main" val="4264498841"/>
              </p:ext>
            </p:extLst>
          </p:nvPr>
        </p:nvGraphicFramePr>
        <p:xfrm>
          <a:off x="479613" y="3366980"/>
          <a:ext cx="7556500" cy="962025"/>
        </p:xfrm>
        <a:graphic>
          <a:graphicData uri="http://schemas.openxmlformats.org/presentationml/2006/ole">
            <mc:AlternateContent xmlns:mc="http://schemas.openxmlformats.org/markup-compatibility/2006">
              <mc:Choice xmlns:v="urn:schemas-microsoft-com:vml" Requires="v">
                <p:oleObj spid="_x0000_s13427" name="Equation" r:id="rId9" imgW="2971800" imgH="419040" progId="Equation.3">
                  <p:embed/>
                </p:oleObj>
              </mc:Choice>
              <mc:Fallback>
                <p:oleObj name="Equation" r:id="rId9" imgW="2971800" imgH="419040" progId="Equation.3">
                  <p:embed/>
                  <p:pic>
                    <p:nvPicPr>
                      <p:cNvPr id="0" name=""/>
                      <p:cNvPicPr>
                        <a:picLocks noChangeAspect="1" noChangeArrowheads="1"/>
                      </p:cNvPicPr>
                      <p:nvPr/>
                    </p:nvPicPr>
                    <p:blipFill>
                      <a:blip r:embed="rId10"/>
                      <a:srcRect/>
                      <a:stretch>
                        <a:fillRect/>
                      </a:stretch>
                    </p:blipFill>
                    <p:spPr bwMode="auto">
                      <a:xfrm>
                        <a:off x="479613" y="3366980"/>
                        <a:ext cx="7556500" cy="962025"/>
                      </a:xfrm>
                      <a:prstGeom prst="rect">
                        <a:avLst/>
                      </a:prstGeom>
                      <a:solidFill>
                        <a:srgbClr val="002060">
                          <a:alpha val="5000"/>
                        </a:srgbClr>
                      </a:solidFill>
                      <a:ln>
                        <a:solidFill>
                          <a:schemeClr val="tx1"/>
                        </a:solidFill>
                      </a:ln>
                    </p:spPr>
                  </p:pic>
                </p:oleObj>
              </mc:Fallback>
            </mc:AlternateContent>
          </a:graphicData>
        </a:graphic>
      </p:graphicFrame>
      <p:graphicFrame>
        <p:nvGraphicFramePr>
          <p:cNvPr id="16" name="Object 8"/>
          <p:cNvGraphicFramePr>
            <a:graphicFrameLocks noChangeAspect="1"/>
          </p:cNvGraphicFramePr>
          <p:nvPr>
            <p:extLst>
              <p:ext uri="{D42A27DB-BD31-4B8C-83A1-F6EECF244321}">
                <p14:modId xmlns:p14="http://schemas.microsoft.com/office/powerpoint/2010/main" val="1194081631"/>
              </p:ext>
            </p:extLst>
          </p:nvPr>
        </p:nvGraphicFramePr>
        <p:xfrm>
          <a:off x="479613" y="4500699"/>
          <a:ext cx="8657720" cy="434975"/>
        </p:xfrm>
        <a:graphic>
          <a:graphicData uri="http://schemas.openxmlformats.org/presentationml/2006/ole">
            <mc:AlternateContent xmlns:mc="http://schemas.openxmlformats.org/markup-compatibility/2006">
              <mc:Choice xmlns:v="urn:schemas-microsoft-com:vml" Requires="v">
                <p:oleObj spid="_x0000_s13428" name="Equation" r:id="rId11" imgW="4051080" imgH="203040" progId="Equation.3">
                  <p:embed/>
                </p:oleObj>
              </mc:Choice>
              <mc:Fallback>
                <p:oleObj name="Equation" r:id="rId11" imgW="4051080" imgH="203040" progId="Equation.3">
                  <p:embed/>
                  <p:pic>
                    <p:nvPicPr>
                      <p:cNvPr id="0" name=""/>
                      <p:cNvPicPr>
                        <a:picLocks noChangeAspect="1" noChangeArrowheads="1"/>
                      </p:cNvPicPr>
                      <p:nvPr/>
                    </p:nvPicPr>
                    <p:blipFill>
                      <a:blip r:embed="rId12"/>
                      <a:srcRect/>
                      <a:stretch>
                        <a:fillRect/>
                      </a:stretch>
                    </p:blipFill>
                    <p:spPr bwMode="auto">
                      <a:xfrm>
                        <a:off x="479613" y="4500699"/>
                        <a:ext cx="8657720" cy="434975"/>
                      </a:xfrm>
                      <a:prstGeom prst="rect">
                        <a:avLst/>
                      </a:prstGeom>
                      <a:solidFill>
                        <a:srgbClr val="002060">
                          <a:alpha val="5000"/>
                        </a:srgbClr>
                      </a:solidFill>
                      <a:ln>
                        <a:solidFill>
                          <a:schemeClr val="tx1"/>
                        </a:solidFill>
                      </a:ln>
                    </p:spPr>
                  </p:pic>
                </p:oleObj>
              </mc:Fallback>
            </mc:AlternateContent>
          </a:graphicData>
        </a:graphic>
      </p:graphicFrame>
      <p:sp>
        <p:nvSpPr>
          <p:cNvPr id="17"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 name="TextBox 1"/>
          <p:cNvSpPr txBox="1"/>
          <p:nvPr/>
        </p:nvSpPr>
        <p:spPr>
          <a:xfrm>
            <a:off x="479613" y="1546194"/>
            <a:ext cx="3371850" cy="400110"/>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NPV</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86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par>
                                <p:cTn id="13" presetID="9"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dissolve">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1B42D5D7-3187-47AE-A76E-D0B4A7CA791E}" type="slidenum">
              <a:rPr lang="en-US" altLang="en-US" sz="1000">
                <a:latin typeface="Arial" panose="020B0604020202020204" pitchFamily="34" charset="0"/>
              </a:rPr>
              <a:pPr/>
              <a:t>30</a:t>
            </a:fld>
            <a:endParaRPr lang="en-US" altLang="en-US" sz="1000">
              <a:latin typeface="Arial" panose="020B0604020202020204" pitchFamily="34" charset="0"/>
            </a:endParaRPr>
          </a:p>
        </p:txBody>
      </p:sp>
      <p:sp>
        <p:nvSpPr>
          <p:cNvPr id="5" name="Text Box 4"/>
          <p:cNvSpPr txBox="1">
            <a:spLocks noChangeArrowheads="1"/>
          </p:cNvSpPr>
          <p:nvPr/>
        </p:nvSpPr>
        <p:spPr bwMode="auto">
          <a:xfrm>
            <a:off x="1847851" y="1905001"/>
            <a:ext cx="8607425" cy="3139321"/>
          </a:xfrm>
          <a:prstGeom prst="rect">
            <a:avLst/>
          </a:prstGeom>
          <a:noFill/>
          <a:ln w="9525">
            <a:solidFill>
              <a:srgbClr val="000090"/>
            </a:solidFill>
            <a:miter lim="800000"/>
            <a:headEnd/>
            <a:tailEnd/>
          </a:ln>
        </p:spPr>
        <p:txBody>
          <a:bodyPr>
            <a:spAutoFit/>
          </a:bodyPr>
          <a:lstStyle/>
          <a:p>
            <a:pPr>
              <a:spcBef>
                <a:spcPct val="50000"/>
              </a:spcBef>
              <a:defRPr/>
            </a:pPr>
            <a:r>
              <a:rPr lang="en-US" dirty="0">
                <a:solidFill>
                  <a:srgbClr val="000000"/>
                </a:solidFill>
                <a:latin typeface="Times New Roman" pitchFamily="-108" charset="0"/>
                <a:ea typeface="ＭＳ Ｐゴシック" pitchFamily="-108" charset="-128"/>
              </a:rPr>
              <a:t>The differences in ranking </a:t>
            </a:r>
            <a:r>
              <a:rPr lang="en-US" dirty="0" smtClean="0">
                <a:solidFill>
                  <a:srgbClr val="000000"/>
                </a:solidFill>
                <a:latin typeface="Times New Roman" pitchFamily="-108" charset="0"/>
                <a:ea typeface="ＭＳ Ｐゴシック" pitchFamily="-108" charset="-128"/>
              </a:rPr>
              <a:t>matter </a:t>
            </a:r>
            <a:r>
              <a:rPr lang="en-US" dirty="0">
                <a:solidFill>
                  <a:srgbClr val="000000"/>
                </a:solidFill>
                <a:latin typeface="Times New Roman" pitchFamily="-108" charset="0"/>
                <a:ea typeface="ＭＳ Ｐゴシック" pitchFamily="-108" charset="-128"/>
              </a:rPr>
              <a:t>if the company has mutually exclusive projects, which can result from:</a:t>
            </a:r>
          </a:p>
          <a:p>
            <a:pPr marL="457200" indent="-457200">
              <a:spcBef>
                <a:spcPct val="50000"/>
              </a:spcBef>
              <a:buFontTx/>
              <a:buAutoNum type="arabicParenR"/>
              <a:defRPr/>
            </a:pPr>
            <a:r>
              <a:rPr lang="en-US" dirty="0">
                <a:solidFill>
                  <a:srgbClr val="000000"/>
                </a:solidFill>
                <a:latin typeface="Times New Roman" pitchFamily="-108" charset="0"/>
                <a:ea typeface="ＭＳ Ｐゴシック" pitchFamily="-108" charset="-128"/>
              </a:rPr>
              <a:t>The company has constrained capital.  Ideally, the company should take on all projects with positive </a:t>
            </a:r>
            <a:r>
              <a:rPr lang="en-US" dirty="0" err="1">
                <a:solidFill>
                  <a:srgbClr val="000000"/>
                </a:solidFill>
                <a:latin typeface="Times New Roman" pitchFamily="-108" charset="0"/>
                <a:ea typeface="ＭＳ Ｐゴシック" pitchFamily="-108" charset="-128"/>
              </a:rPr>
              <a:t>NPVs</a:t>
            </a:r>
            <a:r>
              <a:rPr lang="en-US" dirty="0">
                <a:solidFill>
                  <a:srgbClr val="000000"/>
                </a:solidFill>
                <a:latin typeface="Times New Roman" pitchFamily="-108" charset="0"/>
                <a:ea typeface="ＭＳ Ｐゴシック" pitchFamily="-108" charset="-128"/>
              </a:rPr>
              <a:t> (or </a:t>
            </a:r>
            <a:r>
              <a:rPr lang="en-US" dirty="0" err="1">
                <a:solidFill>
                  <a:srgbClr val="000000"/>
                </a:solidFill>
                <a:latin typeface="Times New Roman" pitchFamily="-108" charset="0"/>
                <a:ea typeface="ＭＳ Ｐゴシック" pitchFamily="-108" charset="-128"/>
              </a:rPr>
              <a:t>IRRs</a:t>
            </a:r>
            <a:r>
              <a:rPr lang="en-US" dirty="0">
                <a:solidFill>
                  <a:srgbClr val="000000"/>
                </a:solidFill>
                <a:latin typeface="Times New Roman" pitchFamily="-108" charset="0"/>
                <a:ea typeface="ＭＳ Ｐゴシック" pitchFamily="-108" charset="-128"/>
              </a:rPr>
              <a:t> &gt; WACC); however, the company may have a limited amount of capital, which means that the company has to choose between ‘good’ projects.</a:t>
            </a:r>
          </a:p>
          <a:p>
            <a:pPr marL="457200" indent="-457200">
              <a:spcBef>
                <a:spcPct val="50000"/>
              </a:spcBef>
              <a:buFontTx/>
              <a:buAutoNum type="arabicParenR"/>
              <a:defRPr/>
            </a:pPr>
            <a:r>
              <a:rPr lang="en-US" dirty="0">
                <a:solidFill>
                  <a:srgbClr val="000000"/>
                </a:solidFill>
                <a:latin typeface="Times New Roman" pitchFamily="-108" charset="0"/>
                <a:ea typeface="ＭＳ Ｐゴシック" pitchFamily="-108" charset="-128"/>
              </a:rPr>
              <a:t>The projects may be physically mutually exclusive.  For instance, suppose the company is considering two proposed factories for one piece of land.  Since only one factory can be built, building one factory precludes the other.  Or, perhaps the company has a limited amount of managerial talent to run the full set of projects.    </a:t>
            </a:r>
          </a:p>
        </p:txBody>
      </p:sp>
      <p:sp>
        <p:nvSpPr>
          <p:cNvPr id="6"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9" name="Title 1"/>
          <p:cNvSpPr>
            <a:spLocks noGrp="1"/>
          </p:cNvSpPr>
          <p:nvPr>
            <p:ph type="title"/>
          </p:nvPr>
        </p:nvSpPr>
        <p:spPr>
          <a:xfrm>
            <a:off x="1773239" y="1382486"/>
            <a:ext cx="3973286" cy="395288"/>
          </a:xfrm>
        </p:spPr>
        <p:txBody>
          <a:bodyPr>
            <a:normAutofit/>
          </a:body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Summary of NPV vs. IRR…</a:t>
            </a:r>
          </a:p>
        </p:txBody>
      </p:sp>
    </p:spTree>
    <p:extLst>
      <p:ext uri="{BB962C8B-B14F-4D97-AF65-F5344CB8AC3E}">
        <p14:creationId xmlns:p14="http://schemas.microsoft.com/office/powerpoint/2010/main" val="16514980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10B04F00-C878-4296-9559-8DFC3224A24C}" type="slidenum">
              <a:rPr lang="en-US" altLang="en-US" sz="1000">
                <a:latin typeface="Arial" panose="020B0604020202020204" pitchFamily="34" charset="0"/>
              </a:rPr>
              <a:pPr/>
              <a:t>31</a:t>
            </a:fld>
            <a:endParaRPr lang="en-US" altLang="en-US" sz="1000">
              <a:latin typeface="Arial" panose="020B0604020202020204" pitchFamily="34" charset="0"/>
            </a:endParaRPr>
          </a:p>
        </p:txBody>
      </p:sp>
      <p:sp>
        <p:nvSpPr>
          <p:cNvPr id="28675" name="Text Box 2"/>
          <p:cNvSpPr txBox="1">
            <a:spLocks noChangeArrowheads="1"/>
          </p:cNvSpPr>
          <p:nvPr/>
        </p:nvSpPr>
        <p:spPr bwMode="auto">
          <a:xfrm>
            <a:off x="1966914" y="1727201"/>
            <a:ext cx="7350125" cy="3324225"/>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solidFill>
                  <a:srgbClr val="000000"/>
                </a:solidFill>
              </a:rPr>
              <a:t>Academics like NPV rankings better because: </a:t>
            </a:r>
          </a:p>
          <a:p>
            <a:pPr>
              <a:spcBef>
                <a:spcPct val="50000"/>
              </a:spcBef>
              <a:buFont typeface="Arial" panose="020B0604020202020204" pitchFamily="34" charset="0"/>
              <a:buChar char="•"/>
            </a:pPr>
            <a:r>
              <a:rPr lang="en-US" altLang="en-US">
                <a:solidFill>
                  <a:srgbClr val="000000"/>
                </a:solidFill>
              </a:rPr>
              <a:t>NPV makes the more reasonable assumption about the reinvestment rate. IRR assumes company can reinvest intermediate cash flows at the project’s IRR? NPV assumes that the company can reinvest at the average cost of capital (WACC).</a:t>
            </a:r>
          </a:p>
          <a:p>
            <a:pPr>
              <a:spcBef>
                <a:spcPct val="50000"/>
              </a:spcBef>
              <a:buFont typeface="Arial" panose="020B0604020202020204" pitchFamily="34" charset="0"/>
              <a:buChar char="•"/>
            </a:pPr>
            <a:r>
              <a:rPr lang="en-US" altLang="en-US">
                <a:solidFill>
                  <a:srgbClr val="000000"/>
                </a:solidFill>
              </a:rPr>
              <a:t>NPV focuses on additions to shareholder wealth.  A small high-return project may not add as much shareholder wealth as a larger not-as-high-return project.</a:t>
            </a:r>
          </a:p>
          <a:p>
            <a:pPr>
              <a:spcBef>
                <a:spcPct val="50000"/>
              </a:spcBef>
              <a:buFont typeface="Arial" panose="020B0604020202020204" pitchFamily="34" charset="0"/>
              <a:buChar char="•"/>
            </a:pPr>
            <a:r>
              <a:rPr lang="en-US" altLang="en-US">
                <a:solidFill>
                  <a:srgbClr val="000000"/>
                </a:solidFill>
              </a:rPr>
              <a:t>It is possible to have multiple IRRs for one project. </a:t>
            </a:r>
          </a:p>
        </p:txBody>
      </p:sp>
      <p:sp>
        <p:nvSpPr>
          <p:cNvPr id="5"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9" name="Title 1"/>
          <p:cNvSpPr>
            <a:spLocks noGrp="1"/>
          </p:cNvSpPr>
          <p:nvPr>
            <p:ph type="title"/>
          </p:nvPr>
        </p:nvSpPr>
        <p:spPr>
          <a:xfrm>
            <a:off x="1773239" y="1382486"/>
            <a:ext cx="3973286" cy="395288"/>
          </a:xfrm>
        </p:spPr>
        <p:txBody>
          <a:bodyPr>
            <a:normAutofit/>
          </a:body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Summary of NPV vs. IRR…</a:t>
            </a:r>
          </a:p>
        </p:txBody>
      </p:sp>
    </p:spTree>
    <p:extLst>
      <p:ext uri="{BB962C8B-B14F-4D97-AF65-F5344CB8AC3E}">
        <p14:creationId xmlns:p14="http://schemas.microsoft.com/office/powerpoint/2010/main" val="2386839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descr="Picture 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905000"/>
            <a:ext cx="8763000" cy="352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extBox 4"/>
          <p:cNvSpPr txBox="1">
            <a:spLocks noChangeArrowheads="1"/>
          </p:cNvSpPr>
          <p:nvPr/>
        </p:nvSpPr>
        <p:spPr bwMode="auto">
          <a:xfrm>
            <a:off x="1828800" y="5638800"/>
            <a:ext cx="5105400" cy="738188"/>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400"/>
              <a:t>Source:” How Do CFOs Make Capital Budgeting and Capital Structure Decisions,” Graham and Harvey, </a:t>
            </a:r>
            <a:r>
              <a:rPr lang="en-US" altLang="en-US" sz="1400" i="1"/>
              <a:t>Journal of Applied Corporate Finance</a:t>
            </a:r>
            <a:r>
              <a:rPr lang="en-US" altLang="en-US" sz="1400"/>
              <a:t>, Volume 15, Number 1, Spring 2002</a:t>
            </a:r>
          </a:p>
        </p:txBody>
      </p:sp>
      <p:sp>
        <p:nvSpPr>
          <p:cNvPr id="5"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9" name="Title 1"/>
          <p:cNvSpPr>
            <a:spLocks noGrp="1"/>
          </p:cNvSpPr>
          <p:nvPr>
            <p:ph type="title"/>
          </p:nvPr>
        </p:nvSpPr>
        <p:spPr>
          <a:xfrm>
            <a:off x="1773239" y="1382486"/>
            <a:ext cx="3973286" cy="395288"/>
          </a:xfrm>
        </p:spPr>
        <p:txBody>
          <a:bodyPr>
            <a:normAutofit/>
          </a:body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Summary of NPV vs. IRR…</a:t>
            </a:r>
          </a:p>
        </p:txBody>
      </p:sp>
    </p:spTree>
    <p:extLst>
      <p:ext uri="{BB962C8B-B14F-4D97-AF65-F5344CB8AC3E}">
        <p14:creationId xmlns:p14="http://schemas.microsoft.com/office/powerpoint/2010/main" val="2181284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7" name="Object 3"/>
          <p:cNvGraphicFramePr>
            <a:graphicFrameLocks noChangeAspect="1"/>
          </p:cNvGraphicFramePr>
          <p:nvPr>
            <p:extLst>
              <p:ext uri="{D42A27DB-BD31-4B8C-83A1-F6EECF244321}">
                <p14:modId xmlns:p14="http://schemas.microsoft.com/office/powerpoint/2010/main" val="1080942150"/>
              </p:ext>
            </p:extLst>
          </p:nvPr>
        </p:nvGraphicFramePr>
        <p:xfrm>
          <a:off x="2133601" y="4273550"/>
          <a:ext cx="114300" cy="215900"/>
        </p:xfrm>
        <a:graphic>
          <a:graphicData uri="http://schemas.openxmlformats.org/presentationml/2006/ole">
            <mc:AlternateContent xmlns:mc="http://schemas.openxmlformats.org/markup-compatibility/2006">
              <mc:Choice xmlns:v="urn:schemas-microsoft-com:vml" Requires="v">
                <p:oleObj spid="_x0000_s12402" name="Equation" r:id="rId4" imgW="114151" imgH="215619" progId="Equation.3">
                  <p:embed/>
                </p:oleObj>
              </mc:Choice>
              <mc:Fallback>
                <p:oleObj name="Equation"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1" y="42735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B3ED691A-3F50-41BD-973C-322F6A6494BD}" type="slidenum">
              <a:rPr lang="en-US" altLang="en-US" sz="1000">
                <a:latin typeface="Arial" panose="020B0604020202020204" pitchFamily="34" charset="0"/>
              </a:rPr>
              <a:pPr/>
              <a:t>4</a:t>
            </a:fld>
            <a:endParaRPr lang="en-US" altLang="en-US" sz="1000">
              <a:latin typeface="Arial" panose="020B0604020202020204" pitchFamily="34" charset="0"/>
            </a:endParaRPr>
          </a:p>
        </p:txBody>
      </p:sp>
      <p:graphicFrame>
        <p:nvGraphicFramePr>
          <p:cNvPr id="11" name="Object 4"/>
          <p:cNvGraphicFramePr>
            <a:graphicFrameLocks noChangeAspect="1"/>
          </p:cNvGraphicFramePr>
          <p:nvPr>
            <p:extLst>
              <p:ext uri="{D42A27DB-BD31-4B8C-83A1-F6EECF244321}">
                <p14:modId xmlns:p14="http://schemas.microsoft.com/office/powerpoint/2010/main" val="2639180703"/>
              </p:ext>
            </p:extLst>
          </p:nvPr>
        </p:nvGraphicFramePr>
        <p:xfrm>
          <a:off x="479613" y="2366413"/>
          <a:ext cx="5365158" cy="946688"/>
        </p:xfrm>
        <a:graphic>
          <a:graphicData uri="http://schemas.openxmlformats.org/presentationml/2006/ole">
            <mc:AlternateContent xmlns:mc="http://schemas.openxmlformats.org/markup-compatibility/2006">
              <mc:Choice xmlns:v="urn:schemas-microsoft-com:vml" Requires="v">
                <p:oleObj spid="_x0000_s12403" name="Equation" r:id="rId6" imgW="2374560" imgH="419040" progId="Equation.3">
                  <p:embed/>
                </p:oleObj>
              </mc:Choice>
              <mc:Fallback>
                <p:oleObj name="Equation" r:id="rId6" imgW="2374560" imgH="419040" progId="Equation.3">
                  <p:embed/>
                  <p:pic>
                    <p:nvPicPr>
                      <p:cNvPr id="0" name=""/>
                      <p:cNvPicPr>
                        <a:picLocks noChangeAspect="1" noChangeArrowheads="1"/>
                      </p:cNvPicPr>
                      <p:nvPr/>
                    </p:nvPicPr>
                    <p:blipFill>
                      <a:blip r:embed="rId7"/>
                      <a:srcRect/>
                      <a:stretch>
                        <a:fillRect/>
                      </a:stretch>
                    </p:blipFill>
                    <p:spPr bwMode="auto">
                      <a:xfrm>
                        <a:off x="479613" y="2366413"/>
                        <a:ext cx="5365158" cy="946688"/>
                      </a:xfrm>
                      <a:prstGeom prst="rect">
                        <a:avLst/>
                      </a:prstGeom>
                      <a:solidFill>
                        <a:srgbClr val="002060">
                          <a:alpha val="5000"/>
                        </a:srgbClr>
                      </a:solidFill>
                      <a:ln>
                        <a:solidFill>
                          <a:schemeClr val="tx1"/>
                        </a:solidFill>
                      </a:ln>
                      <a:effectLst/>
                    </p:spPr>
                  </p:pic>
                </p:oleObj>
              </mc:Fallback>
            </mc:AlternateContent>
          </a:graphicData>
        </a:graphic>
      </p:graphicFrame>
      <p:graphicFrame>
        <p:nvGraphicFramePr>
          <p:cNvPr id="12" name="Object 3"/>
          <p:cNvGraphicFramePr>
            <a:graphicFrameLocks noChangeAspect="1"/>
          </p:cNvGraphicFramePr>
          <p:nvPr>
            <p:extLst>
              <p:ext uri="{D42A27DB-BD31-4B8C-83A1-F6EECF244321}">
                <p14:modId xmlns:p14="http://schemas.microsoft.com/office/powerpoint/2010/main" val="829833883"/>
              </p:ext>
            </p:extLst>
          </p:nvPr>
        </p:nvGraphicFramePr>
        <p:xfrm>
          <a:off x="1981406" y="5680379"/>
          <a:ext cx="114300" cy="215900"/>
        </p:xfrm>
        <a:graphic>
          <a:graphicData uri="http://schemas.openxmlformats.org/presentationml/2006/ole">
            <mc:AlternateContent xmlns:mc="http://schemas.openxmlformats.org/markup-compatibility/2006">
              <mc:Choice xmlns:v="urn:schemas-microsoft-com:vml" Requires="v">
                <p:oleObj spid="_x0000_s12404" name="Equation" r:id="rId8" imgW="114151" imgH="215619" progId="Equation.3">
                  <p:embed/>
                </p:oleObj>
              </mc:Choice>
              <mc:Fallback>
                <p:oleObj name="Equation" r:id="rId8"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406" y="5680379"/>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5"/>
          <p:cNvGraphicFramePr>
            <a:graphicFrameLocks noChangeAspect="1"/>
          </p:cNvGraphicFramePr>
          <p:nvPr>
            <p:extLst>
              <p:ext uri="{D42A27DB-BD31-4B8C-83A1-F6EECF244321}">
                <p14:modId xmlns:p14="http://schemas.microsoft.com/office/powerpoint/2010/main" val="3041482294"/>
              </p:ext>
            </p:extLst>
          </p:nvPr>
        </p:nvGraphicFramePr>
        <p:xfrm>
          <a:off x="479613" y="3478364"/>
          <a:ext cx="8208705" cy="873266"/>
        </p:xfrm>
        <a:graphic>
          <a:graphicData uri="http://schemas.openxmlformats.org/presentationml/2006/ole">
            <mc:AlternateContent xmlns:mc="http://schemas.openxmlformats.org/markup-compatibility/2006">
              <mc:Choice xmlns:v="urn:schemas-microsoft-com:vml" Requires="v">
                <p:oleObj spid="_x0000_s12405" name="Equation" r:id="rId9" imgW="3568680" imgH="419040" progId="Equation.3">
                  <p:embed/>
                </p:oleObj>
              </mc:Choice>
              <mc:Fallback>
                <p:oleObj name="Equation" r:id="rId9" imgW="3568680" imgH="419040" progId="Equation.3">
                  <p:embed/>
                  <p:pic>
                    <p:nvPicPr>
                      <p:cNvPr id="0" name=""/>
                      <p:cNvPicPr>
                        <a:picLocks noChangeAspect="1" noChangeArrowheads="1"/>
                      </p:cNvPicPr>
                      <p:nvPr/>
                    </p:nvPicPr>
                    <p:blipFill>
                      <a:blip r:embed="rId10"/>
                      <a:srcRect/>
                      <a:stretch>
                        <a:fillRect/>
                      </a:stretch>
                    </p:blipFill>
                    <p:spPr bwMode="auto">
                      <a:xfrm>
                        <a:off x="479613" y="3478364"/>
                        <a:ext cx="8208705" cy="873266"/>
                      </a:xfrm>
                      <a:prstGeom prst="rect">
                        <a:avLst/>
                      </a:prstGeom>
                      <a:solidFill>
                        <a:srgbClr val="002060">
                          <a:alpha val="5000"/>
                        </a:srgbClr>
                      </a:solidFill>
                      <a:ln>
                        <a:solidFill>
                          <a:schemeClr val="tx1"/>
                        </a:solidFill>
                      </a:ln>
                      <a:effectLst/>
                    </p:spPr>
                  </p:pic>
                </p:oleObj>
              </mc:Fallback>
            </mc:AlternateContent>
          </a:graphicData>
        </a:graphic>
      </p:graphicFrame>
      <p:graphicFrame>
        <p:nvGraphicFramePr>
          <p:cNvPr id="14" name="Object 6"/>
          <p:cNvGraphicFramePr>
            <a:graphicFrameLocks noChangeAspect="1"/>
          </p:cNvGraphicFramePr>
          <p:nvPr>
            <p:extLst>
              <p:ext uri="{D42A27DB-BD31-4B8C-83A1-F6EECF244321}">
                <p14:modId xmlns:p14="http://schemas.microsoft.com/office/powerpoint/2010/main" val="306303903"/>
              </p:ext>
            </p:extLst>
          </p:nvPr>
        </p:nvGraphicFramePr>
        <p:xfrm>
          <a:off x="479614" y="4553031"/>
          <a:ext cx="11079056" cy="542205"/>
        </p:xfrm>
        <a:graphic>
          <a:graphicData uri="http://schemas.openxmlformats.org/presentationml/2006/ole">
            <mc:AlternateContent xmlns:mc="http://schemas.openxmlformats.org/markup-compatibility/2006">
              <mc:Choice xmlns:v="urn:schemas-microsoft-com:vml" Requires="v">
                <p:oleObj spid="_x0000_s12406" name="Equation" r:id="rId11" imgW="4406760" imgH="203040" progId="Equation.3">
                  <p:embed/>
                </p:oleObj>
              </mc:Choice>
              <mc:Fallback>
                <p:oleObj name="Equation" r:id="rId11" imgW="4406760" imgH="203040" progId="Equation.3">
                  <p:embed/>
                  <p:pic>
                    <p:nvPicPr>
                      <p:cNvPr id="0" name=""/>
                      <p:cNvPicPr>
                        <a:picLocks noChangeAspect="1" noChangeArrowheads="1"/>
                      </p:cNvPicPr>
                      <p:nvPr/>
                    </p:nvPicPr>
                    <p:blipFill>
                      <a:blip r:embed="rId12"/>
                      <a:srcRect/>
                      <a:stretch>
                        <a:fillRect/>
                      </a:stretch>
                    </p:blipFill>
                    <p:spPr bwMode="auto">
                      <a:xfrm>
                        <a:off x="479614" y="4553031"/>
                        <a:ext cx="11079056" cy="542205"/>
                      </a:xfrm>
                      <a:prstGeom prst="rect">
                        <a:avLst/>
                      </a:prstGeom>
                      <a:solidFill>
                        <a:srgbClr val="002060">
                          <a:alpha val="5000"/>
                        </a:srgbClr>
                      </a:solidFill>
                      <a:ln>
                        <a:solidFill>
                          <a:schemeClr val="tx1"/>
                        </a:solidFill>
                      </a:ln>
                      <a:effectLst/>
                    </p:spPr>
                  </p:pic>
                </p:oleObj>
              </mc:Fallback>
            </mc:AlternateContent>
          </a:graphicData>
        </a:graphic>
      </p:graphicFrame>
      <p:sp>
        <p:nvSpPr>
          <p:cNvPr id="15"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6" name="TextBox 15"/>
          <p:cNvSpPr txBox="1"/>
          <p:nvPr/>
        </p:nvSpPr>
        <p:spPr>
          <a:xfrm>
            <a:off x="479613" y="1546194"/>
            <a:ext cx="3371850" cy="400110"/>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IRR</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972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cTn>
                              </p:par>
                              <p:par>
                                <p:cTn id="11" presetID="16" presetClass="entr" presetSubtype="21"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79613" y="430305"/>
            <a:ext cx="2173940" cy="476765"/>
          </a:xfrm>
          <a:solidFill>
            <a:srgbClr val="002060">
              <a:alpha val="5000"/>
            </a:srgbClr>
          </a:solidFill>
          <a:ln>
            <a:solidFill>
              <a:schemeClr val="tx1"/>
            </a:solidFill>
          </a:ln>
        </p:spPr>
        <p:txBody>
          <a:bodyPr>
            <a:normAutofit/>
          </a:body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p>
        </p:txBody>
      </p:sp>
      <p:sp>
        <p:nvSpPr>
          <p:cNvPr id="5123" name="Text Box 3"/>
          <p:cNvSpPr txBox="1">
            <a:spLocks noChangeArrowheads="1"/>
          </p:cNvSpPr>
          <p:nvPr/>
        </p:nvSpPr>
        <p:spPr bwMode="auto">
          <a:xfrm>
            <a:off x="1463176" y="2130749"/>
            <a:ext cx="4904968" cy="22467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endParaRPr lang="en-US" altLang="en-US" b="1" dirty="0"/>
          </a:p>
          <a:p>
            <a:pPr>
              <a:spcBef>
                <a:spcPct val="50000"/>
              </a:spcBef>
            </a:pPr>
            <a:r>
              <a:rPr lang="en-US" altLang="en-US" b="1" dirty="0"/>
              <a:t>If NPV &gt; 0           </a:t>
            </a:r>
            <a:r>
              <a:rPr lang="en-US" altLang="en-US" b="1" dirty="0">
                <a:sym typeface="Wingdings" panose="05000000000000000000" pitchFamily="2" charset="2"/>
              </a:rPr>
              <a:t>IRR &gt; Cost of Capital</a:t>
            </a:r>
          </a:p>
          <a:p>
            <a:pPr>
              <a:spcBef>
                <a:spcPct val="50000"/>
              </a:spcBef>
            </a:pPr>
            <a:endParaRPr lang="en-US" altLang="en-US" b="1" dirty="0"/>
          </a:p>
          <a:p>
            <a:pPr>
              <a:spcBef>
                <a:spcPct val="50000"/>
              </a:spcBef>
            </a:pPr>
            <a:r>
              <a:rPr lang="en-US" altLang="en-US" b="1" dirty="0"/>
              <a:t>If NPV &lt; 0           </a:t>
            </a:r>
            <a:r>
              <a:rPr lang="en-US" altLang="en-US" b="1" dirty="0">
                <a:sym typeface="Wingdings" panose="05000000000000000000" pitchFamily="2" charset="2"/>
              </a:rPr>
              <a:t>IRR &lt; Cost of </a:t>
            </a:r>
            <a:r>
              <a:rPr lang="en-US" altLang="en-US" b="1" dirty="0" smtClean="0">
                <a:sym typeface="Wingdings" panose="05000000000000000000" pitchFamily="2" charset="2"/>
              </a:rPr>
              <a:t>Capital</a:t>
            </a:r>
            <a:endParaRPr lang="en-US" altLang="en-US" b="1" dirty="0">
              <a:sym typeface="Wingdings" panose="05000000000000000000" pitchFamily="2" charset="2"/>
            </a:endParaRPr>
          </a:p>
          <a:p>
            <a:pPr>
              <a:spcBef>
                <a:spcPct val="50000"/>
              </a:spcBef>
            </a:pPr>
            <a:endParaRPr lang="en-US" altLang="en-US" dirty="0"/>
          </a:p>
        </p:txBody>
      </p:sp>
      <p:graphicFrame>
        <p:nvGraphicFramePr>
          <p:cNvPr id="5124" name="Object 2"/>
          <p:cNvGraphicFramePr>
            <a:graphicFrameLocks noChangeAspect="1"/>
          </p:cNvGraphicFramePr>
          <p:nvPr>
            <p:extLst>
              <p:ext uri="{D42A27DB-BD31-4B8C-83A1-F6EECF244321}">
                <p14:modId xmlns:p14="http://schemas.microsoft.com/office/powerpoint/2010/main" val="1560996295"/>
              </p:ext>
            </p:extLst>
          </p:nvPr>
        </p:nvGraphicFramePr>
        <p:xfrm>
          <a:off x="2664350" y="2531867"/>
          <a:ext cx="710452" cy="552587"/>
        </p:xfrm>
        <a:graphic>
          <a:graphicData uri="http://schemas.openxmlformats.org/presentationml/2006/ole">
            <mc:AlternateContent xmlns:mc="http://schemas.openxmlformats.org/markup-compatibility/2006">
              <mc:Choice xmlns:v="urn:schemas-microsoft-com:vml" Requires="v">
                <p:oleObj spid="_x0000_s1074" name="Equation" r:id="rId4" imgW="215713" imgH="152268" progId="Equation.3">
                  <p:embed/>
                </p:oleObj>
              </mc:Choice>
              <mc:Fallback>
                <p:oleObj name="Equation" r:id="rId4" imgW="215713" imgH="152268"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4350" y="2531867"/>
                        <a:ext cx="710452" cy="552587"/>
                      </a:xfrm>
                      <a:prstGeom prst="rect">
                        <a:avLst/>
                      </a:prstGeom>
                      <a:noFill/>
                      <a:ln>
                        <a:noFill/>
                      </a:ln>
                      <a:effectLst/>
                      <a:extLst/>
                    </p:spPr>
                  </p:pic>
                </p:oleObj>
              </mc:Fallback>
            </mc:AlternateContent>
          </a:graphicData>
        </a:graphic>
      </p:graphicFrame>
      <p:graphicFrame>
        <p:nvGraphicFramePr>
          <p:cNvPr id="5125" name="Object 3"/>
          <p:cNvGraphicFramePr>
            <a:graphicFrameLocks noChangeAspect="1"/>
          </p:cNvGraphicFramePr>
          <p:nvPr>
            <p:extLst>
              <p:ext uri="{D42A27DB-BD31-4B8C-83A1-F6EECF244321}">
                <p14:modId xmlns:p14="http://schemas.microsoft.com/office/powerpoint/2010/main" val="672760547"/>
              </p:ext>
            </p:extLst>
          </p:nvPr>
        </p:nvGraphicFramePr>
        <p:xfrm>
          <a:off x="2664350" y="3478097"/>
          <a:ext cx="710452" cy="503237"/>
        </p:xfrm>
        <a:graphic>
          <a:graphicData uri="http://schemas.openxmlformats.org/presentationml/2006/ole">
            <mc:AlternateContent xmlns:mc="http://schemas.openxmlformats.org/markup-compatibility/2006">
              <mc:Choice xmlns:v="urn:schemas-microsoft-com:vml" Requires="v">
                <p:oleObj spid="_x0000_s1075" name="Equation" r:id="rId6" imgW="215713" imgH="152268" progId="Equation.3">
                  <p:embed/>
                </p:oleObj>
              </mc:Choice>
              <mc:Fallback>
                <p:oleObj name="Equation" r:id="rId6" imgW="215713" imgH="152268"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4350" y="3478097"/>
                        <a:ext cx="710452" cy="503237"/>
                      </a:xfrm>
                      <a:prstGeom prst="rect">
                        <a:avLst/>
                      </a:prstGeom>
                      <a:noFill/>
                      <a:ln>
                        <a:noFill/>
                      </a:ln>
                      <a:effectLst/>
                      <a:extLst/>
                    </p:spPr>
                  </p:pic>
                </p:oleObj>
              </mc:Fallback>
            </mc:AlternateContent>
          </a:graphicData>
        </a:graphic>
      </p:graphicFrame>
      <p:sp>
        <p:nvSpPr>
          <p:cNvPr id="512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B91BE476-E408-4364-AE21-6298E454B618}" type="slidenum">
              <a:rPr lang="en-US" altLang="en-US" sz="1000">
                <a:latin typeface="Arial" panose="020B0604020202020204" pitchFamily="34" charset="0"/>
              </a:rPr>
              <a:pPr/>
              <a:t>5</a:t>
            </a:fld>
            <a:endParaRPr lang="en-US" altLang="en-US" sz="1000">
              <a:latin typeface="Arial" panose="020B0604020202020204" pitchFamily="34" charset="0"/>
            </a:endParaRPr>
          </a:p>
        </p:txBody>
      </p:sp>
      <p:sp>
        <p:nvSpPr>
          <p:cNvPr id="3" name="Rectangle 2"/>
          <p:cNvSpPr/>
          <p:nvPr/>
        </p:nvSpPr>
        <p:spPr>
          <a:xfrm>
            <a:off x="635861" y="1281251"/>
            <a:ext cx="10947341" cy="461665"/>
          </a:xfrm>
          <a:prstGeom prst="rect">
            <a:avLst/>
          </a:prstGeom>
          <a:ln>
            <a:solidFill>
              <a:schemeClr val="tx1"/>
            </a:solidFill>
          </a:ln>
        </p:spPr>
        <p:txBody>
          <a:bodyPr wrap="square">
            <a:spAutoFit/>
          </a:bodyPr>
          <a:lstStyle/>
          <a:p>
            <a:r>
              <a:rPr lang="en-US" altLang="en-US" sz="2400" b="1" dirty="0">
                <a:latin typeface="Times New Roman" panose="02020603050405020304" pitchFamily="18" charset="0"/>
                <a:cs typeface="Times New Roman" panose="02020603050405020304" pitchFamily="18" charset="0"/>
              </a:rPr>
              <a:t>For a single project, NPV and IRR will always give the same accept/reject </a:t>
            </a:r>
            <a:r>
              <a:rPr lang="en-US" altLang="en-US" sz="2400" b="1" dirty="0" smtClean="0">
                <a:latin typeface="Times New Roman" panose="02020603050405020304" pitchFamily="18" charset="0"/>
                <a:cs typeface="Times New Roman" panose="02020603050405020304" pitchFamily="18" charset="0"/>
              </a:rPr>
              <a:t>decision</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858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79613" y="430305"/>
            <a:ext cx="2173940" cy="476765"/>
          </a:xfrm>
          <a:solidFill>
            <a:srgbClr val="002060">
              <a:alpha val="5000"/>
            </a:srgbClr>
          </a:solidFill>
          <a:ln>
            <a:solidFill>
              <a:schemeClr val="tx1"/>
            </a:solidFill>
          </a:ln>
        </p:spPr>
        <p:txBody>
          <a:bodyPr>
            <a:normAutofit/>
          </a:body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p>
        </p:txBody>
      </p:sp>
      <p:sp>
        <p:nvSpPr>
          <p:cNvPr id="512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B91BE476-E408-4364-AE21-6298E454B618}" type="slidenum">
              <a:rPr lang="en-US" altLang="en-US" sz="1000">
                <a:latin typeface="Arial" panose="020B0604020202020204" pitchFamily="34" charset="0"/>
              </a:rPr>
              <a:pPr/>
              <a:t>6</a:t>
            </a:fld>
            <a:endParaRPr lang="en-US" altLang="en-US" sz="1000">
              <a:latin typeface="Arial" panose="020B0604020202020204" pitchFamily="34" charset="0"/>
            </a:endParaRPr>
          </a:p>
        </p:txBody>
      </p:sp>
      <p:sp>
        <p:nvSpPr>
          <p:cNvPr id="2" name="TextBox 1"/>
          <p:cNvSpPr txBox="1"/>
          <p:nvPr/>
        </p:nvSpPr>
        <p:spPr>
          <a:xfrm>
            <a:off x="635861" y="1357864"/>
            <a:ext cx="10598196" cy="4401205"/>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One way to see this is </a:t>
            </a:r>
            <a:r>
              <a:rPr lang="en-US" sz="2000" dirty="0">
                <a:latin typeface="Times New Roman" panose="02020603050405020304" pitchFamily="18" charset="0"/>
                <a:cs typeface="Times New Roman" panose="02020603050405020304" pitchFamily="18" charset="0"/>
              </a:rPr>
              <a:t>to </a:t>
            </a:r>
            <a:r>
              <a:rPr lang="en-US" sz="2000" dirty="0" smtClean="0">
                <a:latin typeface="Times New Roman" panose="02020603050405020304" pitchFamily="18" charset="0"/>
                <a:cs typeface="Times New Roman" panose="02020603050405020304" pitchFamily="18" charset="0"/>
              </a:rPr>
              <a:t>suppose </a:t>
            </a:r>
            <a:r>
              <a:rPr lang="en-US" sz="2000" dirty="0">
                <a:latin typeface="Times New Roman" panose="02020603050405020304" pitchFamily="18" charset="0"/>
                <a:cs typeface="Times New Roman" panose="02020603050405020304" pitchFamily="18" charset="0"/>
              </a:rPr>
              <a:t>the cost of capital is 14.47%.</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Since the IRR of 14.48% </a:t>
            </a:r>
            <a:r>
              <a:rPr lang="en-US" sz="2000" dirty="0" smtClean="0">
                <a:latin typeface="Times New Roman" panose="02020603050405020304" pitchFamily="18" charset="0"/>
                <a:cs typeface="Times New Roman" panose="02020603050405020304" pitchFamily="18" charset="0"/>
              </a:rPr>
              <a:t>is </a:t>
            </a:r>
            <a:r>
              <a:rPr lang="en-US" sz="2000" dirty="0" smtClean="0">
                <a:latin typeface="Times New Roman" panose="02020603050405020304" pitchFamily="18" charset="0"/>
                <a:cs typeface="Times New Roman" panose="02020603050405020304" pitchFamily="18" charset="0"/>
              </a:rPr>
              <a:t>the rate that makes the NPV = </a:t>
            </a:r>
            <a:r>
              <a:rPr lang="en-US" sz="2000" dirty="0" smtClean="0">
                <a:latin typeface="Times New Roman" panose="02020603050405020304" pitchFamily="18" charset="0"/>
                <a:cs typeface="Times New Roman" panose="02020603050405020304" pitchFamily="18" charset="0"/>
              </a:rPr>
              <a:t>0, then using the </a:t>
            </a:r>
            <a:r>
              <a:rPr lang="en-US" sz="2000" u="sng" dirty="0" smtClean="0">
                <a:latin typeface="Times New Roman" panose="02020603050405020304" pitchFamily="18" charset="0"/>
                <a:cs typeface="Times New Roman" panose="02020603050405020304" pitchFamily="18" charset="0"/>
              </a:rPr>
              <a:t>lower</a:t>
            </a:r>
            <a:r>
              <a:rPr lang="en-US" sz="2000" dirty="0" smtClean="0">
                <a:latin typeface="Times New Roman" panose="02020603050405020304" pitchFamily="18" charset="0"/>
                <a:cs typeface="Times New Roman" panose="02020603050405020304" pitchFamily="18" charset="0"/>
              </a:rPr>
              <a:t> rate of 14.47% to discount the cash flows would have to make the NPV positive.  </a:t>
            </a: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So, in this case, we would see both …</a:t>
            </a:r>
          </a:p>
          <a:p>
            <a:r>
              <a:rPr lang="en-US" sz="2000" dirty="0" smtClean="0">
                <a:latin typeface="Times New Roman" panose="02020603050405020304" pitchFamily="18" charset="0"/>
                <a:cs typeface="Times New Roman" panose="02020603050405020304" pitchFamily="18" charset="0"/>
              </a:rPr>
              <a:t>NPV: accept because the NPV &gt; 0</a:t>
            </a:r>
          </a:p>
          <a:p>
            <a:r>
              <a:rPr lang="en-US" sz="2000" dirty="0" smtClean="0">
                <a:latin typeface="Times New Roman" panose="02020603050405020304" pitchFamily="18" charset="0"/>
                <a:cs typeface="Times New Roman" panose="02020603050405020304" pitchFamily="18" charset="0"/>
              </a:rPr>
              <a:t>and</a:t>
            </a:r>
          </a:p>
          <a:p>
            <a:r>
              <a:rPr lang="en-US" sz="2000" dirty="0" smtClean="0">
                <a:latin typeface="Times New Roman" panose="02020603050405020304" pitchFamily="18" charset="0"/>
                <a:cs typeface="Times New Roman" panose="02020603050405020304" pitchFamily="18" charset="0"/>
              </a:rPr>
              <a:t>IRR: accept because the IRR &gt; Cost of Capital  (14.48 &gt; 14.47). </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567373184"/>
              </p:ext>
            </p:extLst>
          </p:nvPr>
        </p:nvGraphicFramePr>
        <p:xfrm>
          <a:off x="741363" y="2933700"/>
          <a:ext cx="9699625" cy="873125"/>
        </p:xfrm>
        <a:graphic>
          <a:graphicData uri="http://schemas.openxmlformats.org/presentationml/2006/ole">
            <mc:AlternateContent xmlns:mc="http://schemas.openxmlformats.org/markup-compatibility/2006">
              <mc:Choice xmlns:v="urn:schemas-microsoft-com:vml" Requires="v">
                <p:oleObj spid="_x0000_s14355" name="Equation" r:id="rId4" imgW="4216320" imgH="419040" progId="Equation.3">
                  <p:embed/>
                </p:oleObj>
              </mc:Choice>
              <mc:Fallback>
                <p:oleObj name="Equation" r:id="rId4" imgW="4216320" imgH="419040" progId="Equation.3">
                  <p:embed/>
                  <p:pic>
                    <p:nvPicPr>
                      <p:cNvPr id="0" name="Object 5"/>
                      <p:cNvPicPr>
                        <a:picLocks noChangeAspect="1" noChangeArrowheads="1"/>
                      </p:cNvPicPr>
                      <p:nvPr/>
                    </p:nvPicPr>
                    <p:blipFill>
                      <a:blip r:embed="rId5"/>
                      <a:srcRect/>
                      <a:stretch>
                        <a:fillRect/>
                      </a:stretch>
                    </p:blipFill>
                    <p:spPr bwMode="auto">
                      <a:xfrm>
                        <a:off x="741363" y="2933700"/>
                        <a:ext cx="9699625" cy="873125"/>
                      </a:xfrm>
                      <a:prstGeom prst="rect">
                        <a:avLst/>
                      </a:prstGeom>
                      <a:solidFill>
                        <a:srgbClr val="002060">
                          <a:alpha val="5098"/>
                        </a:srgbClr>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159662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79613" y="430305"/>
            <a:ext cx="2173940" cy="476765"/>
          </a:xfrm>
          <a:solidFill>
            <a:srgbClr val="002060">
              <a:alpha val="5000"/>
            </a:srgbClr>
          </a:solidFill>
          <a:ln>
            <a:solidFill>
              <a:schemeClr val="tx1"/>
            </a:solidFill>
          </a:ln>
        </p:spPr>
        <p:txBody>
          <a:bodyPr>
            <a:normAutofit/>
          </a:body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p>
        </p:txBody>
      </p:sp>
      <p:sp>
        <p:nvSpPr>
          <p:cNvPr id="512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B91BE476-E408-4364-AE21-6298E454B618}" type="slidenum">
              <a:rPr lang="en-US" altLang="en-US" sz="1000">
                <a:latin typeface="Arial" panose="020B0604020202020204" pitchFamily="34" charset="0"/>
              </a:rPr>
              <a:pPr/>
              <a:t>7</a:t>
            </a:fld>
            <a:endParaRPr lang="en-US" altLang="en-US" sz="1000">
              <a:latin typeface="Arial" panose="020B0604020202020204" pitchFamily="34" charset="0"/>
            </a:endParaRPr>
          </a:p>
        </p:txBody>
      </p:sp>
      <p:sp>
        <p:nvSpPr>
          <p:cNvPr id="2" name="TextBox 1"/>
          <p:cNvSpPr txBox="1"/>
          <p:nvPr/>
        </p:nvSpPr>
        <p:spPr>
          <a:xfrm>
            <a:off x="635861" y="1357864"/>
            <a:ext cx="10598196" cy="4401205"/>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Now, </a:t>
            </a:r>
            <a:r>
              <a:rPr lang="en-US" sz="2000" dirty="0" smtClean="0">
                <a:latin typeface="Times New Roman" panose="02020603050405020304" pitchFamily="18" charset="0"/>
                <a:cs typeface="Times New Roman" panose="02020603050405020304" pitchFamily="18" charset="0"/>
              </a:rPr>
              <a:t>suppose </a:t>
            </a:r>
            <a:r>
              <a:rPr lang="en-US" sz="2000" dirty="0">
                <a:latin typeface="Times New Roman" panose="02020603050405020304" pitchFamily="18" charset="0"/>
                <a:cs typeface="Times New Roman" panose="02020603050405020304" pitchFamily="18" charset="0"/>
              </a:rPr>
              <a:t>the cost of capital is </a:t>
            </a:r>
            <a:r>
              <a:rPr lang="en-US" sz="2000" dirty="0" smtClean="0">
                <a:latin typeface="Times New Roman" panose="02020603050405020304" pitchFamily="18" charset="0"/>
                <a:cs typeface="Times New Roman" panose="02020603050405020304" pitchFamily="18" charset="0"/>
              </a:rPr>
              <a:t>14.49%.</a:t>
            </a:r>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Since the IRR of 14.48%</a:t>
            </a:r>
            <a:r>
              <a:rPr lang="en-US"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is the rate that makes the NPV = </a:t>
            </a:r>
            <a:r>
              <a:rPr lang="en-US" sz="2000" dirty="0" smtClean="0">
                <a:latin typeface="Times New Roman" panose="02020603050405020304" pitchFamily="18" charset="0"/>
                <a:cs typeface="Times New Roman" panose="02020603050405020304" pitchFamily="18" charset="0"/>
              </a:rPr>
              <a:t>0, then using the </a:t>
            </a:r>
            <a:r>
              <a:rPr lang="en-US" sz="2000" u="sng" dirty="0" smtClean="0">
                <a:latin typeface="Times New Roman" panose="02020603050405020304" pitchFamily="18" charset="0"/>
                <a:cs typeface="Times New Roman" panose="02020603050405020304" pitchFamily="18" charset="0"/>
              </a:rPr>
              <a:t>higher</a:t>
            </a:r>
            <a:r>
              <a:rPr lang="en-US" sz="2000" dirty="0" smtClean="0">
                <a:latin typeface="Times New Roman" panose="02020603050405020304" pitchFamily="18" charset="0"/>
                <a:cs typeface="Times New Roman" panose="02020603050405020304" pitchFamily="18" charset="0"/>
              </a:rPr>
              <a:t> rate of 14.49% to discount the cash flows would have to make the NPV negative.  </a:t>
            </a: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So, in this case, we would see both …</a:t>
            </a:r>
          </a:p>
          <a:p>
            <a:r>
              <a:rPr lang="en-US" sz="2000" dirty="0" smtClean="0">
                <a:latin typeface="Times New Roman" panose="02020603050405020304" pitchFamily="18" charset="0"/>
                <a:cs typeface="Times New Roman" panose="02020603050405020304" pitchFamily="18" charset="0"/>
              </a:rPr>
              <a:t>NPV: reject because the NPV &lt; 0</a:t>
            </a:r>
          </a:p>
          <a:p>
            <a:r>
              <a:rPr lang="en-US" sz="2000" dirty="0" smtClean="0">
                <a:latin typeface="Times New Roman" panose="02020603050405020304" pitchFamily="18" charset="0"/>
                <a:cs typeface="Times New Roman" panose="02020603050405020304" pitchFamily="18" charset="0"/>
              </a:rPr>
              <a:t>and</a:t>
            </a:r>
          </a:p>
          <a:p>
            <a:r>
              <a:rPr lang="en-US" sz="2000" dirty="0" smtClean="0">
                <a:latin typeface="Times New Roman" panose="02020603050405020304" pitchFamily="18" charset="0"/>
                <a:cs typeface="Times New Roman" panose="02020603050405020304" pitchFamily="18" charset="0"/>
              </a:rPr>
              <a:t>IRR: reject because the IRR &lt; Cost of Capital  (14.48 &lt; 14.49). </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62096024"/>
              </p:ext>
            </p:extLst>
          </p:nvPr>
        </p:nvGraphicFramePr>
        <p:xfrm>
          <a:off x="744992" y="2901043"/>
          <a:ext cx="10107612" cy="873125"/>
        </p:xfrm>
        <a:graphic>
          <a:graphicData uri="http://schemas.openxmlformats.org/presentationml/2006/ole">
            <mc:AlternateContent xmlns:mc="http://schemas.openxmlformats.org/markup-compatibility/2006">
              <mc:Choice xmlns:v="urn:schemas-microsoft-com:vml" Requires="v">
                <p:oleObj spid="_x0000_s15374" name="Equation" r:id="rId4" imgW="4394160" imgH="419040" progId="Equation.3">
                  <p:embed/>
                </p:oleObj>
              </mc:Choice>
              <mc:Fallback>
                <p:oleObj name="Equation" r:id="rId4" imgW="4394160" imgH="419040" progId="Equation.3">
                  <p:embed/>
                  <p:pic>
                    <p:nvPicPr>
                      <p:cNvPr id="0" name=""/>
                      <p:cNvPicPr>
                        <a:picLocks noChangeAspect="1" noChangeArrowheads="1"/>
                      </p:cNvPicPr>
                      <p:nvPr/>
                    </p:nvPicPr>
                    <p:blipFill>
                      <a:blip r:embed="rId5"/>
                      <a:srcRect/>
                      <a:stretch>
                        <a:fillRect/>
                      </a:stretch>
                    </p:blipFill>
                    <p:spPr bwMode="auto">
                      <a:xfrm>
                        <a:off x="744992" y="2901043"/>
                        <a:ext cx="10107612" cy="873125"/>
                      </a:xfrm>
                      <a:prstGeom prst="rect">
                        <a:avLst/>
                      </a:prstGeom>
                      <a:solidFill>
                        <a:srgbClr val="002060">
                          <a:alpha val="5098"/>
                        </a:srgbClr>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227341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79613" y="430305"/>
            <a:ext cx="2173940" cy="476765"/>
          </a:xfrm>
          <a:solidFill>
            <a:srgbClr val="002060">
              <a:alpha val="5000"/>
            </a:srgbClr>
          </a:solidFill>
          <a:ln>
            <a:solidFill>
              <a:schemeClr val="tx1"/>
            </a:solidFill>
          </a:ln>
        </p:spPr>
        <p:txBody>
          <a:bodyPr>
            <a:normAutofit/>
          </a:body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p>
        </p:txBody>
      </p:sp>
      <p:sp>
        <p:nvSpPr>
          <p:cNvPr id="5123" name="Text Box 3"/>
          <p:cNvSpPr txBox="1">
            <a:spLocks noChangeArrowheads="1"/>
          </p:cNvSpPr>
          <p:nvPr/>
        </p:nvSpPr>
        <p:spPr bwMode="auto">
          <a:xfrm>
            <a:off x="635861" y="2402892"/>
            <a:ext cx="10947341" cy="270843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endParaRPr lang="en-US" altLang="en-US" b="1" dirty="0">
              <a:solidFill>
                <a:srgbClr val="0000CC"/>
              </a:solidFill>
            </a:endParaRPr>
          </a:p>
          <a:p>
            <a:pPr>
              <a:spcBef>
                <a:spcPct val="50000"/>
              </a:spcBef>
            </a:pPr>
            <a:r>
              <a:rPr lang="en-US" altLang="en-US" dirty="0">
                <a:solidFill>
                  <a:srgbClr val="0000CC"/>
                </a:solidFill>
              </a:rPr>
              <a:t>If NPV &gt; 0           </a:t>
            </a:r>
            <a:r>
              <a:rPr lang="en-US" altLang="en-US" dirty="0">
                <a:solidFill>
                  <a:srgbClr val="0000CC"/>
                </a:solidFill>
                <a:sym typeface="Wingdings" panose="05000000000000000000" pitchFamily="2" charset="2"/>
              </a:rPr>
              <a:t>IRR &gt; Cost of Capital</a:t>
            </a:r>
          </a:p>
          <a:p>
            <a:pPr>
              <a:spcBef>
                <a:spcPct val="50000"/>
              </a:spcBef>
            </a:pPr>
            <a:endParaRPr lang="en-US" altLang="en-US" dirty="0">
              <a:solidFill>
                <a:srgbClr val="0000CC"/>
              </a:solidFill>
            </a:endParaRPr>
          </a:p>
          <a:p>
            <a:pPr>
              <a:spcBef>
                <a:spcPct val="50000"/>
              </a:spcBef>
            </a:pPr>
            <a:r>
              <a:rPr lang="en-US" altLang="en-US" dirty="0">
                <a:solidFill>
                  <a:srgbClr val="0000CC"/>
                </a:solidFill>
              </a:rPr>
              <a:t>If NPV &lt; 0           </a:t>
            </a:r>
            <a:r>
              <a:rPr lang="en-US" altLang="en-US" dirty="0">
                <a:solidFill>
                  <a:srgbClr val="0000CC"/>
                </a:solidFill>
                <a:sym typeface="Wingdings" panose="05000000000000000000" pitchFamily="2" charset="2"/>
              </a:rPr>
              <a:t>IRR &lt; Cost of </a:t>
            </a:r>
            <a:r>
              <a:rPr lang="en-US" altLang="en-US" dirty="0" smtClean="0">
                <a:solidFill>
                  <a:srgbClr val="0000CC"/>
                </a:solidFill>
                <a:sym typeface="Wingdings" panose="05000000000000000000" pitchFamily="2" charset="2"/>
              </a:rPr>
              <a:t>Capital</a:t>
            </a:r>
            <a:endParaRPr lang="en-US" altLang="en-US" dirty="0">
              <a:solidFill>
                <a:srgbClr val="0000CC"/>
              </a:solidFill>
              <a:sym typeface="Wingdings" panose="05000000000000000000" pitchFamily="2" charset="2"/>
            </a:endParaRPr>
          </a:p>
          <a:p>
            <a:pPr>
              <a:spcBef>
                <a:spcPct val="50000"/>
              </a:spcBef>
            </a:pPr>
            <a:endParaRPr lang="en-US" altLang="en-US" dirty="0">
              <a:solidFill>
                <a:srgbClr val="0000CC"/>
              </a:solidFill>
              <a:sym typeface="Wingdings" panose="05000000000000000000" pitchFamily="2" charset="2"/>
            </a:endParaRPr>
          </a:p>
          <a:p>
            <a:pPr>
              <a:spcBef>
                <a:spcPct val="50000"/>
              </a:spcBef>
            </a:pPr>
            <a:endParaRPr lang="en-US" altLang="en-US" dirty="0"/>
          </a:p>
        </p:txBody>
      </p:sp>
      <p:graphicFrame>
        <p:nvGraphicFramePr>
          <p:cNvPr id="5124" name="Object 2"/>
          <p:cNvGraphicFramePr>
            <a:graphicFrameLocks noChangeAspect="1"/>
          </p:cNvGraphicFramePr>
          <p:nvPr>
            <p:extLst>
              <p:ext uri="{D42A27DB-BD31-4B8C-83A1-F6EECF244321}">
                <p14:modId xmlns:p14="http://schemas.microsoft.com/office/powerpoint/2010/main" val="3601133830"/>
              </p:ext>
            </p:extLst>
          </p:nvPr>
        </p:nvGraphicFramePr>
        <p:xfrm>
          <a:off x="1837036" y="2804010"/>
          <a:ext cx="710452" cy="552587"/>
        </p:xfrm>
        <a:graphic>
          <a:graphicData uri="http://schemas.openxmlformats.org/presentationml/2006/ole">
            <mc:AlternateContent xmlns:mc="http://schemas.openxmlformats.org/markup-compatibility/2006">
              <mc:Choice xmlns:v="urn:schemas-microsoft-com:vml" Requires="v">
                <p:oleObj spid="_x0000_s16408" name="Equation" r:id="rId4" imgW="215713" imgH="152268" progId="Equation.3">
                  <p:embed/>
                </p:oleObj>
              </mc:Choice>
              <mc:Fallback>
                <p:oleObj name="Equation" r:id="rId4" imgW="215713" imgH="152268"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7036" y="2804010"/>
                        <a:ext cx="710452" cy="552587"/>
                      </a:xfrm>
                      <a:prstGeom prst="rect">
                        <a:avLst/>
                      </a:prstGeom>
                      <a:noFill/>
                      <a:ln>
                        <a:noFill/>
                      </a:ln>
                      <a:effectLst/>
                      <a:extLst/>
                    </p:spPr>
                  </p:pic>
                </p:oleObj>
              </mc:Fallback>
            </mc:AlternateContent>
          </a:graphicData>
        </a:graphic>
      </p:graphicFrame>
      <p:graphicFrame>
        <p:nvGraphicFramePr>
          <p:cNvPr id="5125" name="Object 3"/>
          <p:cNvGraphicFramePr>
            <a:graphicFrameLocks noChangeAspect="1"/>
          </p:cNvGraphicFramePr>
          <p:nvPr>
            <p:extLst>
              <p:ext uri="{D42A27DB-BD31-4B8C-83A1-F6EECF244321}">
                <p14:modId xmlns:p14="http://schemas.microsoft.com/office/powerpoint/2010/main" val="311766927"/>
              </p:ext>
            </p:extLst>
          </p:nvPr>
        </p:nvGraphicFramePr>
        <p:xfrm>
          <a:off x="1837036" y="3750240"/>
          <a:ext cx="710452" cy="503237"/>
        </p:xfrm>
        <a:graphic>
          <a:graphicData uri="http://schemas.openxmlformats.org/presentationml/2006/ole">
            <mc:AlternateContent xmlns:mc="http://schemas.openxmlformats.org/markup-compatibility/2006">
              <mc:Choice xmlns:v="urn:schemas-microsoft-com:vml" Requires="v">
                <p:oleObj spid="_x0000_s16409" name="Equation" r:id="rId6" imgW="215713" imgH="152268" progId="Equation.3">
                  <p:embed/>
                </p:oleObj>
              </mc:Choice>
              <mc:Fallback>
                <p:oleObj name="Equation" r:id="rId6" imgW="215713" imgH="152268"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7036" y="3750240"/>
                        <a:ext cx="710452" cy="503237"/>
                      </a:xfrm>
                      <a:prstGeom prst="rect">
                        <a:avLst/>
                      </a:prstGeom>
                      <a:noFill/>
                      <a:ln>
                        <a:noFill/>
                      </a:ln>
                      <a:effectLst/>
                      <a:extLst/>
                    </p:spPr>
                  </p:pic>
                </p:oleObj>
              </mc:Fallback>
            </mc:AlternateContent>
          </a:graphicData>
        </a:graphic>
      </p:graphicFrame>
      <p:sp>
        <p:nvSpPr>
          <p:cNvPr id="5126" name="Text Box 6"/>
          <p:cNvSpPr txBox="1">
            <a:spLocks noChangeArrowheads="1"/>
          </p:cNvSpPr>
          <p:nvPr/>
        </p:nvSpPr>
        <p:spPr bwMode="auto">
          <a:xfrm>
            <a:off x="5111775" y="2573548"/>
            <a:ext cx="2438400" cy="10064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b="1" dirty="0">
                <a:solidFill>
                  <a:schemeClr val="bg1"/>
                </a:solidFill>
              </a:rPr>
              <a:t>NPV at a Cost of Capital of 14.47% =  $.61</a:t>
            </a:r>
          </a:p>
        </p:txBody>
      </p:sp>
      <p:sp>
        <p:nvSpPr>
          <p:cNvPr id="5127" name="Text Box 7"/>
          <p:cNvSpPr txBox="1">
            <a:spLocks noChangeArrowheads="1"/>
          </p:cNvSpPr>
          <p:nvPr/>
        </p:nvSpPr>
        <p:spPr bwMode="auto">
          <a:xfrm>
            <a:off x="5111775" y="3736761"/>
            <a:ext cx="2438400" cy="10064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b="1" dirty="0">
                <a:solidFill>
                  <a:schemeClr val="bg1"/>
                </a:solidFill>
              </a:rPr>
              <a:t>NPV at a Cost of Capital of 14.49% =  -$.379</a:t>
            </a:r>
          </a:p>
        </p:txBody>
      </p:sp>
      <p:sp>
        <p:nvSpPr>
          <p:cNvPr id="512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B91BE476-E408-4364-AE21-6298E454B618}" type="slidenum">
              <a:rPr lang="en-US" altLang="en-US" sz="1000">
                <a:latin typeface="Arial" panose="020B0604020202020204" pitchFamily="34" charset="0"/>
              </a:rPr>
              <a:pPr/>
              <a:t>8</a:t>
            </a:fld>
            <a:endParaRPr lang="en-US" altLang="en-US" sz="1000">
              <a:latin typeface="Arial" panose="020B0604020202020204" pitchFamily="34" charset="0"/>
            </a:endParaRPr>
          </a:p>
        </p:txBody>
      </p:sp>
      <p:sp>
        <p:nvSpPr>
          <p:cNvPr id="2" name="TextBox 1"/>
          <p:cNvSpPr txBox="1"/>
          <p:nvPr/>
        </p:nvSpPr>
        <p:spPr>
          <a:xfrm>
            <a:off x="635861" y="2002782"/>
            <a:ext cx="10947340" cy="400110"/>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Remember that the IRR is the rate that makes the NPV = 0.</a:t>
            </a:r>
          </a:p>
        </p:txBody>
      </p:sp>
      <p:sp>
        <p:nvSpPr>
          <p:cNvPr id="3" name="Rectangle 2"/>
          <p:cNvSpPr/>
          <p:nvPr/>
        </p:nvSpPr>
        <p:spPr>
          <a:xfrm>
            <a:off x="635861" y="1281251"/>
            <a:ext cx="10947341" cy="461665"/>
          </a:xfrm>
          <a:prstGeom prst="rect">
            <a:avLst/>
          </a:prstGeom>
          <a:ln>
            <a:solidFill>
              <a:schemeClr val="tx1"/>
            </a:solidFill>
          </a:ln>
        </p:spPr>
        <p:txBody>
          <a:bodyPr wrap="square">
            <a:spAutoFit/>
          </a:bodyPr>
          <a:lstStyle/>
          <a:p>
            <a:r>
              <a:rPr lang="en-US" altLang="en-US" sz="2400" b="1" dirty="0">
                <a:latin typeface="Times New Roman" panose="02020603050405020304" pitchFamily="18" charset="0"/>
                <a:cs typeface="Times New Roman" panose="02020603050405020304" pitchFamily="18" charset="0"/>
              </a:rPr>
              <a:t>For a single project, NPV and IRR will always give the same accept/reject </a:t>
            </a:r>
            <a:r>
              <a:rPr lang="en-US" altLang="en-US" sz="2400" b="1" dirty="0" smtClean="0">
                <a:latin typeface="Times New Roman" panose="02020603050405020304" pitchFamily="18" charset="0"/>
                <a:cs typeface="Times New Roman" panose="02020603050405020304" pitchFamily="18" charset="0"/>
              </a:rPr>
              <a:t>decision</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7114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751717FE-0D93-4714-8497-A5B2BC5B0E8A}" type="slidenum">
              <a:rPr lang="en-US" altLang="en-US" sz="1000">
                <a:latin typeface="Arial" panose="020B0604020202020204" pitchFamily="34" charset="0"/>
              </a:rPr>
              <a:pPr/>
              <a:t>9</a:t>
            </a:fld>
            <a:endParaRPr lang="en-US" altLang="en-US" sz="1000">
              <a:latin typeface="Arial" panose="020B0604020202020204" pitchFamily="34" charset="0"/>
            </a:endParaRPr>
          </a:p>
        </p:txBody>
      </p:sp>
      <p:sp>
        <p:nvSpPr>
          <p:cNvPr id="6147" name="Text Box 3"/>
          <p:cNvSpPr txBox="1">
            <a:spLocks noChangeArrowheads="1"/>
          </p:cNvSpPr>
          <p:nvPr/>
        </p:nvSpPr>
        <p:spPr bwMode="auto">
          <a:xfrm>
            <a:off x="1004236" y="1440582"/>
            <a:ext cx="807720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400" b="1" dirty="0"/>
              <a:t>But NPV and IRR may rank projects differently</a:t>
            </a:r>
            <a:r>
              <a:rPr lang="en-US" altLang="en-US" sz="2400" b="1" dirty="0" smtClean="0"/>
              <a:t>….</a:t>
            </a:r>
            <a:endParaRPr lang="en-US" altLang="en-US" sz="2400" dirty="0"/>
          </a:p>
        </p:txBody>
      </p:sp>
      <p:graphicFrame>
        <p:nvGraphicFramePr>
          <p:cNvPr id="6148" name="Object 3"/>
          <p:cNvGraphicFramePr>
            <a:graphicFrameLocks noChangeAspect="1"/>
          </p:cNvGraphicFramePr>
          <p:nvPr>
            <p:extLst>
              <p:ext uri="{D42A27DB-BD31-4B8C-83A1-F6EECF244321}">
                <p14:modId xmlns:p14="http://schemas.microsoft.com/office/powerpoint/2010/main" val="1683533995"/>
              </p:ext>
            </p:extLst>
          </p:nvPr>
        </p:nvGraphicFramePr>
        <p:xfrm>
          <a:off x="1004236" y="2087881"/>
          <a:ext cx="4648200" cy="3395663"/>
        </p:xfrm>
        <a:graphic>
          <a:graphicData uri="http://schemas.openxmlformats.org/presentationml/2006/ole">
            <mc:AlternateContent xmlns:mc="http://schemas.openxmlformats.org/markup-compatibility/2006">
              <mc:Choice xmlns:v="urn:schemas-microsoft-com:vml" Requires="v">
                <p:oleObj spid="_x0000_s2073" name="Worksheet" r:id="rId4" imgW="1838257" imgH="1343025" progId="Excel.Sheet.12">
                  <p:embed/>
                </p:oleObj>
              </mc:Choice>
              <mc:Fallback>
                <p:oleObj name="Worksheet" r:id="rId4" imgW="1838257" imgH="1343025" progId="Excel.Shee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236" y="2087881"/>
                        <a:ext cx="4648200" cy="339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2"/>
          <p:cNvSpPr txBox="1">
            <a:spLocks noChangeArrowheads="1"/>
          </p:cNvSpPr>
          <p:nvPr/>
        </p:nvSpPr>
        <p:spPr>
          <a:xfrm>
            <a:off x="479613" y="430305"/>
            <a:ext cx="2173940" cy="476765"/>
          </a:xfrm>
          <a:prstGeom prst="rect">
            <a:avLst/>
          </a:prstGeom>
          <a:solidFill>
            <a:srgbClr val="002060">
              <a:alpha val="5000"/>
            </a:srgb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smtClean="0">
                <a:latin typeface="Times New Roman" panose="02020603050405020304" pitchFamily="18" charset="0"/>
                <a:ea typeface="ＭＳ Ｐゴシック" panose="020B0600070205080204" pitchFamily="34" charset="-128"/>
                <a:cs typeface="Times New Roman" panose="02020603050405020304" pitchFamily="18" charset="0"/>
              </a:rPr>
              <a:t>NPV Vs. IRR</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 name="TextBox 1"/>
          <p:cNvSpPr txBox="1"/>
          <p:nvPr/>
        </p:nvSpPr>
        <p:spPr>
          <a:xfrm>
            <a:off x="5938787" y="2675823"/>
            <a:ext cx="3647975" cy="707886"/>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If one method accepts (green), then the other method will accept.</a:t>
            </a:r>
          </a:p>
        </p:txBody>
      </p:sp>
      <p:cxnSp>
        <p:nvCxnSpPr>
          <p:cNvPr id="4" name="Straight Arrow Connector 3"/>
          <p:cNvCxnSpPr/>
          <p:nvPr/>
        </p:nvCxnSpPr>
        <p:spPr>
          <a:xfrm flipH="1">
            <a:off x="5727032" y="2810577"/>
            <a:ext cx="211756" cy="3588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014185" y="4516086"/>
            <a:ext cx="3647975" cy="707886"/>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If one method rejects (red), then the other method will reject.</a:t>
            </a:r>
          </a:p>
        </p:txBody>
      </p:sp>
      <p:cxnSp>
        <p:nvCxnSpPr>
          <p:cNvPr id="10" name="Straight Arrow Connector 9"/>
          <p:cNvCxnSpPr/>
          <p:nvPr/>
        </p:nvCxnSpPr>
        <p:spPr>
          <a:xfrm flipH="1">
            <a:off x="5727032" y="4650840"/>
            <a:ext cx="287154" cy="3157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948511" y="3025452"/>
            <a:ext cx="1603408" cy="1938992"/>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The point is that the two methods can rank the projects differently.</a:t>
            </a:r>
          </a:p>
        </p:txBody>
      </p:sp>
    </p:spTree>
    <p:extLst>
      <p:ext uri="{BB962C8B-B14F-4D97-AF65-F5344CB8AC3E}">
        <p14:creationId xmlns:p14="http://schemas.microsoft.com/office/powerpoint/2010/main" val="252353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arn(inVertical)">
                                      <p:cBhvr>
                                        <p:cTn id="7" dur="5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par>
                                <p:cTn id="13" presetID="2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par>
                                <p:cTn id="21" presetID="16" presetClass="entr" presetSubtype="21"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solidFill>
            <a:schemeClr val="tx1"/>
          </a:solidFill>
        </a:ln>
      </a:spPr>
      <a:bodyPr wrap="square" rtlCol="0">
        <a:spAutoFit/>
      </a:bodyPr>
      <a:lstStyle>
        <a:defPPr>
          <a:defRPr sz="2000" dirty="0" smtClean="0">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2051</Words>
  <Application>Microsoft Office PowerPoint</Application>
  <PresentationFormat>Custom</PresentationFormat>
  <Paragraphs>353</Paragraphs>
  <Slides>32</Slides>
  <Notes>32</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32</vt:i4>
      </vt:variant>
    </vt:vector>
  </HeadingPairs>
  <TitlesOfParts>
    <vt:vector size="37" baseType="lpstr">
      <vt:lpstr>Office Theme</vt:lpstr>
      <vt:lpstr>Equation</vt:lpstr>
      <vt:lpstr>Worksheet</vt:lpstr>
      <vt:lpstr>Chart</vt:lpstr>
      <vt:lpstr>Microsoft Equation 3.0</vt:lpstr>
      <vt:lpstr>PowerPoint Presentation</vt:lpstr>
      <vt:lpstr>PowerPoint Presentation</vt:lpstr>
      <vt:lpstr>PowerPoint Presentation</vt:lpstr>
      <vt:lpstr>PowerPoint Presentation</vt:lpstr>
      <vt:lpstr>NPV Vs. IRR</vt:lpstr>
      <vt:lpstr>NPV Vs. IRR</vt:lpstr>
      <vt:lpstr>NPV Vs. IRR</vt:lpstr>
      <vt:lpstr>NPV Vs. IRR</vt:lpstr>
      <vt:lpstr>PowerPoint Presentation</vt:lpstr>
      <vt:lpstr>PowerPoint Presentation</vt:lpstr>
      <vt:lpstr>PowerPoint Presentation</vt:lpstr>
      <vt:lpstr> To put some numbers to the ranking differences of the two methods (NPV and IRR), let’s introduce another simple example for the same company that was considering the Alpharetta project.  Assume the appropriate cost of capital is 10% for both projects.  Assume that the company only has enough managerial talent to proceed with one of these projects. </vt:lpstr>
      <vt:lpstr>Comparing the Roswell Factory to the Alpharetta Factory…</vt:lpstr>
      <vt:lpstr>PowerPoint Presentation</vt:lpstr>
      <vt:lpstr>Comparing the Roswell Factory to the Alpharetta Factory using a 5% cost of capital (as opposed to 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When do we typically have differences in the results from the two approaches?</vt:lpstr>
      <vt:lpstr>PowerPoint Presentation</vt:lpstr>
      <vt:lpstr>Summary of NPV vs. IRR…</vt:lpstr>
      <vt:lpstr>Summary of NPV vs. IRR…</vt:lpstr>
      <vt:lpstr>Summary of NPV vs. IRR…</vt:lpstr>
      <vt:lpstr>Summary of NPV vs. IRR…</vt:lpstr>
      <vt:lpstr>Summary of NPV vs. IRR…</vt:lpstr>
      <vt:lpstr>Summary of NPV vs. IRR…</vt:lpstr>
      <vt:lpstr>Summary of NPV vs. IRR…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K. Ruff</dc:creator>
  <cp:lastModifiedBy>Craig K. Ruff</cp:lastModifiedBy>
  <cp:revision>24</cp:revision>
  <dcterms:created xsi:type="dcterms:W3CDTF">2014-07-28T23:42:33Z</dcterms:created>
  <dcterms:modified xsi:type="dcterms:W3CDTF">2014-11-07T01:00:15Z</dcterms:modified>
</cp:coreProperties>
</file>