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3" r:id="rId2"/>
    <p:sldId id="261" r:id="rId3"/>
    <p:sldId id="262" r:id="rId4"/>
    <p:sldId id="264" r:id="rId5"/>
    <p:sldId id="296"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9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BDC203-0E34-496D-A61A-95E2E4C4884A}" type="datetimeFigureOut">
              <a:rPr lang="en-US" smtClean="0"/>
              <a:t>7/24/2014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F24D9C-E143-44B2-82C9-6F25884229C2}" type="slidenum">
              <a:rPr lang="en-US" smtClean="0"/>
              <a:t>‹#›</a:t>
            </a:fld>
            <a:endParaRPr lang="en-US"/>
          </a:p>
        </p:txBody>
      </p:sp>
    </p:spTree>
    <p:extLst>
      <p:ext uri="{BB962C8B-B14F-4D97-AF65-F5344CB8AC3E}">
        <p14:creationId xmlns:p14="http://schemas.microsoft.com/office/powerpoint/2010/main" val="1680491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108" charset="0"/>
                <a:ea typeface="ＭＳ Ｐゴシック" pitchFamily="-108" charset="-128"/>
              </a:defRPr>
            </a:lvl1pPr>
            <a:lvl2pPr marL="36152138" indent="-35715575">
              <a:defRPr>
                <a:solidFill>
                  <a:schemeClr val="tx1"/>
                </a:solidFill>
                <a:latin typeface="Tahoma" pitchFamily="-108" charset="0"/>
                <a:ea typeface="ＭＳ Ｐゴシック" pitchFamily="-108" charset="-128"/>
              </a:defRPr>
            </a:lvl2pPr>
            <a:lvl3pPr marL="1089025" indent="-217488">
              <a:defRPr>
                <a:solidFill>
                  <a:schemeClr val="tx1"/>
                </a:solidFill>
                <a:latin typeface="Tahoma" pitchFamily="-108" charset="0"/>
                <a:ea typeface="ＭＳ Ｐゴシック" pitchFamily="-108" charset="-128"/>
              </a:defRPr>
            </a:lvl3pPr>
            <a:lvl4pPr marL="1524000" indent="-217488">
              <a:defRPr>
                <a:solidFill>
                  <a:schemeClr val="tx1"/>
                </a:solidFill>
                <a:latin typeface="Tahoma" pitchFamily="-108" charset="0"/>
                <a:ea typeface="ＭＳ Ｐゴシック" pitchFamily="-108" charset="-128"/>
              </a:defRPr>
            </a:lvl4pPr>
            <a:lvl5pPr marL="1960563" indent="-217488">
              <a:defRPr>
                <a:solidFill>
                  <a:schemeClr val="tx1"/>
                </a:solidFill>
                <a:latin typeface="Tahoma" pitchFamily="-108" charset="0"/>
                <a:ea typeface="ＭＳ Ｐゴシック" pitchFamily="-108" charset="-128"/>
              </a:defRPr>
            </a:lvl5pPr>
            <a:lvl6pPr marL="2417763" indent="-217488" eaLnBrk="0" fontAlgn="base" hangingPunct="0">
              <a:spcBef>
                <a:spcPct val="0"/>
              </a:spcBef>
              <a:spcAft>
                <a:spcPct val="0"/>
              </a:spcAft>
              <a:defRPr>
                <a:solidFill>
                  <a:schemeClr val="tx1"/>
                </a:solidFill>
                <a:latin typeface="Tahoma" pitchFamily="-108" charset="0"/>
                <a:ea typeface="ＭＳ Ｐゴシック" pitchFamily="-108" charset="-128"/>
              </a:defRPr>
            </a:lvl6pPr>
            <a:lvl7pPr marL="2874963" indent="-217488" eaLnBrk="0" fontAlgn="base" hangingPunct="0">
              <a:spcBef>
                <a:spcPct val="0"/>
              </a:spcBef>
              <a:spcAft>
                <a:spcPct val="0"/>
              </a:spcAft>
              <a:defRPr>
                <a:solidFill>
                  <a:schemeClr val="tx1"/>
                </a:solidFill>
                <a:latin typeface="Tahoma" pitchFamily="-108" charset="0"/>
                <a:ea typeface="ＭＳ Ｐゴシック" pitchFamily="-108" charset="-128"/>
              </a:defRPr>
            </a:lvl7pPr>
            <a:lvl8pPr marL="3332163" indent="-217488" eaLnBrk="0" fontAlgn="base" hangingPunct="0">
              <a:spcBef>
                <a:spcPct val="0"/>
              </a:spcBef>
              <a:spcAft>
                <a:spcPct val="0"/>
              </a:spcAft>
              <a:defRPr>
                <a:solidFill>
                  <a:schemeClr val="tx1"/>
                </a:solidFill>
                <a:latin typeface="Tahoma" pitchFamily="-108" charset="0"/>
                <a:ea typeface="ＭＳ Ｐゴシック" pitchFamily="-108" charset="-128"/>
              </a:defRPr>
            </a:lvl8pPr>
            <a:lvl9pPr marL="3789363" indent="-217488" eaLnBrk="0" fontAlgn="base" hangingPunct="0">
              <a:spcBef>
                <a:spcPct val="0"/>
              </a:spcBef>
              <a:spcAft>
                <a:spcPct val="0"/>
              </a:spcAft>
              <a:defRPr>
                <a:solidFill>
                  <a:schemeClr val="tx1"/>
                </a:solidFill>
                <a:latin typeface="Tahoma" pitchFamily="-108" charset="0"/>
                <a:ea typeface="ＭＳ Ｐゴシック" pitchFamily="-108" charset="-128"/>
              </a:defRPr>
            </a:lvl9pPr>
          </a:lstStyle>
          <a:p>
            <a:fld id="{2AB7B600-0FBC-4C50-9DD7-62FDDE415B8D}" type="slidenum">
              <a:rPr lang="en-US" altLang="en-US">
                <a:latin typeface="Arial" charset="0"/>
              </a:rPr>
              <a:pPr/>
              <a:t>1</a:t>
            </a:fld>
            <a:endParaRPr lang="en-US"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009812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358935AC-A00C-47E2-B52D-4A53C1BD3CB9}" type="slidenum">
              <a:rPr lang="en-US" altLang="en-US" sz="1200">
                <a:latin typeface="Arial" charset="0"/>
              </a:rPr>
              <a:pPr/>
              <a:t>11</a:t>
            </a:fld>
            <a:endParaRPr lang="en-US" altLang="en-US" sz="120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4004666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27295206-2063-49B1-B4D8-067FB22185C6}" type="slidenum">
              <a:rPr lang="en-US" altLang="en-US" sz="1200">
                <a:latin typeface="Arial" charset="0"/>
              </a:rPr>
              <a:pPr/>
              <a:t>12</a:t>
            </a:fld>
            <a:endParaRPr lang="en-US" altLang="en-US" sz="120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5325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8D5E415E-D9D1-45AD-ADB6-D8E9047AD131}" type="slidenum">
              <a:rPr lang="en-US" altLang="en-US" sz="1200">
                <a:latin typeface="Arial" charset="0"/>
              </a:rPr>
              <a:pPr/>
              <a:t>13</a:t>
            </a:fld>
            <a:endParaRPr lang="en-US" altLang="en-US" sz="120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624699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1C79A749-E07D-4E64-BBA3-241DAE461D35}" type="slidenum">
              <a:rPr lang="en-US" altLang="en-US" sz="1200">
                <a:latin typeface="Arial" charset="0"/>
              </a:rPr>
              <a:pPr/>
              <a:t>14</a:t>
            </a:fld>
            <a:endParaRPr lang="en-US" altLang="en-US" sz="120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670374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A203A96D-BBD2-4C34-8D36-B77290EE8345}" type="slidenum">
              <a:rPr lang="en-US" altLang="en-US" sz="1200">
                <a:latin typeface="Arial" charset="0"/>
              </a:rPr>
              <a:pPr/>
              <a:t>15</a:t>
            </a:fld>
            <a:endParaRPr lang="en-US" altLang="en-US" sz="120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778563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C886D6D1-956F-4CCE-ABBB-36856EE864FD}" type="slidenum">
              <a:rPr lang="en-US" altLang="en-US" sz="1200">
                <a:latin typeface="Arial" charset="0"/>
              </a:rPr>
              <a:pPr/>
              <a:t>16</a:t>
            </a:fld>
            <a:endParaRPr lang="en-US" altLang="en-US" sz="120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02289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FD684D21-2250-4544-A865-58E28CA1EE38}" type="slidenum">
              <a:rPr lang="en-US" altLang="en-US" sz="1200">
                <a:latin typeface="Arial" charset="0"/>
              </a:rPr>
              <a:pPr/>
              <a:t>17</a:t>
            </a:fld>
            <a:endParaRPr lang="en-US" altLang="en-US" sz="120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940997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3904AFFB-C0EC-4038-8B4A-2221649D0142}" type="slidenum">
              <a:rPr lang="en-US" altLang="en-US" sz="1200">
                <a:latin typeface="Arial" charset="0"/>
              </a:rPr>
              <a:pPr/>
              <a:t>18</a:t>
            </a:fld>
            <a:endParaRPr lang="en-US" altLang="en-US" sz="120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304761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8968E85E-CB7E-442E-8A87-817414898DFD}" type="slidenum">
              <a:rPr lang="en-US" altLang="en-US" sz="1200">
                <a:latin typeface="Arial" charset="0"/>
              </a:rPr>
              <a:pPr/>
              <a:t>19</a:t>
            </a:fld>
            <a:endParaRPr lang="en-US" altLang="en-US" sz="120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796659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73311DDF-8F98-4819-A6B6-4EBAA594490E}" type="slidenum">
              <a:rPr lang="en-US" altLang="en-US" sz="1200">
                <a:latin typeface="Arial" charset="0"/>
              </a:rPr>
              <a:pPr/>
              <a:t>20</a:t>
            </a:fld>
            <a:endParaRPr lang="en-US" altLang="en-US" sz="120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57637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4E58E0A1-6277-4FD9-958F-5E89E0BF07C2}" type="slidenum">
              <a:rPr lang="en-US" altLang="en-US" sz="1200">
                <a:latin typeface="Arial" charset="0"/>
              </a:rPr>
              <a:pPr/>
              <a:t>2</a:t>
            </a:fld>
            <a:endParaRPr lang="en-US" altLang="en-US" sz="120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559018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65819A66-8A47-43D5-8218-6502B6E45FFC}" type="slidenum">
              <a:rPr lang="en-US" altLang="en-US" sz="1200">
                <a:latin typeface="Arial" charset="0"/>
              </a:rPr>
              <a:pPr/>
              <a:t>21</a:t>
            </a:fld>
            <a:endParaRPr lang="en-US" altLang="en-US" sz="120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851923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65819A66-8A47-43D5-8218-6502B6E45FFC}" type="slidenum">
              <a:rPr lang="en-US" altLang="en-US" sz="1200">
                <a:latin typeface="Arial" charset="0"/>
              </a:rPr>
              <a:pPr/>
              <a:t>22</a:t>
            </a:fld>
            <a:endParaRPr lang="en-US" altLang="en-US" sz="120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599376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16137C07-4D03-43A4-BE19-025E9E250B2E}" type="slidenum">
              <a:rPr lang="en-US" altLang="en-US" sz="1200">
                <a:latin typeface="Arial" charset="0"/>
              </a:rPr>
              <a:pPr/>
              <a:t>3</a:t>
            </a:fld>
            <a:endParaRPr lang="en-US" alt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098044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B560CF71-9124-43C9-957F-ED0D73870D57}" type="slidenum">
              <a:rPr lang="en-US" altLang="en-US" sz="1200">
                <a:latin typeface="Arial" charset="0"/>
              </a:rPr>
              <a:pPr/>
              <a:t>4</a:t>
            </a:fld>
            <a:endParaRPr lang="en-US" altLang="en-US" sz="12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851275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B560CF71-9124-43C9-957F-ED0D73870D57}" type="slidenum">
              <a:rPr lang="en-US" altLang="en-US" sz="1200">
                <a:latin typeface="Arial" charset="0"/>
              </a:rPr>
              <a:pPr/>
              <a:t>5</a:t>
            </a:fld>
            <a:endParaRPr lang="en-US" altLang="en-US" sz="12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184914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9EA8B112-D0E1-416C-AB56-1D1F0ED53F1F}" type="slidenum">
              <a:rPr lang="en-US" altLang="en-US" sz="1200">
                <a:latin typeface="Arial" charset="0"/>
              </a:rPr>
              <a:pPr/>
              <a:t>6</a:t>
            </a:fld>
            <a:endParaRPr lang="en-US" altLang="en-US" sz="120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950595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0AF7DAF1-F38B-4AB9-A139-670BB2F21BB7}" type="slidenum">
              <a:rPr lang="en-US" altLang="en-US" sz="1200">
                <a:latin typeface="Arial" charset="0"/>
              </a:rPr>
              <a:pPr/>
              <a:t>7</a:t>
            </a:fld>
            <a:endParaRPr lang="en-US" altLang="en-US" sz="120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345613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D1A01428-BFE9-4B3E-ABA5-D03DE0D22DC4}" type="slidenum">
              <a:rPr lang="en-US" altLang="en-US" sz="1200">
                <a:latin typeface="Arial" charset="0"/>
              </a:rPr>
              <a:pPr/>
              <a:t>8</a:t>
            </a:fld>
            <a:endParaRPr lang="en-US" altLang="en-US" sz="120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30234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0970" indent="-37473779">
              <a:defRPr sz="2000">
                <a:solidFill>
                  <a:schemeClr val="tx1"/>
                </a:solidFill>
                <a:latin typeface="Times New Roman" pitchFamily="-108" charset="0"/>
                <a:ea typeface="ＭＳ Ｐゴシック" pitchFamily="-108" charset="-128"/>
              </a:defRPr>
            </a:lvl2pPr>
            <a:lvl3pPr marL="1142977" indent="-228596">
              <a:defRPr sz="2000">
                <a:solidFill>
                  <a:schemeClr val="tx1"/>
                </a:solidFill>
                <a:latin typeface="Times New Roman" pitchFamily="-108" charset="0"/>
                <a:ea typeface="ＭＳ Ｐゴシック" pitchFamily="-108" charset="-128"/>
              </a:defRPr>
            </a:lvl3pPr>
            <a:lvl4pPr marL="1600168" indent="-228596">
              <a:defRPr sz="2000">
                <a:solidFill>
                  <a:schemeClr val="tx1"/>
                </a:solidFill>
                <a:latin typeface="Times New Roman" pitchFamily="-108" charset="0"/>
                <a:ea typeface="ＭＳ Ｐゴシック" pitchFamily="-108" charset="-128"/>
              </a:defRPr>
            </a:lvl4pPr>
            <a:lvl5pPr marL="2057359" indent="-228596">
              <a:defRPr sz="2000">
                <a:solidFill>
                  <a:schemeClr val="tx1"/>
                </a:solidFill>
                <a:latin typeface="Times New Roman" pitchFamily="-108" charset="0"/>
                <a:ea typeface="ＭＳ Ｐゴシック" pitchFamily="-108" charset="-128"/>
              </a:defRPr>
            </a:lvl5pPr>
            <a:lvl6pPr marL="2514550"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741"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893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122" indent="-228596"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7AAC37FA-8457-4E8B-AA6A-58264A6B7C8F}" type="slidenum">
              <a:rPr lang="en-US" altLang="en-US" sz="1200">
                <a:latin typeface="Arial" charset="0"/>
              </a:rPr>
              <a:pPr/>
              <a:t>10</a:t>
            </a:fld>
            <a:endParaRPr lang="en-US" altLang="en-US" sz="12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436860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252351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125272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2883047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86108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62600-4393-4709-9D2E-60FD7AE6ED0E}"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105670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C62600-4393-4709-9D2E-60FD7AE6ED0E}"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123558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C62600-4393-4709-9D2E-60FD7AE6ED0E}" type="datetimeFigureOut">
              <a:rPr lang="en-US" smtClean="0"/>
              <a:t>7/24/2014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339408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62600-4393-4709-9D2E-60FD7AE6ED0E}" type="datetimeFigureOut">
              <a:rPr lang="en-US" smtClean="0"/>
              <a:t>7/24/2014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208628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62600-4393-4709-9D2E-60FD7AE6ED0E}" type="datetimeFigureOut">
              <a:rPr lang="en-US" smtClean="0"/>
              <a:t>7/24/2014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342683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62600-4393-4709-9D2E-60FD7AE6ED0E}"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187379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62600-4393-4709-9D2E-60FD7AE6ED0E}"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D5E7-443D-4578-ACCE-42660AD1E8AB}" type="slidenum">
              <a:rPr lang="en-US" smtClean="0"/>
              <a:t>‹#›</a:t>
            </a:fld>
            <a:endParaRPr lang="en-US"/>
          </a:p>
        </p:txBody>
      </p:sp>
    </p:spTree>
    <p:extLst>
      <p:ext uri="{BB962C8B-B14F-4D97-AF65-F5344CB8AC3E}">
        <p14:creationId xmlns:p14="http://schemas.microsoft.com/office/powerpoint/2010/main" val="88021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62600-4393-4709-9D2E-60FD7AE6ED0E}" type="datetimeFigureOut">
              <a:rPr lang="en-US" smtClean="0"/>
              <a:t>7/24/2014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ED5E7-443D-4578-ACCE-42660AD1E8AB}" type="slidenum">
              <a:rPr lang="en-US" smtClean="0"/>
              <a:t>‹#›</a:t>
            </a:fld>
            <a:endParaRPr lang="en-US"/>
          </a:p>
        </p:txBody>
      </p:sp>
    </p:spTree>
    <p:extLst>
      <p:ext uri="{BB962C8B-B14F-4D97-AF65-F5344CB8AC3E}">
        <p14:creationId xmlns:p14="http://schemas.microsoft.com/office/powerpoint/2010/main" val="4251342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09600" y="2438400"/>
            <a:ext cx="7620000" cy="533400"/>
          </a:xfrm>
        </p:spPr>
        <p:txBody>
          <a:bodyPr/>
          <a:lstStyle/>
          <a:p>
            <a:pPr eaLnBrk="1" hangingPunct="1">
              <a:buFont typeface="Wingdings" pitchFamily="-108" charset="2"/>
              <a:buNone/>
            </a:pPr>
            <a:r>
              <a:rPr lang="en-US" altLang="en-US" sz="2400" b="1" dirty="0" smtClean="0">
                <a:latin typeface="Calibri" pitchFamily="-108" charset="0"/>
                <a:ea typeface="ＭＳ Ｐゴシック" pitchFamily="-108" charset="-128"/>
              </a:rPr>
              <a:t>Bond </a:t>
            </a:r>
            <a:r>
              <a:rPr lang="en-US" altLang="en-US" sz="2400" b="1" dirty="0" smtClean="0">
                <a:latin typeface="Calibri" pitchFamily="-108" charset="0"/>
                <a:ea typeface="ＭＳ Ｐゴシック" pitchFamily="-108" charset="-128"/>
              </a:rPr>
              <a:t>Pricing</a:t>
            </a:r>
            <a:endParaRPr lang="en-US" altLang="en-US" sz="2400" b="1" dirty="0" smtClean="0">
              <a:latin typeface="Calibri" pitchFamily="-108" charset="0"/>
              <a:ea typeface="ＭＳ Ｐゴシック" pitchFamily="-108" charset="-128"/>
            </a:endParaRPr>
          </a:p>
        </p:txBody>
      </p:sp>
      <p:sp>
        <p:nvSpPr>
          <p:cNvPr id="512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fld id="{9A7E4F6D-E0D3-43BF-B7B7-B62F7F370E7B}" type="slidenum">
              <a:rPr lang="en-US" altLang="en-US" sz="1400"/>
              <a:pPr>
                <a:spcBef>
                  <a:spcPct val="0"/>
                </a:spcBef>
                <a:buClrTx/>
                <a:buSzTx/>
                <a:buFontTx/>
                <a:buNone/>
              </a:pPr>
              <a:t>1</a:t>
            </a:fld>
            <a:endParaRPr lang="en-US" altLang="en-US" sz="1400"/>
          </a:p>
        </p:txBody>
      </p:sp>
      <p:sp>
        <p:nvSpPr>
          <p:cNvPr id="5124" name="TextBox 2"/>
          <p:cNvSpPr txBox="1">
            <a:spLocks noChangeArrowheads="1"/>
          </p:cNvSpPr>
          <p:nvPr/>
        </p:nvSpPr>
        <p:spPr bwMode="auto">
          <a:xfrm>
            <a:off x="609600" y="3810000"/>
            <a:ext cx="304800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1200">
                <a:latin typeface="Calibri" pitchFamily="-108" charset="0"/>
              </a:rPr>
              <a:t>Dr. Craig Ruff</a:t>
            </a:r>
          </a:p>
          <a:p>
            <a:pPr>
              <a:spcBef>
                <a:spcPct val="0"/>
              </a:spcBef>
              <a:buClrTx/>
              <a:buSzTx/>
              <a:buFontTx/>
              <a:buNone/>
            </a:pPr>
            <a:r>
              <a:rPr lang="en-US" altLang="en-US" sz="1200">
                <a:latin typeface="Calibri" pitchFamily="-108" charset="0"/>
              </a:rPr>
              <a:t>Department of Finance</a:t>
            </a:r>
          </a:p>
          <a:p>
            <a:pPr>
              <a:spcBef>
                <a:spcPct val="0"/>
              </a:spcBef>
              <a:buClrTx/>
              <a:buSzTx/>
              <a:buFontTx/>
              <a:buNone/>
            </a:pPr>
            <a:r>
              <a:rPr lang="en-US" altLang="en-US" sz="1200">
                <a:latin typeface="Calibri" pitchFamily="-108" charset="0"/>
              </a:rPr>
              <a:t>J. Mack Robinson College of Business</a:t>
            </a:r>
          </a:p>
          <a:p>
            <a:pPr>
              <a:spcBef>
                <a:spcPct val="0"/>
              </a:spcBef>
              <a:buClrTx/>
              <a:buSzTx/>
              <a:buFontTx/>
              <a:buNone/>
            </a:pPr>
            <a:r>
              <a:rPr lang="en-US" altLang="en-US" sz="1200">
                <a:latin typeface="Calibri" pitchFamily="-108" charset="0"/>
              </a:rPr>
              <a:t>Georgia State University</a:t>
            </a:r>
          </a:p>
        </p:txBody>
      </p:sp>
      <p:sp>
        <p:nvSpPr>
          <p:cNvPr id="5125"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a:latin typeface="Calibri" pitchFamily="-108" charset="0"/>
              </a:rPr>
              <a:t>© 2014 Craig Ruff</a:t>
            </a:r>
          </a:p>
        </p:txBody>
      </p:sp>
    </p:spTree>
    <p:extLst>
      <p:ext uri="{BB962C8B-B14F-4D97-AF65-F5344CB8AC3E}">
        <p14:creationId xmlns:p14="http://schemas.microsoft.com/office/powerpoint/2010/main" val="3425638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33400"/>
            <a:ext cx="1055687" cy="304800"/>
          </a:xfrm>
          <a:solidFill>
            <a:srgbClr val="002060">
              <a:alpha val="5000"/>
            </a:srgbClr>
          </a:solidFill>
          <a:ln>
            <a:solidFill>
              <a:srgbClr val="002060"/>
            </a:solidFill>
          </a:ln>
        </p:spPr>
        <p:txBody>
          <a:bodyPr>
            <a:normAutofit fontScale="90000"/>
          </a:bodyPr>
          <a:lstStyle/>
          <a:p>
            <a:pPr algn="l" eaLnBrk="1" hangingPunct="1"/>
            <a:r>
              <a:rPr lang="en-US" altLang="en-US" sz="2000" dirty="0" smtClean="0">
                <a:solidFill>
                  <a:schemeClr val="tx1"/>
                </a:solidFill>
                <a:ea typeface="ＭＳ Ｐゴシック" pitchFamily="-108" charset="-128"/>
              </a:rPr>
              <a:t>Jonas</a:t>
            </a:r>
          </a:p>
        </p:txBody>
      </p:sp>
      <p:sp>
        <p:nvSpPr>
          <p:cNvPr id="15363" name="TextBox 2"/>
          <p:cNvSpPr txBox="1">
            <a:spLocks noChangeArrowheads="1"/>
          </p:cNvSpPr>
          <p:nvPr/>
        </p:nvSpPr>
        <p:spPr bwMode="auto">
          <a:xfrm>
            <a:off x="228600" y="1295400"/>
            <a:ext cx="8305800" cy="1323975"/>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a:t>Jonas decides to invest in a Bond A being issued by Howell Industries.  Thus, he pays $1,257.297 to acquire the rights to the future cash flows from the bond.  We can say that he has bought the bond.  Or, we can say that he has invested in the bond.  Or, we can say that he has lent money to Howell Industries so that they can build the new factory.  In exchange, Howell Industries has promised to pay him back his money plus interest.  This is a </a:t>
            </a:r>
            <a:r>
              <a:rPr lang="en-US" altLang="en-US" sz="1600" b="1"/>
              <a:t>primary market </a:t>
            </a:r>
            <a:r>
              <a:rPr lang="en-US" altLang="en-US" sz="1600"/>
              <a:t>transaction.</a:t>
            </a:r>
          </a:p>
        </p:txBody>
      </p:sp>
      <p:sp>
        <p:nvSpPr>
          <p:cNvPr id="15364" name="TextBox 3"/>
          <p:cNvSpPr txBox="1">
            <a:spLocks noChangeArrowheads="1"/>
          </p:cNvSpPr>
          <p:nvPr/>
        </p:nvSpPr>
        <p:spPr bwMode="auto">
          <a:xfrm>
            <a:off x="685800" y="3352800"/>
            <a:ext cx="2362200" cy="1077912"/>
          </a:xfrm>
          <a:prstGeom prst="rect">
            <a:avLst/>
          </a:prstGeom>
          <a:solidFill>
            <a:srgbClr val="0000FF">
              <a:alpha val="5098"/>
            </a:srgbClr>
          </a:solidFill>
          <a:ln w="9525">
            <a:solidFill>
              <a:srgbClr val="000090"/>
            </a:solidFill>
            <a:miter lim="800000"/>
            <a:headEnd/>
            <a:tailEnd/>
          </a:ln>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endParaRPr lang="en-US" altLang="en-US" sz="1600"/>
          </a:p>
          <a:p>
            <a:pPr algn="l"/>
            <a:r>
              <a:rPr lang="en-US" altLang="en-US" sz="1600"/>
              <a:t>Jonas</a:t>
            </a:r>
          </a:p>
          <a:p>
            <a:pPr algn="l"/>
            <a:endParaRPr lang="en-US" altLang="en-US" sz="1600"/>
          </a:p>
        </p:txBody>
      </p:sp>
      <p:sp>
        <p:nvSpPr>
          <p:cNvPr id="15365" name="TextBox 4"/>
          <p:cNvSpPr txBox="1">
            <a:spLocks noChangeArrowheads="1"/>
          </p:cNvSpPr>
          <p:nvPr/>
        </p:nvSpPr>
        <p:spPr bwMode="auto">
          <a:xfrm>
            <a:off x="4648200" y="3352800"/>
            <a:ext cx="2362200" cy="1077912"/>
          </a:xfrm>
          <a:prstGeom prst="rect">
            <a:avLst/>
          </a:prstGeom>
          <a:solidFill>
            <a:srgbClr val="0000FF">
              <a:alpha val="5098"/>
            </a:srgbClr>
          </a:solidFill>
          <a:ln w="9525">
            <a:solidFill>
              <a:srgbClr val="000090"/>
            </a:solidFill>
            <a:miter lim="800000"/>
            <a:headEnd/>
            <a:tailEnd/>
          </a:ln>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endParaRPr lang="en-US" altLang="en-US" sz="1600"/>
          </a:p>
          <a:p>
            <a:pPr algn="l"/>
            <a:r>
              <a:rPr lang="en-US" altLang="en-US" sz="1600"/>
              <a:t>Howell Industries</a:t>
            </a:r>
          </a:p>
          <a:p>
            <a:pPr algn="l"/>
            <a:endParaRPr lang="en-US" altLang="en-US" sz="1600"/>
          </a:p>
        </p:txBody>
      </p:sp>
      <p:cxnSp>
        <p:nvCxnSpPr>
          <p:cNvPr id="15366" name="Straight Arrow Connector 6"/>
          <p:cNvCxnSpPr>
            <a:cxnSpLocks noChangeShapeType="1"/>
          </p:cNvCxnSpPr>
          <p:nvPr/>
        </p:nvCxnSpPr>
        <p:spPr bwMode="auto">
          <a:xfrm>
            <a:off x="3048000" y="3657600"/>
            <a:ext cx="16002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67" name="Straight Arrow Connector 8"/>
          <p:cNvCxnSpPr>
            <a:cxnSpLocks noChangeShapeType="1"/>
          </p:cNvCxnSpPr>
          <p:nvPr/>
        </p:nvCxnSpPr>
        <p:spPr bwMode="auto">
          <a:xfrm rot="10800000">
            <a:off x="3048000" y="4027487"/>
            <a:ext cx="16002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5368" name="TextBox 9"/>
          <p:cNvSpPr txBox="1">
            <a:spLocks noChangeArrowheads="1"/>
          </p:cNvSpPr>
          <p:nvPr/>
        </p:nvSpPr>
        <p:spPr bwMode="auto">
          <a:xfrm>
            <a:off x="3276600" y="3276600"/>
            <a:ext cx="1066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a:t>$$$</a:t>
            </a:r>
          </a:p>
        </p:txBody>
      </p:sp>
      <p:sp>
        <p:nvSpPr>
          <p:cNvPr id="15369" name="TextBox 10"/>
          <p:cNvSpPr txBox="1">
            <a:spLocks noChangeArrowheads="1"/>
          </p:cNvSpPr>
          <p:nvPr/>
        </p:nvSpPr>
        <p:spPr bwMode="auto">
          <a:xfrm>
            <a:off x="3276600" y="4027487"/>
            <a:ext cx="1066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a:t>Bond A</a:t>
            </a:r>
          </a:p>
        </p:txBody>
      </p:sp>
      <p:sp>
        <p:nvSpPr>
          <p:cNvPr id="15370" name="Slide Number Placeholder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FE015FDB-4184-42F9-8843-1B42C2283637}" type="slidenum">
              <a:rPr lang="en-US" altLang="en-US" sz="1600" smtClean="0">
                <a:latin typeface="Tahoma" pitchFamily="-108" charset="0"/>
              </a:rPr>
              <a:pPr algn="l"/>
              <a:t>10</a:t>
            </a:fld>
            <a:endParaRPr lang="en-US" altLang="en-US" sz="1600" smtClean="0">
              <a:latin typeface="Tahoma" pitchFamily="-108" charset="0"/>
            </a:endParaRPr>
          </a:p>
        </p:txBody>
      </p:sp>
    </p:spTree>
    <p:extLst>
      <p:ext uri="{BB962C8B-B14F-4D97-AF65-F5344CB8AC3E}">
        <p14:creationId xmlns:p14="http://schemas.microsoft.com/office/powerpoint/2010/main" val="286300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455023" y="1371600"/>
            <a:ext cx="8153400" cy="3539430"/>
          </a:xfrm>
          <a:prstGeom prst="rect">
            <a:avLst/>
          </a:prstGeom>
          <a:noFill/>
          <a:ln w="9525">
            <a:solidFill>
              <a:srgbClr val="000090"/>
            </a:solidFill>
            <a:miter lim="800000"/>
            <a:headEnd/>
            <a:tailEnd/>
          </a:ln>
        </p:spPr>
        <p:txBody>
          <a:bodyPr>
            <a:spAutoFit/>
          </a:bodyPr>
          <a:lstStyle>
            <a:lvl1pPr indent="-342900">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a:solidFill>
                  <a:srgbClr val="000000"/>
                </a:solidFill>
              </a:rPr>
              <a:t>So, Jonas buys the bond with a yield (yield-to-maturity, YTM) of 6%.  </a:t>
            </a:r>
            <a:endParaRPr lang="en-US" altLang="en-US" sz="1600" dirty="0" smtClean="0">
              <a:solidFill>
                <a:srgbClr val="000000"/>
              </a:solidFill>
            </a:endParaRPr>
          </a:p>
          <a:p>
            <a:pPr algn="l"/>
            <a:endParaRPr lang="en-US" altLang="en-US" sz="1600" dirty="0">
              <a:solidFill>
                <a:srgbClr val="000000"/>
              </a:solidFill>
            </a:endParaRPr>
          </a:p>
          <a:p>
            <a:pPr algn="l"/>
            <a:r>
              <a:rPr lang="en-US" altLang="en-US" sz="1600" b="1" dirty="0">
                <a:solidFill>
                  <a:srgbClr val="000000"/>
                </a:solidFill>
              </a:rPr>
              <a:t>But will Jonas really earn a compound rate of return of 6%, compounded semi-annually, over the life of his investment in Bond A?  </a:t>
            </a:r>
          </a:p>
          <a:p>
            <a:pPr algn="l"/>
            <a:r>
              <a:rPr lang="en-US" altLang="en-US" sz="1600" b="1" dirty="0">
                <a:solidFill>
                  <a:srgbClr val="000000"/>
                </a:solidFill>
              </a:rPr>
              <a:t>It is not likely.  </a:t>
            </a:r>
            <a:endParaRPr lang="en-US" altLang="en-US" sz="1600" b="1" dirty="0" smtClean="0">
              <a:solidFill>
                <a:srgbClr val="000000"/>
              </a:solidFill>
            </a:endParaRPr>
          </a:p>
          <a:p>
            <a:pPr algn="l"/>
            <a:endParaRPr lang="en-US" altLang="en-US" sz="1600" b="1" dirty="0">
              <a:solidFill>
                <a:srgbClr val="000000"/>
              </a:solidFill>
            </a:endParaRPr>
          </a:p>
          <a:p>
            <a:pPr algn="l"/>
            <a:r>
              <a:rPr lang="en-US" altLang="en-US" sz="1600" dirty="0">
                <a:solidFill>
                  <a:srgbClr val="000000"/>
                </a:solidFill>
              </a:rPr>
              <a:t>To actually earn 6%, compounded semi-annually, as a compound return on his investment, he would have to:</a:t>
            </a:r>
          </a:p>
          <a:p>
            <a:pPr algn="l">
              <a:buFont typeface="Tahoma" pitchFamily="-108" charset="0"/>
              <a:buAutoNum type="arabicParenR"/>
            </a:pPr>
            <a:r>
              <a:rPr lang="en-US" altLang="en-US" sz="1600" dirty="0">
                <a:solidFill>
                  <a:srgbClr val="000000"/>
                </a:solidFill>
              </a:rPr>
              <a:t>Get all the cash flows as promised, and </a:t>
            </a:r>
          </a:p>
          <a:p>
            <a:pPr algn="l">
              <a:buFont typeface="Tahoma" pitchFamily="-108" charset="0"/>
              <a:buAutoNum type="arabicParenR"/>
            </a:pPr>
            <a:r>
              <a:rPr lang="en-US" altLang="en-US" sz="1600" dirty="0">
                <a:solidFill>
                  <a:srgbClr val="000000"/>
                </a:solidFill>
              </a:rPr>
              <a:t>Be able to reinvest the intermediate cash flows at 6%, and </a:t>
            </a:r>
          </a:p>
          <a:p>
            <a:pPr algn="l">
              <a:buFont typeface="Tahoma" pitchFamily="-108" charset="0"/>
              <a:buAutoNum type="arabicParenR"/>
            </a:pPr>
            <a:r>
              <a:rPr lang="en-US" altLang="en-US" sz="1600" dirty="0">
                <a:solidFill>
                  <a:srgbClr val="000000"/>
                </a:solidFill>
              </a:rPr>
              <a:t>Hold the investment to maturity (or, sell the bond into a 6% market). </a:t>
            </a:r>
            <a:endParaRPr lang="en-US" altLang="en-US" sz="1600" dirty="0" smtClean="0">
              <a:solidFill>
                <a:srgbClr val="000000"/>
              </a:solidFill>
            </a:endParaRPr>
          </a:p>
          <a:p>
            <a:pPr algn="l">
              <a:buFont typeface="Tahoma" pitchFamily="-108" charset="0"/>
              <a:buAutoNum type="arabicParenR"/>
            </a:pPr>
            <a:endParaRPr lang="en-US" altLang="en-US" sz="1600" dirty="0">
              <a:solidFill>
                <a:srgbClr val="000000"/>
              </a:solidFill>
            </a:endParaRPr>
          </a:p>
          <a:p>
            <a:pPr algn="l"/>
            <a:r>
              <a:rPr lang="en-US" altLang="en-US" sz="1600" dirty="0"/>
              <a:t>In general, if any of these assumptions are not met, then Jonas will not earn the YTM as a compound rate of return over the life of his investment in the bond.</a:t>
            </a:r>
          </a:p>
        </p:txBody>
      </p:sp>
      <p:sp>
        <p:nvSpPr>
          <p:cNvPr id="1638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76FECDD9-2F1F-4CF4-9103-41B6528E80AB}" type="slidenum">
              <a:rPr lang="en-US" altLang="en-US" sz="1600" smtClean="0">
                <a:latin typeface="Tahoma" pitchFamily="-108" charset="0"/>
              </a:rPr>
              <a:pPr algn="l"/>
              <a:t>11</a:t>
            </a:fld>
            <a:endParaRPr lang="en-US" altLang="en-US" sz="1600" smtClean="0">
              <a:latin typeface="Tahoma" pitchFamily="-108" charset="0"/>
            </a:endParaRPr>
          </a:p>
        </p:txBody>
      </p:sp>
      <p:sp>
        <p:nvSpPr>
          <p:cNvPr id="6" name="Rectangle 2"/>
          <p:cNvSpPr txBox="1">
            <a:spLocks noChangeArrowheads="1"/>
          </p:cNvSpPr>
          <p:nvPr/>
        </p:nvSpPr>
        <p:spPr>
          <a:xfrm>
            <a:off x="457200" y="533400"/>
            <a:ext cx="1055687" cy="304800"/>
          </a:xfrm>
          <a:prstGeom prst="rect">
            <a:avLst/>
          </a:prstGeom>
          <a:solidFill>
            <a:srgbClr val="002060">
              <a:alpha val="5000"/>
            </a:srgbClr>
          </a:solidFill>
          <a:ln>
            <a:solidFill>
              <a:srgbClr val="002060"/>
            </a:solidFill>
          </a:ln>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smtClean="0">
                <a:ea typeface="ＭＳ Ｐゴシック" pitchFamily="-108" charset="-128"/>
              </a:rPr>
              <a:t>Jonas</a:t>
            </a:r>
            <a:endParaRPr lang="en-US" altLang="en-US" sz="2000" dirty="0" smtClean="0">
              <a:ea typeface="ＭＳ Ｐゴシック" pitchFamily="-108" charset="-128"/>
            </a:endParaRPr>
          </a:p>
        </p:txBody>
      </p:sp>
    </p:spTree>
    <p:extLst>
      <p:ext uri="{BB962C8B-B14F-4D97-AF65-F5344CB8AC3E}">
        <p14:creationId xmlns:p14="http://schemas.microsoft.com/office/powerpoint/2010/main" val="1205285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152400" y="1447800"/>
            <a:ext cx="6705600" cy="3785652"/>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342900">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a:solidFill>
                  <a:srgbClr val="000000"/>
                </a:solidFill>
              </a:rPr>
              <a:t>So, Jonas buys the bond with a yield (yield-to-maturity, YTM) of 6%.  </a:t>
            </a:r>
            <a:endParaRPr lang="en-US" altLang="en-US" sz="1600" dirty="0" smtClean="0">
              <a:solidFill>
                <a:srgbClr val="000000"/>
              </a:solidFill>
            </a:endParaRPr>
          </a:p>
          <a:p>
            <a:pPr algn="l"/>
            <a:endParaRPr lang="en-US" altLang="en-US" sz="1600" dirty="0">
              <a:solidFill>
                <a:srgbClr val="000000"/>
              </a:solidFill>
            </a:endParaRPr>
          </a:p>
          <a:p>
            <a:pPr algn="l"/>
            <a:r>
              <a:rPr lang="en-US" altLang="en-US" sz="1600" dirty="0">
                <a:solidFill>
                  <a:srgbClr val="000000"/>
                </a:solidFill>
              </a:rPr>
              <a:t>But will Jonas really earn a compound rate of return of 6%, compounded semi-annually, on his investment?  </a:t>
            </a:r>
          </a:p>
          <a:p>
            <a:pPr algn="l"/>
            <a:endParaRPr lang="en-US" altLang="en-US" sz="1600" dirty="0">
              <a:solidFill>
                <a:srgbClr val="000000"/>
              </a:solidFill>
            </a:endParaRPr>
          </a:p>
          <a:p>
            <a:pPr algn="l"/>
            <a:r>
              <a:rPr lang="en-US" altLang="en-US" sz="1600" dirty="0">
                <a:solidFill>
                  <a:srgbClr val="000000"/>
                </a:solidFill>
              </a:rPr>
              <a:t>It is not likely.  </a:t>
            </a:r>
          </a:p>
          <a:p>
            <a:pPr algn="l"/>
            <a:endParaRPr lang="en-US" altLang="en-US" sz="1600" dirty="0" smtClean="0">
              <a:solidFill>
                <a:srgbClr val="000000"/>
              </a:solidFill>
            </a:endParaRPr>
          </a:p>
          <a:p>
            <a:pPr algn="l"/>
            <a:r>
              <a:rPr lang="en-US" altLang="en-US" sz="1600" dirty="0" smtClean="0">
                <a:solidFill>
                  <a:srgbClr val="000000"/>
                </a:solidFill>
              </a:rPr>
              <a:t>To </a:t>
            </a:r>
            <a:r>
              <a:rPr lang="en-US" altLang="en-US" sz="1600" dirty="0">
                <a:solidFill>
                  <a:srgbClr val="000000"/>
                </a:solidFill>
              </a:rPr>
              <a:t>actually earn 6%, compounded semi-annually, as a compound return on his investment, he would have to:</a:t>
            </a:r>
          </a:p>
          <a:p>
            <a:pPr algn="l">
              <a:buFontTx/>
              <a:buAutoNum type="arabicParenR"/>
            </a:pPr>
            <a:r>
              <a:rPr lang="en-US" altLang="en-US" sz="1600" dirty="0">
                <a:solidFill>
                  <a:srgbClr val="000000"/>
                </a:solidFill>
              </a:rPr>
              <a:t>Get all the cash flows as promised, and </a:t>
            </a:r>
          </a:p>
          <a:p>
            <a:pPr algn="l">
              <a:buFontTx/>
              <a:buAutoNum type="arabicParenR"/>
            </a:pPr>
            <a:r>
              <a:rPr lang="en-US" altLang="en-US" sz="1600" dirty="0">
                <a:solidFill>
                  <a:srgbClr val="000000"/>
                </a:solidFill>
              </a:rPr>
              <a:t>2) Be able to reinvest the intermediate cash flows at 6%, and </a:t>
            </a:r>
          </a:p>
          <a:p>
            <a:pPr algn="l"/>
            <a:r>
              <a:rPr lang="en-US" altLang="en-US" sz="1600" dirty="0">
                <a:solidFill>
                  <a:srgbClr val="000000"/>
                </a:solidFill>
              </a:rPr>
              <a:t>3) Hold the investment to maturity (or, sell the bond into a 6% market).</a:t>
            </a:r>
          </a:p>
          <a:p>
            <a:pPr algn="l"/>
            <a:endParaRPr lang="en-US" altLang="en-US" sz="1600" dirty="0" smtClean="0"/>
          </a:p>
          <a:p>
            <a:pPr algn="l"/>
            <a:r>
              <a:rPr lang="en-US" altLang="en-US" sz="1600" dirty="0" smtClean="0"/>
              <a:t>In </a:t>
            </a:r>
            <a:r>
              <a:rPr lang="en-US" altLang="en-US" sz="1600" dirty="0"/>
              <a:t>general, if any of these assumptions are not met, then Jonas will not earn the YTM as a compound rate of return over the life of the investment in the bond.</a:t>
            </a:r>
          </a:p>
        </p:txBody>
      </p:sp>
      <p:sp>
        <p:nvSpPr>
          <p:cNvPr id="17411" name="Rectangle 6"/>
          <p:cNvSpPr>
            <a:spLocks noChangeArrowheads="1"/>
          </p:cNvSpPr>
          <p:nvPr/>
        </p:nvSpPr>
        <p:spPr bwMode="auto">
          <a:xfrm>
            <a:off x="6934200" y="1447800"/>
            <a:ext cx="1828800" cy="3292475"/>
          </a:xfrm>
          <a:prstGeom prst="rect">
            <a:avLst/>
          </a:prstGeom>
          <a:solidFill>
            <a:srgbClr val="0000FF">
              <a:alpha val="5098"/>
            </a:srgbClr>
          </a:solidFill>
          <a:ln w="9525">
            <a:solidFill>
              <a:srgbClr val="000090"/>
            </a:solidFill>
            <a:miter lim="800000"/>
            <a:headEnd/>
            <a:tailEnd/>
          </a:ln>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a:latin typeface="Tahoma" pitchFamily="-108" charset="0"/>
              </a:rPr>
              <a:t>Quick Comment: Yield-to-maturity is often called the </a:t>
            </a:r>
            <a:r>
              <a:rPr lang="en-US" altLang="en-US" sz="1600" b="1" dirty="0">
                <a:latin typeface="Tahoma" pitchFamily="-108" charset="0"/>
              </a:rPr>
              <a:t>‘Promised Yield’ </a:t>
            </a:r>
            <a:r>
              <a:rPr lang="en-US" altLang="en-US" sz="1600" dirty="0">
                <a:latin typeface="Tahoma" pitchFamily="-108" charset="0"/>
              </a:rPr>
              <a:t>but, as we have noted, it is very unlikely to be the compound rate of return you will actually earn on an investment in a bond (or bond portfolio).</a:t>
            </a:r>
          </a:p>
        </p:txBody>
      </p:sp>
      <p:cxnSp>
        <p:nvCxnSpPr>
          <p:cNvPr id="17412" name="Straight Arrow Connector 8"/>
          <p:cNvCxnSpPr>
            <a:cxnSpLocks noChangeShapeType="1"/>
          </p:cNvCxnSpPr>
          <p:nvPr/>
        </p:nvCxnSpPr>
        <p:spPr bwMode="auto">
          <a:xfrm flipH="1">
            <a:off x="1905000" y="2030412"/>
            <a:ext cx="5029200" cy="11699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41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76E7034D-9E5C-4526-B132-B8EBC5B3EF08}" type="slidenum">
              <a:rPr lang="en-US" altLang="en-US" sz="1600" smtClean="0">
                <a:latin typeface="Tahoma" pitchFamily="-108" charset="0"/>
              </a:rPr>
              <a:pPr algn="l"/>
              <a:t>12</a:t>
            </a:fld>
            <a:endParaRPr lang="en-US" altLang="en-US" sz="1600" smtClean="0">
              <a:latin typeface="Tahoma" pitchFamily="-108" charset="0"/>
            </a:endParaRPr>
          </a:p>
        </p:txBody>
      </p:sp>
      <p:sp>
        <p:nvSpPr>
          <p:cNvPr id="8" name="Rectangle 2"/>
          <p:cNvSpPr txBox="1">
            <a:spLocks noChangeArrowheads="1"/>
          </p:cNvSpPr>
          <p:nvPr/>
        </p:nvSpPr>
        <p:spPr>
          <a:xfrm>
            <a:off x="457200" y="533400"/>
            <a:ext cx="1055687" cy="304800"/>
          </a:xfrm>
          <a:prstGeom prst="rect">
            <a:avLst/>
          </a:prstGeom>
          <a:solidFill>
            <a:srgbClr val="002060">
              <a:alpha val="5000"/>
            </a:srgbClr>
          </a:solidFill>
          <a:ln>
            <a:solidFill>
              <a:srgbClr val="002060"/>
            </a:solidFill>
          </a:ln>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dirty="0" smtClean="0">
                <a:ea typeface="ＭＳ Ｐゴシック" pitchFamily="-108" charset="-128"/>
              </a:rPr>
              <a:t>Jonas</a:t>
            </a:r>
          </a:p>
        </p:txBody>
      </p:sp>
    </p:spTree>
    <p:extLst>
      <p:ext uri="{BB962C8B-B14F-4D97-AF65-F5344CB8AC3E}">
        <p14:creationId xmlns:p14="http://schemas.microsoft.com/office/powerpoint/2010/main" val="3186978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248194" y="1524000"/>
            <a:ext cx="8458200" cy="2308324"/>
          </a:xfrm>
          <a:prstGeom prst="rect">
            <a:avLst/>
          </a:prstGeom>
          <a:solidFill>
            <a:srgbClr val="0000FF">
              <a:alpha val="5098"/>
            </a:srgbClr>
          </a:solidFill>
          <a:ln w="9525">
            <a:solidFill>
              <a:srgbClr val="000090"/>
            </a:solidFill>
            <a:miter lim="800000"/>
            <a:headEnd/>
            <a:tailEnd/>
          </a:ln>
        </p:spPr>
        <p:txBody>
          <a:bodyPr>
            <a:spAutoFit/>
          </a:bodyPr>
          <a:lstStyle>
            <a:lvl1pPr indent="-342900">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a:solidFill>
                  <a:srgbClr val="000000"/>
                </a:solidFill>
              </a:rPr>
              <a:t>The point is that there are a set of risks to Jonas not earning a compound return of 6%, compounded semi-annually, on his investment in Bond A</a:t>
            </a:r>
            <a:r>
              <a:rPr lang="en-US" altLang="en-US" sz="1600" dirty="0" smtClean="0">
                <a:solidFill>
                  <a:srgbClr val="000000"/>
                </a:solidFill>
              </a:rPr>
              <a:t>.</a:t>
            </a:r>
          </a:p>
          <a:p>
            <a:pPr algn="l"/>
            <a:endParaRPr lang="en-US" altLang="en-US" sz="1600" dirty="0">
              <a:solidFill>
                <a:srgbClr val="000000"/>
              </a:solidFill>
            </a:endParaRPr>
          </a:p>
          <a:p>
            <a:pPr algn="l"/>
            <a:r>
              <a:rPr lang="en-US" altLang="en-US" sz="1600" dirty="0">
                <a:solidFill>
                  <a:srgbClr val="000000"/>
                </a:solidFill>
              </a:rPr>
              <a:t>These risks are called:  </a:t>
            </a:r>
          </a:p>
          <a:p>
            <a:pPr algn="l"/>
            <a:r>
              <a:rPr lang="en-US" altLang="en-US" sz="1600" dirty="0">
                <a:solidFill>
                  <a:srgbClr val="000000"/>
                </a:solidFill>
              </a:rPr>
              <a:t>1) Get all the cash flows as promised… </a:t>
            </a:r>
            <a:r>
              <a:rPr lang="en-US" altLang="en-US" sz="1600" b="1" dirty="0">
                <a:solidFill>
                  <a:srgbClr val="000000"/>
                </a:solidFill>
              </a:rPr>
              <a:t>credit risk or default risk (and, if the bond had any embedded options, we would also have option risk)</a:t>
            </a:r>
          </a:p>
          <a:p>
            <a:pPr algn="l"/>
            <a:r>
              <a:rPr lang="en-US" altLang="en-US" sz="1600" dirty="0">
                <a:solidFill>
                  <a:srgbClr val="000000"/>
                </a:solidFill>
              </a:rPr>
              <a:t>2) Be able to reinvest the intermediate cash flows at 6%... </a:t>
            </a:r>
            <a:r>
              <a:rPr lang="en-US" altLang="en-US" sz="1600" b="1" dirty="0">
                <a:solidFill>
                  <a:srgbClr val="000000"/>
                </a:solidFill>
              </a:rPr>
              <a:t>reinvestment rate risk</a:t>
            </a:r>
          </a:p>
          <a:p>
            <a:pPr algn="l"/>
            <a:r>
              <a:rPr lang="en-US" altLang="en-US" sz="1600" dirty="0">
                <a:solidFill>
                  <a:srgbClr val="000000"/>
                </a:solidFill>
              </a:rPr>
              <a:t>3) Hold the investment to maturity (or, sell the bond into a 6% market)… </a:t>
            </a:r>
            <a:r>
              <a:rPr lang="en-US" altLang="en-US" sz="1600" b="1" dirty="0">
                <a:solidFill>
                  <a:srgbClr val="000000"/>
                </a:solidFill>
              </a:rPr>
              <a:t>price risk or interest-rate risk</a:t>
            </a:r>
            <a:endParaRPr lang="en-US" altLang="en-US" sz="1600" dirty="0"/>
          </a:p>
        </p:txBody>
      </p:sp>
      <p:sp>
        <p:nvSpPr>
          <p:cNvPr id="1843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8230B5C3-A940-4926-8874-E49E9C2BB383}" type="slidenum">
              <a:rPr lang="en-US" altLang="en-US" sz="1600" smtClean="0">
                <a:latin typeface="Tahoma" pitchFamily="-108" charset="0"/>
              </a:rPr>
              <a:pPr algn="l"/>
              <a:t>13</a:t>
            </a:fld>
            <a:endParaRPr lang="en-US" altLang="en-US" sz="1600" smtClean="0">
              <a:latin typeface="Tahoma" pitchFamily="-108" charset="0"/>
            </a:endParaRPr>
          </a:p>
        </p:txBody>
      </p:sp>
      <p:sp>
        <p:nvSpPr>
          <p:cNvPr id="6" name="Rectangle 2"/>
          <p:cNvSpPr txBox="1">
            <a:spLocks noChangeArrowheads="1"/>
          </p:cNvSpPr>
          <p:nvPr/>
        </p:nvSpPr>
        <p:spPr>
          <a:xfrm>
            <a:off x="457200" y="533400"/>
            <a:ext cx="1055687" cy="304800"/>
          </a:xfrm>
          <a:prstGeom prst="rect">
            <a:avLst/>
          </a:prstGeom>
          <a:solidFill>
            <a:srgbClr val="002060">
              <a:alpha val="5000"/>
            </a:srgbClr>
          </a:solidFill>
          <a:ln>
            <a:solidFill>
              <a:srgbClr val="002060"/>
            </a:solidFill>
          </a:ln>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dirty="0" smtClean="0">
                <a:ea typeface="ＭＳ Ｐゴシック" pitchFamily="-108" charset="-128"/>
              </a:rPr>
              <a:t>Jonas</a:t>
            </a:r>
          </a:p>
        </p:txBody>
      </p:sp>
    </p:spTree>
    <p:extLst>
      <p:ext uri="{BB962C8B-B14F-4D97-AF65-F5344CB8AC3E}">
        <p14:creationId xmlns:p14="http://schemas.microsoft.com/office/powerpoint/2010/main" val="3905429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5"/>
          <p:cNvSpPr txBox="1">
            <a:spLocks noChangeArrowheads="1"/>
          </p:cNvSpPr>
          <p:nvPr/>
        </p:nvSpPr>
        <p:spPr bwMode="auto">
          <a:xfrm>
            <a:off x="315913" y="1535294"/>
            <a:ext cx="8458200" cy="830262"/>
          </a:xfrm>
          <a:prstGeom prst="rect">
            <a:avLst/>
          </a:prstGeom>
          <a:solidFill>
            <a:srgbClr val="0000FF">
              <a:alpha val="5098"/>
            </a:srgbClr>
          </a:solidFill>
          <a:ln w="9525">
            <a:solidFill>
              <a:srgbClr val="000090"/>
            </a:solidFill>
            <a:miter lim="800000"/>
            <a:headEnd/>
            <a:tailEnd/>
          </a:ln>
        </p:spPr>
        <p:txBody>
          <a:bodyPr>
            <a:spAutoFit/>
          </a:bodyPr>
          <a:lstStyle>
            <a:lvl1pPr indent="-342900">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a:solidFill>
                  <a:srgbClr val="000000"/>
                </a:solidFill>
              </a:rPr>
              <a:t>Before we leave Jonas, let’s establish that if these three conditions hold, that Jonas will indeed earn a compound return of 6%, compounded semi-annually, on his investment in Bond A, issued by Howell Industries.</a:t>
            </a:r>
            <a:endParaRPr lang="en-US" altLang="en-US" sz="1600"/>
          </a:p>
        </p:txBody>
      </p:sp>
      <p:sp>
        <p:nvSpPr>
          <p:cNvPr id="1945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A9E704AF-B7B1-4D1A-82F2-671B8AC9F43D}" type="slidenum">
              <a:rPr lang="en-US" altLang="en-US" sz="1400" smtClean="0">
                <a:latin typeface="Tahoma" pitchFamily="-108" charset="0"/>
              </a:rPr>
              <a:pPr/>
              <a:t>14</a:t>
            </a:fld>
            <a:endParaRPr lang="en-US" altLang="en-US" sz="1400" smtClean="0">
              <a:latin typeface="Tahoma" pitchFamily="-108" charset="0"/>
            </a:endParaRPr>
          </a:p>
        </p:txBody>
      </p:sp>
      <p:sp>
        <p:nvSpPr>
          <p:cNvPr id="6" name="Rectangle 2"/>
          <p:cNvSpPr txBox="1">
            <a:spLocks noChangeArrowheads="1"/>
          </p:cNvSpPr>
          <p:nvPr/>
        </p:nvSpPr>
        <p:spPr>
          <a:xfrm>
            <a:off x="457200" y="533400"/>
            <a:ext cx="1055687" cy="304800"/>
          </a:xfrm>
          <a:prstGeom prst="rect">
            <a:avLst/>
          </a:prstGeom>
          <a:solidFill>
            <a:srgbClr val="002060">
              <a:alpha val="5000"/>
            </a:srgbClr>
          </a:solidFill>
          <a:ln>
            <a:solidFill>
              <a:srgbClr val="002060"/>
            </a:solidFill>
          </a:ln>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dirty="0" smtClean="0">
                <a:ea typeface="ＭＳ Ｐゴシック" pitchFamily="-108" charset="-128"/>
              </a:rPr>
              <a:t>Jonas</a:t>
            </a:r>
          </a:p>
        </p:txBody>
      </p:sp>
    </p:spTree>
    <p:extLst>
      <p:ext uri="{BB962C8B-B14F-4D97-AF65-F5344CB8AC3E}">
        <p14:creationId xmlns:p14="http://schemas.microsoft.com/office/powerpoint/2010/main" val="2020336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287383" y="1312069"/>
            <a:ext cx="8763000" cy="501675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342900">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a:solidFill>
                  <a:srgbClr val="000000"/>
                </a:solidFill>
              </a:rPr>
              <a:t>First, let’s establish that if these three conditions hold, that Jonas will earn a compound return of 6%, compounded semi-annually, on his investment in Bond A, issued by Howell Industries</a:t>
            </a:r>
            <a:r>
              <a:rPr lang="en-US" altLang="en-US" sz="1600" dirty="0" smtClean="0">
                <a:solidFill>
                  <a:srgbClr val="000000"/>
                </a:solidFill>
              </a:rPr>
              <a:t>.</a:t>
            </a:r>
          </a:p>
          <a:p>
            <a:pPr algn="l"/>
            <a:endParaRPr lang="en-US" altLang="en-US" sz="1600" dirty="0">
              <a:solidFill>
                <a:srgbClr val="000000"/>
              </a:solidFill>
            </a:endParaRPr>
          </a:p>
          <a:p>
            <a:pPr algn="l"/>
            <a:r>
              <a:rPr lang="en-US" altLang="en-US" sz="1600" dirty="0">
                <a:solidFill>
                  <a:srgbClr val="000000"/>
                </a:solidFill>
              </a:rPr>
              <a:t>To see this we will need to know the balance in his imaginary bank account at the end of the 25 years, making all of the assumptions.  We would deposit the $40 every six months in the imaginary bank account at a rate of 6%, compounded semi-annually.  Plus, we would get the $1,000 face value at the end</a:t>
            </a:r>
            <a:r>
              <a:rPr lang="en-US" altLang="en-US" sz="1600" dirty="0" smtClean="0">
                <a:solidFill>
                  <a:srgbClr val="000000"/>
                </a:solidFill>
              </a:rPr>
              <a:t>.</a:t>
            </a:r>
          </a:p>
          <a:p>
            <a:pPr algn="l"/>
            <a:endParaRPr lang="en-US" altLang="en-US" sz="1600" dirty="0">
              <a:solidFill>
                <a:srgbClr val="000000"/>
              </a:solidFill>
            </a:endParaRPr>
          </a:p>
          <a:p>
            <a:pPr algn="l"/>
            <a:endParaRPr lang="en-US" altLang="en-US" sz="1600" dirty="0">
              <a:solidFill>
                <a:srgbClr val="000000"/>
              </a:solidFill>
            </a:endParaRPr>
          </a:p>
          <a:p>
            <a:pPr algn="l"/>
            <a:endParaRPr lang="en-US" altLang="en-US" sz="1600" dirty="0">
              <a:solidFill>
                <a:srgbClr val="000000"/>
              </a:solidFill>
            </a:endParaRPr>
          </a:p>
          <a:p>
            <a:pPr algn="l"/>
            <a:endParaRPr lang="en-US" altLang="en-US" sz="1600" dirty="0">
              <a:solidFill>
                <a:srgbClr val="000000"/>
              </a:solidFill>
            </a:endParaRPr>
          </a:p>
          <a:p>
            <a:pPr algn="l"/>
            <a:endParaRPr lang="en-US" altLang="en-US" sz="1600" dirty="0">
              <a:solidFill>
                <a:srgbClr val="000000"/>
              </a:solidFill>
            </a:endParaRPr>
          </a:p>
          <a:p>
            <a:pPr algn="l"/>
            <a:endParaRPr lang="en-US" altLang="en-US" sz="1600" dirty="0"/>
          </a:p>
          <a:p>
            <a:pPr algn="l"/>
            <a:r>
              <a:rPr lang="en-US" altLang="en-US" sz="1600" dirty="0"/>
              <a:t>Next, we find the compound return we earned over the </a:t>
            </a:r>
            <a:r>
              <a:rPr lang="en-US" altLang="en-US" sz="1600" dirty="0" smtClean="0"/>
              <a:t>25 year period (you would likely do this on your calculator as the FV of a single sum and solve for the missing </a:t>
            </a:r>
            <a:r>
              <a:rPr lang="en-US" altLang="en-US" sz="1600" dirty="0" err="1" smtClean="0"/>
              <a:t>i</a:t>
            </a:r>
            <a:r>
              <a:rPr lang="en-US" altLang="en-US" sz="1600" dirty="0" smtClean="0"/>
              <a:t>/y).</a:t>
            </a:r>
          </a:p>
          <a:p>
            <a:pPr algn="l"/>
            <a:endParaRPr lang="en-US" altLang="en-US" sz="1600" dirty="0" smtClean="0"/>
          </a:p>
          <a:p>
            <a:pPr algn="l"/>
            <a:endParaRPr lang="en-US" altLang="en-US" sz="1600" dirty="0" smtClean="0"/>
          </a:p>
          <a:p>
            <a:pPr algn="l"/>
            <a:r>
              <a:rPr lang="en-US" altLang="en-US" sz="1600" dirty="0" smtClean="0"/>
              <a:t>Solving for r (and doubling it), we get 6%, compounded semi-annually.</a:t>
            </a:r>
          </a:p>
          <a:p>
            <a:pPr algn="l"/>
            <a:endParaRPr lang="en-US" altLang="en-US" sz="1600" dirty="0"/>
          </a:p>
          <a:p>
            <a:pPr algn="l"/>
            <a:endParaRPr lang="en-US" alt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4276774853"/>
              </p:ext>
            </p:extLst>
          </p:nvPr>
        </p:nvGraphicFramePr>
        <p:xfrm>
          <a:off x="457200" y="3203575"/>
          <a:ext cx="3632200" cy="1143000"/>
        </p:xfrm>
        <a:graphic>
          <a:graphicData uri="http://schemas.openxmlformats.org/drawingml/2006/table">
            <a:tbl>
              <a:tblPr/>
              <a:tblGrid>
                <a:gridCol w="1333500"/>
                <a:gridCol w="660400"/>
                <a:gridCol w="660400"/>
                <a:gridCol w="977900"/>
              </a:tblGrid>
              <a:tr h="228600">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itchFamily="-108" charset="0"/>
                          <a:ea typeface="ＭＳ Ｐゴシック" pitchFamily="-108" charset="-128"/>
                        </a:rPr>
                        <a:t>FV</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==&gt;</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4511.87</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8600">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PV</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0</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 </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itchFamily="-108" charset="0"/>
                          <a:ea typeface="ＭＳ Ｐゴシック" pitchFamily="-108" charset="-128"/>
                        </a:rPr>
                        <a:t> </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8600">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i/y</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3</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 </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 </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8600">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N</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50</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 </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 </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8600">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itchFamily="-108" charset="0"/>
                          <a:ea typeface="ＭＳ Ｐゴシック" pitchFamily="-108" charset="-128"/>
                        </a:rPr>
                        <a:t>PMT</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40</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08" charset="0"/>
                          <a:ea typeface="ＭＳ Ｐゴシック" pitchFamily="-108" charset="-128"/>
                        </a:rPr>
                        <a:t> </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itchFamily="-108" charset="0"/>
                          <a:ea typeface="ＭＳ Ｐゴシック" pitchFamily="-108" charset="-128"/>
                        </a:rPr>
                        <a:t> </a:t>
                      </a:r>
                    </a:p>
                  </a:txBody>
                  <a:tcPr marL="12700" marR="12700" marT="127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15" name="TextBox 5"/>
          <p:cNvSpPr txBox="1">
            <a:spLocks noChangeArrowheads="1"/>
          </p:cNvSpPr>
          <p:nvPr/>
        </p:nvSpPr>
        <p:spPr bwMode="auto">
          <a:xfrm>
            <a:off x="381000" y="5131990"/>
            <a:ext cx="4724400" cy="307975"/>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400" dirty="0" smtClean="0"/>
              <a:t>$4,511.87 + $1000 = 5,511.87 = t=25 imaginary bank balance</a:t>
            </a:r>
            <a:endParaRPr lang="en-US" altLang="en-US" sz="1400" dirty="0"/>
          </a:p>
        </p:txBody>
      </p:sp>
      <p:graphicFrame>
        <p:nvGraphicFramePr>
          <p:cNvPr id="20516" name="Object 2"/>
          <p:cNvGraphicFramePr>
            <a:graphicFrameLocks noChangeAspect="1"/>
          </p:cNvGraphicFramePr>
          <p:nvPr>
            <p:extLst>
              <p:ext uri="{D42A27DB-BD31-4B8C-83A1-F6EECF244321}">
                <p14:modId xmlns:p14="http://schemas.microsoft.com/office/powerpoint/2010/main" val="171477304"/>
              </p:ext>
            </p:extLst>
          </p:nvPr>
        </p:nvGraphicFramePr>
        <p:xfrm>
          <a:off x="385354" y="5868590"/>
          <a:ext cx="2362200" cy="242888"/>
        </p:xfrm>
        <a:graphic>
          <a:graphicData uri="http://schemas.openxmlformats.org/presentationml/2006/ole">
            <mc:AlternateContent xmlns:mc="http://schemas.openxmlformats.org/markup-compatibility/2006">
              <mc:Choice xmlns:v="urn:schemas-microsoft-com:vml" Requires="v">
                <p:oleObj spid="_x0000_s1045" name="Equation" r:id="rId4" imgW="1854200" imgH="190500" progId="Equation.3">
                  <p:embed/>
                </p:oleObj>
              </mc:Choice>
              <mc:Fallback>
                <p:oleObj name="Equation" r:id="rId4" imgW="1854200" imgH="1905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354" y="5868590"/>
                        <a:ext cx="2362200" cy="242888"/>
                      </a:xfrm>
                      <a:prstGeom prst="rect">
                        <a:avLst/>
                      </a:prstGeom>
                      <a:noFill/>
                      <a:ln>
                        <a:solidFill>
                          <a:schemeClr val="tx1"/>
                        </a:solidFill>
                      </a:ln>
                      <a:effectLst/>
                      <a:extLst/>
                    </p:spPr>
                  </p:pic>
                </p:oleObj>
              </mc:Fallback>
            </mc:AlternateContent>
          </a:graphicData>
        </a:graphic>
      </p:graphicFrame>
      <p:sp>
        <p:nvSpPr>
          <p:cNvPr id="20517"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79E5BCE6-796E-4C79-B9EC-A6891A433C03}" type="slidenum">
              <a:rPr lang="en-US" altLang="en-US" sz="1400" smtClean="0">
                <a:latin typeface="Tahoma" pitchFamily="-108" charset="0"/>
              </a:rPr>
              <a:pPr algn="l"/>
              <a:t>15</a:t>
            </a:fld>
            <a:endParaRPr lang="en-US" altLang="en-US" sz="1400" smtClean="0">
              <a:latin typeface="Tahoma" pitchFamily="-108" charset="0"/>
            </a:endParaRPr>
          </a:p>
        </p:txBody>
      </p:sp>
      <p:sp>
        <p:nvSpPr>
          <p:cNvPr id="9" name="Rectangle 2"/>
          <p:cNvSpPr txBox="1">
            <a:spLocks noChangeArrowheads="1"/>
          </p:cNvSpPr>
          <p:nvPr/>
        </p:nvSpPr>
        <p:spPr>
          <a:xfrm>
            <a:off x="457200" y="533400"/>
            <a:ext cx="1055687" cy="304800"/>
          </a:xfrm>
          <a:prstGeom prst="rect">
            <a:avLst/>
          </a:prstGeom>
          <a:solidFill>
            <a:srgbClr val="002060">
              <a:alpha val="5000"/>
            </a:srgbClr>
          </a:solidFill>
          <a:ln>
            <a:solidFill>
              <a:srgbClr val="002060"/>
            </a:solidFill>
          </a:ln>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dirty="0" smtClean="0">
                <a:ea typeface="ＭＳ Ｐゴシック" pitchFamily="-108" charset="-128"/>
              </a:rPr>
              <a:t>Jonas</a:t>
            </a:r>
          </a:p>
        </p:txBody>
      </p:sp>
    </p:spTree>
    <p:extLst>
      <p:ext uri="{BB962C8B-B14F-4D97-AF65-F5344CB8AC3E}">
        <p14:creationId xmlns:p14="http://schemas.microsoft.com/office/powerpoint/2010/main" val="2780529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315913" y="1447800"/>
            <a:ext cx="7969250" cy="584200"/>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342900">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a:solidFill>
                  <a:srgbClr val="000000"/>
                </a:solidFill>
              </a:rPr>
              <a:t>You can also imagine Jonas’s imaginary bank account growing each year by a combination of coupon payments and interest on the previous coupon payments….</a:t>
            </a:r>
            <a:endParaRPr lang="en-US" altLang="en-US" sz="1600"/>
          </a:p>
        </p:txBody>
      </p:sp>
      <p:graphicFrame>
        <p:nvGraphicFramePr>
          <p:cNvPr id="9" name="Table 8"/>
          <p:cNvGraphicFramePr>
            <a:graphicFrameLocks noGrp="1"/>
          </p:cNvGraphicFramePr>
          <p:nvPr>
            <p:extLst>
              <p:ext uri="{D42A27DB-BD31-4B8C-83A1-F6EECF244321}">
                <p14:modId xmlns:p14="http://schemas.microsoft.com/office/powerpoint/2010/main" val="2771023581"/>
              </p:ext>
            </p:extLst>
          </p:nvPr>
        </p:nvGraphicFramePr>
        <p:xfrm>
          <a:off x="406400" y="2187575"/>
          <a:ext cx="3613150" cy="3059113"/>
        </p:xfrm>
        <a:graphic>
          <a:graphicData uri="http://schemas.openxmlformats.org/drawingml/2006/table">
            <a:tbl>
              <a:tblPr/>
              <a:tblGrid>
                <a:gridCol w="865187"/>
                <a:gridCol w="1374775"/>
                <a:gridCol w="1373188"/>
              </a:tblGrid>
              <a:tr h="744538">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itchFamily="-108" charset="0"/>
                          <a:ea typeface="ＭＳ Ｐゴシック" pitchFamily="-108" charset="-128"/>
                        </a:rPr>
                        <a:t>Period (t)</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itchFamily="-108" charset="0"/>
                          <a:ea typeface="ＭＳ Ｐゴシック" pitchFamily="-108" charset="-128"/>
                        </a:rPr>
                        <a:t>Addititon or Subtraction to Account</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itchFamily="-108" charset="0"/>
                          <a:ea typeface="ＭＳ Ｐゴシック" pitchFamily="-108" charset="-128"/>
                        </a:rPr>
                        <a:t>Imaginary Account Balance</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0.5</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1</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$81.20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1.5</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$123.64</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2</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$167.35</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24</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$4,176.34</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24.5</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$4,341.63</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7175">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25</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itchFamily="-108" charset="0"/>
                          <a:ea typeface="ＭＳ Ｐゴシック" pitchFamily="-108" charset="-128"/>
                        </a:rPr>
                        <a:t>$1,040</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itchFamily="-108" charset="2"/>
                        <a:defRPr sz="2800">
                          <a:solidFill>
                            <a:schemeClr val="tx1"/>
                          </a:solidFill>
                          <a:latin typeface="Tahoma" pitchFamily="-108" charset="0"/>
                          <a:ea typeface="ＭＳ Ｐゴシック" pitchFamily="-108" charset="-128"/>
                        </a:defRPr>
                      </a:lvl1pPr>
                      <a:lvl2pPr marL="37931725" indent="-37474525">
                        <a:spcBef>
                          <a:spcPct val="20000"/>
                        </a:spcBef>
                        <a:buClr>
                          <a:schemeClr val="hlink"/>
                        </a:buClr>
                        <a:buSzPct val="55000"/>
                        <a:buFont typeface="Wingdings" pitchFamily="-108" charset="2"/>
                        <a:defRPr sz="2400">
                          <a:solidFill>
                            <a:schemeClr val="tx1"/>
                          </a:solidFill>
                          <a:latin typeface="Tahoma" pitchFamily="-108" charset="0"/>
                          <a:ea typeface="ＭＳ Ｐゴシック" pitchFamily="-108" charset="-128"/>
                        </a:defRPr>
                      </a:lvl2pPr>
                      <a:lvl3pPr>
                        <a:spcBef>
                          <a:spcPct val="20000"/>
                        </a:spcBef>
                        <a:defRPr sz="2000">
                          <a:solidFill>
                            <a:schemeClr val="tx1"/>
                          </a:solidFill>
                          <a:latin typeface="Tahoma" pitchFamily="-108" charset="0"/>
                          <a:ea typeface="ＭＳ Ｐゴシック" pitchFamily="-108" charset="-128"/>
                        </a:defRPr>
                      </a:lvl3pPr>
                      <a:lvl4pPr>
                        <a:spcBef>
                          <a:spcPct val="20000"/>
                        </a:spcBef>
                        <a:defRPr>
                          <a:solidFill>
                            <a:schemeClr val="tx1"/>
                          </a:solidFill>
                          <a:latin typeface="Tahoma" pitchFamily="-108" charset="0"/>
                          <a:ea typeface="ＭＳ Ｐゴシック" pitchFamily="-108" charset="-128"/>
                        </a:defRPr>
                      </a:lvl4pPr>
                      <a:lvl5pPr>
                        <a:spcBef>
                          <a:spcPct val="20000"/>
                        </a:spcBef>
                        <a:defRPr>
                          <a:solidFill>
                            <a:schemeClr val="tx1"/>
                          </a:solidFill>
                          <a:latin typeface="Tahoma"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ahoma"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ahoma"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ahoma"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ahoma"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itchFamily="-108" charset="0"/>
                          <a:ea typeface="ＭＳ Ｐゴシック" pitchFamily="-108" charset="-128"/>
                        </a:rPr>
                        <a:t>$5,511.87</a:t>
                      </a:r>
                    </a:p>
                  </a:txBody>
                  <a:tcPr marL="12700" marR="12700" marT="126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5FD174D3-2889-4523-ACCC-356D344ED125}" type="slidenum">
              <a:rPr lang="en-US" altLang="en-US" sz="1400" smtClean="0">
                <a:latin typeface="Tahoma" pitchFamily="-108" charset="0"/>
              </a:rPr>
              <a:pPr/>
              <a:t>16</a:t>
            </a:fld>
            <a:endParaRPr lang="en-US" altLang="en-US" sz="1400" smtClean="0">
              <a:latin typeface="Tahoma" pitchFamily="-108" charset="0"/>
            </a:endParaRPr>
          </a:p>
        </p:txBody>
      </p:sp>
      <p:sp>
        <p:nvSpPr>
          <p:cNvPr id="7" name="Rectangle 2"/>
          <p:cNvSpPr txBox="1">
            <a:spLocks noChangeArrowheads="1"/>
          </p:cNvSpPr>
          <p:nvPr/>
        </p:nvSpPr>
        <p:spPr>
          <a:xfrm>
            <a:off x="457200" y="533400"/>
            <a:ext cx="1055687" cy="304800"/>
          </a:xfrm>
          <a:prstGeom prst="rect">
            <a:avLst/>
          </a:prstGeom>
          <a:solidFill>
            <a:srgbClr val="002060">
              <a:alpha val="5000"/>
            </a:srgbClr>
          </a:solidFill>
          <a:ln>
            <a:solidFill>
              <a:srgbClr val="002060"/>
            </a:solidFill>
          </a:ln>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000" dirty="0" smtClean="0">
                <a:ea typeface="ＭＳ Ｐゴシック" pitchFamily="-108" charset="-128"/>
              </a:rPr>
              <a:t>Jonas</a:t>
            </a:r>
          </a:p>
        </p:txBody>
      </p:sp>
    </p:spTree>
    <p:extLst>
      <p:ext uri="{BB962C8B-B14F-4D97-AF65-F5344CB8AC3E}">
        <p14:creationId xmlns:p14="http://schemas.microsoft.com/office/powerpoint/2010/main" val="3968245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315686" y="838200"/>
            <a:ext cx="6934200" cy="400050"/>
          </a:xfrm>
          <a:prstGeom prst="rect">
            <a:avLst/>
          </a:prstGeom>
          <a:solidFill>
            <a:srgbClr val="002060">
              <a:alpha val="5000"/>
            </a:srgbClr>
          </a:solidFill>
          <a:ln w="9525">
            <a:solidFill>
              <a:srgbClr val="000000"/>
            </a:solidFill>
            <a:miter lim="800000"/>
            <a:headEnd/>
            <a:tailEnd/>
          </a:ln>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cs typeface="Times New Roman" pitchFamily="-108" charset="0"/>
              </a:rPr>
              <a:t>Recap: Finding the Bond’s Price versus Yield to Maturity</a:t>
            </a:r>
          </a:p>
        </p:txBody>
      </p:sp>
      <p:sp>
        <p:nvSpPr>
          <p:cNvPr id="22531" name="TextBox 3"/>
          <p:cNvSpPr txBox="1">
            <a:spLocks noChangeArrowheads="1"/>
          </p:cNvSpPr>
          <p:nvPr/>
        </p:nvSpPr>
        <p:spPr bwMode="auto">
          <a:xfrm>
            <a:off x="304800" y="1931194"/>
            <a:ext cx="8077200" cy="2031325"/>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b="1" dirty="0">
                <a:cs typeface="Times New Roman" pitchFamily="-108" charset="0"/>
              </a:rPr>
              <a:t>If we discount the bond’s stated cash flows by the bond’s yield-to-maturity (YTM), we get the bond’s price</a:t>
            </a:r>
            <a:r>
              <a:rPr lang="en-US" altLang="en-US" sz="1800" b="1" dirty="0" smtClean="0">
                <a:cs typeface="Times New Roman" pitchFamily="-108" charset="0"/>
              </a:rPr>
              <a:t>.</a:t>
            </a:r>
          </a:p>
          <a:p>
            <a:pPr algn="l"/>
            <a:r>
              <a:rPr lang="en-US" altLang="en-US" sz="1800" b="1" dirty="0" smtClean="0">
                <a:cs typeface="Times New Roman" pitchFamily="-108" charset="0"/>
              </a:rPr>
              <a:t> </a:t>
            </a:r>
            <a:endParaRPr lang="en-US" altLang="en-US" sz="1800" b="1" dirty="0">
              <a:cs typeface="Times New Roman" pitchFamily="-108" charset="0"/>
            </a:endParaRPr>
          </a:p>
          <a:p>
            <a:pPr algn="l"/>
            <a:r>
              <a:rPr lang="en-US" altLang="en-US" sz="1800" b="1" dirty="0">
                <a:cs typeface="Times New Roman" pitchFamily="-108" charset="0"/>
              </a:rPr>
              <a:t>To get the Bond’s YTM, we simply turn this around.  To get the bond’s YTM, we start with the bond’s price and then back out the YTM by finding the compound rate that makes the present value of the bond’s cash flows equal to the bond’s price.</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62A3C7C2-1595-4440-8B5F-60B900A6EF18}" type="slidenum">
              <a:rPr lang="en-US" altLang="en-US" sz="1400" smtClean="0">
                <a:latin typeface="Tahoma" pitchFamily="-108" charset="0"/>
              </a:rPr>
              <a:pPr/>
              <a:t>17</a:t>
            </a:fld>
            <a:endParaRPr lang="en-US" altLang="en-US" sz="1400" smtClean="0">
              <a:latin typeface="Tahoma" pitchFamily="-108" charset="0"/>
            </a:endParaRPr>
          </a:p>
        </p:txBody>
      </p:sp>
    </p:spTree>
    <p:extLst>
      <p:ext uri="{BB962C8B-B14F-4D97-AF65-F5344CB8AC3E}">
        <p14:creationId xmlns:p14="http://schemas.microsoft.com/office/powerpoint/2010/main" val="1364363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32572" y="2397125"/>
            <a:ext cx="3657600" cy="1447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2400">
              <a:cs typeface="Times New Roman" pitchFamily="-108" charset="0"/>
            </a:endParaRPr>
          </a:p>
        </p:txBody>
      </p:sp>
      <p:sp>
        <p:nvSpPr>
          <p:cNvPr id="23555" name="Text Box 4"/>
          <p:cNvSpPr txBox="1">
            <a:spLocks noChangeArrowheads="1"/>
          </p:cNvSpPr>
          <p:nvPr/>
        </p:nvSpPr>
        <p:spPr bwMode="auto">
          <a:xfrm>
            <a:off x="584972" y="2724150"/>
            <a:ext cx="2819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eaLnBrk="1" hangingPunct="1"/>
            <a:r>
              <a:rPr lang="en-US" altLang="en-US" sz="2400">
                <a:cs typeface="Times New Roman" pitchFamily="-108" charset="0"/>
              </a:rPr>
              <a:t>Bond’s Cash Flows – timing and amount</a:t>
            </a:r>
          </a:p>
        </p:txBody>
      </p:sp>
      <p:sp>
        <p:nvSpPr>
          <p:cNvPr id="23556" name="Rectangle 5"/>
          <p:cNvSpPr>
            <a:spLocks noChangeArrowheads="1"/>
          </p:cNvSpPr>
          <p:nvPr/>
        </p:nvSpPr>
        <p:spPr bwMode="auto">
          <a:xfrm>
            <a:off x="432572" y="4454525"/>
            <a:ext cx="3657600" cy="1447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2400">
              <a:cs typeface="Times New Roman" pitchFamily="-108" charset="0"/>
            </a:endParaRPr>
          </a:p>
        </p:txBody>
      </p:sp>
      <p:sp>
        <p:nvSpPr>
          <p:cNvPr id="23557" name="Text Box 6"/>
          <p:cNvSpPr txBox="1">
            <a:spLocks noChangeArrowheads="1"/>
          </p:cNvSpPr>
          <p:nvPr/>
        </p:nvSpPr>
        <p:spPr bwMode="auto">
          <a:xfrm>
            <a:off x="596085" y="4683125"/>
            <a:ext cx="2819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eaLnBrk="1" hangingPunct="1"/>
            <a:r>
              <a:rPr lang="en-US" altLang="en-US" sz="2400">
                <a:cs typeface="Times New Roman" pitchFamily="-108" charset="0"/>
              </a:rPr>
              <a:t>Market Yield (Yield-to-Maturity, YTM)</a:t>
            </a:r>
          </a:p>
        </p:txBody>
      </p:sp>
      <p:sp>
        <p:nvSpPr>
          <p:cNvPr id="23558" name="Rectangle 7"/>
          <p:cNvSpPr>
            <a:spLocks noChangeArrowheads="1"/>
          </p:cNvSpPr>
          <p:nvPr/>
        </p:nvSpPr>
        <p:spPr bwMode="auto">
          <a:xfrm>
            <a:off x="4471172" y="3235325"/>
            <a:ext cx="2057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2400">
              <a:cs typeface="Times New Roman" pitchFamily="-108" charset="0"/>
            </a:endParaRPr>
          </a:p>
        </p:txBody>
      </p:sp>
      <p:sp>
        <p:nvSpPr>
          <p:cNvPr id="23559" name="Text Box 8"/>
          <p:cNvSpPr txBox="1">
            <a:spLocks noChangeArrowheads="1"/>
          </p:cNvSpPr>
          <p:nvPr/>
        </p:nvSpPr>
        <p:spPr bwMode="auto">
          <a:xfrm>
            <a:off x="4623572" y="3646488"/>
            <a:ext cx="160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eaLnBrk="1" hangingPunct="1"/>
            <a:r>
              <a:rPr lang="en-US" altLang="en-US" sz="2400">
                <a:cs typeface="Times New Roman" pitchFamily="-108" charset="0"/>
              </a:rPr>
              <a:t>Present Value Calculation</a:t>
            </a:r>
          </a:p>
        </p:txBody>
      </p:sp>
      <p:sp>
        <p:nvSpPr>
          <p:cNvPr id="23560" name="Rectangle 9"/>
          <p:cNvSpPr>
            <a:spLocks noChangeArrowheads="1"/>
          </p:cNvSpPr>
          <p:nvPr/>
        </p:nvSpPr>
        <p:spPr bwMode="auto">
          <a:xfrm>
            <a:off x="6909572" y="3997325"/>
            <a:ext cx="13716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2400">
              <a:cs typeface="Times New Roman" pitchFamily="-108" charset="0"/>
            </a:endParaRPr>
          </a:p>
        </p:txBody>
      </p:sp>
      <p:sp>
        <p:nvSpPr>
          <p:cNvPr id="23561" name="Text Box 10"/>
          <p:cNvSpPr txBox="1">
            <a:spLocks noChangeArrowheads="1"/>
          </p:cNvSpPr>
          <p:nvPr/>
        </p:nvSpPr>
        <p:spPr bwMode="auto">
          <a:xfrm>
            <a:off x="6985772" y="4038600"/>
            <a:ext cx="1219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eaLnBrk="1" hangingPunct="1"/>
            <a:r>
              <a:rPr lang="en-US" altLang="en-US" sz="2400" b="1">
                <a:cs typeface="Times New Roman" pitchFamily="-108" charset="0"/>
              </a:rPr>
              <a:t>Bond’s Price</a:t>
            </a:r>
          </a:p>
        </p:txBody>
      </p:sp>
      <p:sp>
        <p:nvSpPr>
          <p:cNvPr id="23562" name="Line 11"/>
          <p:cNvSpPr>
            <a:spLocks noChangeShapeType="1"/>
          </p:cNvSpPr>
          <p:nvPr/>
        </p:nvSpPr>
        <p:spPr bwMode="auto">
          <a:xfrm>
            <a:off x="4090172" y="3006725"/>
            <a:ext cx="3810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3" name="Line 12"/>
          <p:cNvSpPr>
            <a:spLocks noChangeShapeType="1"/>
          </p:cNvSpPr>
          <p:nvPr/>
        </p:nvSpPr>
        <p:spPr bwMode="auto">
          <a:xfrm flipV="1">
            <a:off x="4090172" y="4225925"/>
            <a:ext cx="3810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4" name="Line 13"/>
          <p:cNvSpPr>
            <a:spLocks noChangeShapeType="1"/>
          </p:cNvSpPr>
          <p:nvPr/>
        </p:nvSpPr>
        <p:spPr bwMode="auto">
          <a:xfrm>
            <a:off x="6528572" y="4378325"/>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5" name="TextBox 2"/>
          <p:cNvSpPr txBox="1">
            <a:spLocks noChangeArrowheads="1"/>
          </p:cNvSpPr>
          <p:nvPr/>
        </p:nvSpPr>
        <p:spPr bwMode="auto">
          <a:xfrm>
            <a:off x="432572" y="1711325"/>
            <a:ext cx="396240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b="1">
                <a:cs typeface="Times New Roman" pitchFamily="-108" charset="0"/>
              </a:rPr>
              <a:t>Finding the bond’s price….</a:t>
            </a:r>
          </a:p>
        </p:txBody>
      </p:sp>
      <p:sp>
        <p:nvSpPr>
          <p:cNvPr id="23566" name="Slide Number Placeholder 14"/>
          <p:cNvSpPr>
            <a:spLocks noGrp="1"/>
          </p:cNvSpPr>
          <p:nvPr>
            <p:ph type="sldNum" sz="quarter" idx="12"/>
          </p:nvPr>
        </p:nvSpPr>
        <p:spPr>
          <a:xfrm>
            <a:off x="6528572" y="57054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AD1880AA-D46D-450D-A7EE-60EAF00BABAB}" type="slidenum">
              <a:rPr lang="en-US" altLang="en-US" sz="1400" smtClean="0">
                <a:latin typeface="Tahoma" pitchFamily="-108" charset="0"/>
              </a:rPr>
              <a:pPr/>
              <a:t>18</a:t>
            </a:fld>
            <a:endParaRPr lang="en-US" altLang="en-US" sz="1400" smtClean="0">
              <a:latin typeface="Tahoma" pitchFamily="-108" charset="0"/>
            </a:endParaRPr>
          </a:p>
        </p:txBody>
      </p:sp>
      <p:sp>
        <p:nvSpPr>
          <p:cNvPr id="16" name="Text Box 4"/>
          <p:cNvSpPr txBox="1">
            <a:spLocks noChangeArrowheads="1"/>
          </p:cNvSpPr>
          <p:nvPr/>
        </p:nvSpPr>
        <p:spPr bwMode="auto">
          <a:xfrm>
            <a:off x="315686" y="838200"/>
            <a:ext cx="6934200" cy="400050"/>
          </a:xfrm>
          <a:prstGeom prst="rect">
            <a:avLst/>
          </a:prstGeom>
          <a:solidFill>
            <a:srgbClr val="002060">
              <a:alpha val="5000"/>
            </a:srgbClr>
          </a:solidFill>
          <a:ln w="9525">
            <a:solidFill>
              <a:srgbClr val="000000"/>
            </a:solidFill>
            <a:miter lim="800000"/>
            <a:headEnd/>
            <a:tailEnd/>
          </a:ln>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cs typeface="Times New Roman" pitchFamily="-108" charset="0"/>
              </a:rPr>
              <a:t>Recap: Finding the Bond’s Price versus Yield to Maturity</a:t>
            </a:r>
          </a:p>
        </p:txBody>
      </p:sp>
    </p:spTree>
    <p:extLst>
      <p:ext uri="{BB962C8B-B14F-4D97-AF65-F5344CB8AC3E}">
        <p14:creationId xmlns:p14="http://schemas.microsoft.com/office/powerpoint/2010/main" val="4132301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6"/>
          <p:cNvSpPr>
            <a:spLocks noChangeShapeType="1"/>
          </p:cNvSpPr>
          <p:nvPr/>
        </p:nvSpPr>
        <p:spPr bwMode="auto">
          <a:xfrm>
            <a:off x="881063" y="2573337"/>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79" name="Line 7"/>
          <p:cNvSpPr>
            <a:spLocks noChangeShapeType="1"/>
          </p:cNvSpPr>
          <p:nvPr/>
        </p:nvSpPr>
        <p:spPr bwMode="auto">
          <a:xfrm>
            <a:off x="30146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0" name="Line 8"/>
          <p:cNvSpPr>
            <a:spLocks noChangeShapeType="1"/>
          </p:cNvSpPr>
          <p:nvPr/>
        </p:nvSpPr>
        <p:spPr bwMode="auto">
          <a:xfrm>
            <a:off x="37004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1" name="Line 9"/>
          <p:cNvSpPr>
            <a:spLocks noChangeShapeType="1"/>
          </p:cNvSpPr>
          <p:nvPr/>
        </p:nvSpPr>
        <p:spPr bwMode="auto">
          <a:xfrm>
            <a:off x="43100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2" name="Line 10"/>
          <p:cNvSpPr>
            <a:spLocks noChangeShapeType="1"/>
          </p:cNvSpPr>
          <p:nvPr/>
        </p:nvSpPr>
        <p:spPr bwMode="auto">
          <a:xfrm>
            <a:off x="49958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3" name="Line 11"/>
          <p:cNvSpPr>
            <a:spLocks noChangeShapeType="1"/>
          </p:cNvSpPr>
          <p:nvPr/>
        </p:nvSpPr>
        <p:spPr bwMode="auto">
          <a:xfrm>
            <a:off x="57578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Line 12"/>
          <p:cNvSpPr>
            <a:spLocks noChangeShapeType="1"/>
          </p:cNvSpPr>
          <p:nvPr/>
        </p:nvSpPr>
        <p:spPr bwMode="auto">
          <a:xfrm>
            <a:off x="65198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Line 13"/>
          <p:cNvSpPr>
            <a:spLocks noChangeShapeType="1"/>
          </p:cNvSpPr>
          <p:nvPr/>
        </p:nvSpPr>
        <p:spPr bwMode="auto">
          <a:xfrm>
            <a:off x="72818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Line 14"/>
          <p:cNvSpPr>
            <a:spLocks noChangeShapeType="1"/>
          </p:cNvSpPr>
          <p:nvPr/>
        </p:nvSpPr>
        <p:spPr bwMode="auto">
          <a:xfrm>
            <a:off x="15668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15"/>
          <p:cNvSpPr>
            <a:spLocks noChangeShapeType="1"/>
          </p:cNvSpPr>
          <p:nvPr/>
        </p:nvSpPr>
        <p:spPr bwMode="auto">
          <a:xfrm>
            <a:off x="2252663" y="2573337"/>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8" name="Text Box 16"/>
          <p:cNvSpPr txBox="1">
            <a:spLocks noChangeArrowheads="1"/>
          </p:cNvSpPr>
          <p:nvPr/>
        </p:nvSpPr>
        <p:spPr bwMode="auto">
          <a:xfrm>
            <a:off x="1185863" y="2725737"/>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p:txBody>
      </p:sp>
      <p:sp>
        <p:nvSpPr>
          <p:cNvPr id="24589" name="Text Box 17"/>
          <p:cNvSpPr txBox="1">
            <a:spLocks noChangeArrowheads="1"/>
          </p:cNvSpPr>
          <p:nvPr/>
        </p:nvSpPr>
        <p:spPr bwMode="auto">
          <a:xfrm>
            <a:off x="1947863" y="2725737"/>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p:txBody>
      </p:sp>
      <p:sp>
        <p:nvSpPr>
          <p:cNvPr id="24590" name="Text Box 18"/>
          <p:cNvSpPr txBox="1">
            <a:spLocks noChangeArrowheads="1"/>
          </p:cNvSpPr>
          <p:nvPr/>
        </p:nvSpPr>
        <p:spPr bwMode="auto">
          <a:xfrm>
            <a:off x="2709863" y="2725737"/>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p:txBody>
      </p:sp>
      <p:sp>
        <p:nvSpPr>
          <p:cNvPr id="24591" name="Text Box 19"/>
          <p:cNvSpPr txBox="1">
            <a:spLocks noChangeArrowheads="1"/>
          </p:cNvSpPr>
          <p:nvPr/>
        </p:nvSpPr>
        <p:spPr bwMode="auto">
          <a:xfrm>
            <a:off x="4081463" y="2725737"/>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p:txBody>
      </p:sp>
      <p:sp>
        <p:nvSpPr>
          <p:cNvPr id="24592" name="Text Box 20"/>
          <p:cNvSpPr txBox="1">
            <a:spLocks noChangeArrowheads="1"/>
          </p:cNvSpPr>
          <p:nvPr/>
        </p:nvSpPr>
        <p:spPr bwMode="auto">
          <a:xfrm>
            <a:off x="3395663" y="2725737"/>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p:txBody>
      </p:sp>
      <p:sp>
        <p:nvSpPr>
          <p:cNvPr id="24593" name="Text Box 21"/>
          <p:cNvSpPr txBox="1">
            <a:spLocks noChangeArrowheads="1"/>
          </p:cNvSpPr>
          <p:nvPr/>
        </p:nvSpPr>
        <p:spPr bwMode="auto">
          <a:xfrm>
            <a:off x="5453063" y="2725737"/>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p:txBody>
      </p:sp>
      <p:sp>
        <p:nvSpPr>
          <p:cNvPr id="24594" name="Text Box 22"/>
          <p:cNvSpPr txBox="1">
            <a:spLocks noChangeArrowheads="1"/>
          </p:cNvSpPr>
          <p:nvPr/>
        </p:nvSpPr>
        <p:spPr bwMode="auto">
          <a:xfrm>
            <a:off x="4767263" y="2725737"/>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p:txBody>
      </p:sp>
      <p:sp>
        <p:nvSpPr>
          <p:cNvPr id="24595" name="Text Box 23"/>
          <p:cNvSpPr txBox="1">
            <a:spLocks noChangeArrowheads="1"/>
          </p:cNvSpPr>
          <p:nvPr/>
        </p:nvSpPr>
        <p:spPr bwMode="auto">
          <a:xfrm>
            <a:off x="6215063" y="2725737"/>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p:txBody>
      </p:sp>
      <p:sp>
        <p:nvSpPr>
          <p:cNvPr id="24596" name="Text Box 24"/>
          <p:cNvSpPr txBox="1">
            <a:spLocks noChangeArrowheads="1"/>
          </p:cNvSpPr>
          <p:nvPr/>
        </p:nvSpPr>
        <p:spPr bwMode="auto">
          <a:xfrm>
            <a:off x="6900863" y="2725737"/>
            <a:ext cx="1295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200" b="1">
                <a:cs typeface="Times New Roman" pitchFamily="-108" charset="0"/>
              </a:rPr>
              <a:t>Coupon</a:t>
            </a:r>
          </a:p>
          <a:p>
            <a:r>
              <a:rPr lang="en-US" altLang="en-US" sz="1200" b="1">
                <a:cs typeface="Times New Roman" pitchFamily="-108" charset="0"/>
              </a:rPr>
              <a:t>+Face Value</a:t>
            </a:r>
          </a:p>
        </p:txBody>
      </p:sp>
      <p:sp>
        <p:nvSpPr>
          <p:cNvPr id="24597" name="Text Box 25"/>
          <p:cNvSpPr txBox="1">
            <a:spLocks noChangeArrowheads="1"/>
          </p:cNvSpPr>
          <p:nvPr/>
        </p:nvSpPr>
        <p:spPr bwMode="auto">
          <a:xfrm>
            <a:off x="271463" y="3030537"/>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800">
                <a:cs typeface="Times New Roman" pitchFamily="-108" charset="0"/>
              </a:rPr>
              <a:t>MARKETPRICE</a:t>
            </a:r>
          </a:p>
        </p:txBody>
      </p:sp>
      <p:sp>
        <p:nvSpPr>
          <p:cNvPr id="24598" name="Line 26"/>
          <p:cNvSpPr>
            <a:spLocks noChangeShapeType="1"/>
          </p:cNvSpPr>
          <p:nvPr/>
        </p:nvSpPr>
        <p:spPr bwMode="auto">
          <a:xfrm>
            <a:off x="881063" y="2573337"/>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9" name="Line 29"/>
          <p:cNvSpPr>
            <a:spLocks noChangeShapeType="1"/>
          </p:cNvSpPr>
          <p:nvPr/>
        </p:nvSpPr>
        <p:spPr bwMode="auto">
          <a:xfrm>
            <a:off x="1566863" y="3106737"/>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Line 30"/>
          <p:cNvSpPr>
            <a:spLocks noChangeShapeType="1"/>
          </p:cNvSpPr>
          <p:nvPr/>
        </p:nvSpPr>
        <p:spPr bwMode="auto">
          <a:xfrm>
            <a:off x="2252663" y="3106737"/>
            <a:ext cx="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1" name="Line 31"/>
          <p:cNvSpPr>
            <a:spLocks noChangeShapeType="1"/>
          </p:cNvSpPr>
          <p:nvPr/>
        </p:nvSpPr>
        <p:spPr bwMode="auto">
          <a:xfrm>
            <a:off x="3014663" y="3106737"/>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2" name="Line 32"/>
          <p:cNvSpPr>
            <a:spLocks noChangeShapeType="1"/>
          </p:cNvSpPr>
          <p:nvPr/>
        </p:nvSpPr>
        <p:spPr bwMode="auto">
          <a:xfrm>
            <a:off x="3700463" y="3106737"/>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3" name="Line 33"/>
          <p:cNvSpPr>
            <a:spLocks noChangeShapeType="1"/>
          </p:cNvSpPr>
          <p:nvPr/>
        </p:nvSpPr>
        <p:spPr bwMode="auto">
          <a:xfrm>
            <a:off x="4310063" y="3106737"/>
            <a:ext cx="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4" name="Line 34"/>
          <p:cNvSpPr>
            <a:spLocks noChangeShapeType="1"/>
          </p:cNvSpPr>
          <p:nvPr/>
        </p:nvSpPr>
        <p:spPr bwMode="auto">
          <a:xfrm>
            <a:off x="4995863" y="3106737"/>
            <a:ext cx="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5" name="Line 35"/>
          <p:cNvSpPr>
            <a:spLocks noChangeShapeType="1"/>
          </p:cNvSpPr>
          <p:nvPr/>
        </p:nvSpPr>
        <p:spPr bwMode="auto">
          <a:xfrm>
            <a:off x="5757863" y="3106737"/>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6" name="Line 37"/>
          <p:cNvSpPr>
            <a:spLocks noChangeShapeType="1"/>
          </p:cNvSpPr>
          <p:nvPr/>
        </p:nvSpPr>
        <p:spPr bwMode="auto">
          <a:xfrm>
            <a:off x="6519863" y="3106737"/>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7" name="Line 38"/>
          <p:cNvSpPr>
            <a:spLocks noChangeShapeType="1"/>
          </p:cNvSpPr>
          <p:nvPr/>
        </p:nvSpPr>
        <p:spPr bwMode="auto">
          <a:xfrm>
            <a:off x="7281863" y="3106737"/>
            <a:ext cx="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8" name="Line 39"/>
          <p:cNvSpPr>
            <a:spLocks noChangeShapeType="1"/>
          </p:cNvSpPr>
          <p:nvPr/>
        </p:nvSpPr>
        <p:spPr bwMode="auto">
          <a:xfrm flipH="1">
            <a:off x="881063" y="3792537"/>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9" name="Line 42"/>
          <p:cNvSpPr>
            <a:spLocks noChangeShapeType="1"/>
          </p:cNvSpPr>
          <p:nvPr/>
        </p:nvSpPr>
        <p:spPr bwMode="auto">
          <a:xfrm flipH="1">
            <a:off x="881063" y="3944937"/>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0" name="Line 43"/>
          <p:cNvSpPr>
            <a:spLocks noChangeShapeType="1"/>
          </p:cNvSpPr>
          <p:nvPr/>
        </p:nvSpPr>
        <p:spPr bwMode="auto">
          <a:xfrm flipH="1">
            <a:off x="881063" y="4173537"/>
            <a:ext cx="2133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1" name="Line 44"/>
          <p:cNvSpPr>
            <a:spLocks noChangeShapeType="1"/>
          </p:cNvSpPr>
          <p:nvPr/>
        </p:nvSpPr>
        <p:spPr bwMode="auto">
          <a:xfrm flipH="1">
            <a:off x="881063" y="4402137"/>
            <a:ext cx="2819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2" name="Line 46"/>
          <p:cNvSpPr>
            <a:spLocks noChangeShapeType="1"/>
          </p:cNvSpPr>
          <p:nvPr/>
        </p:nvSpPr>
        <p:spPr bwMode="auto">
          <a:xfrm flipH="1">
            <a:off x="881063" y="4554537"/>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3" name="Line 47"/>
          <p:cNvSpPr>
            <a:spLocks noChangeShapeType="1"/>
          </p:cNvSpPr>
          <p:nvPr/>
        </p:nvSpPr>
        <p:spPr bwMode="auto">
          <a:xfrm flipH="1">
            <a:off x="881063" y="4706937"/>
            <a:ext cx="411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4" name="Line 48"/>
          <p:cNvSpPr>
            <a:spLocks noChangeShapeType="1"/>
          </p:cNvSpPr>
          <p:nvPr/>
        </p:nvSpPr>
        <p:spPr bwMode="auto">
          <a:xfrm flipH="1">
            <a:off x="881063" y="4859337"/>
            <a:ext cx="487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5" name="Line 49"/>
          <p:cNvSpPr>
            <a:spLocks noChangeShapeType="1"/>
          </p:cNvSpPr>
          <p:nvPr/>
        </p:nvSpPr>
        <p:spPr bwMode="auto">
          <a:xfrm flipH="1">
            <a:off x="881063" y="5011737"/>
            <a:ext cx="563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6" name="Line 50"/>
          <p:cNvSpPr>
            <a:spLocks noChangeShapeType="1"/>
          </p:cNvSpPr>
          <p:nvPr/>
        </p:nvSpPr>
        <p:spPr bwMode="auto">
          <a:xfrm flipH="1">
            <a:off x="881063" y="5164137"/>
            <a:ext cx="6400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7" name="Text Box 51"/>
          <p:cNvSpPr txBox="1">
            <a:spLocks noChangeArrowheads="1"/>
          </p:cNvSpPr>
          <p:nvPr/>
        </p:nvSpPr>
        <p:spPr bwMode="auto">
          <a:xfrm>
            <a:off x="2633663" y="3563937"/>
            <a:ext cx="3505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800" b="1">
                <a:solidFill>
                  <a:schemeClr val="folHlink"/>
                </a:solidFill>
                <a:cs typeface="Times New Roman" pitchFamily="-108" charset="0"/>
              </a:rPr>
              <a:t>WHAT COMPOUND RATE MAKES THE PV OF ALL OF THE CASH FLOWS EQUAL TO THE BOND”S PRICE?</a:t>
            </a:r>
          </a:p>
        </p:txBody>
      </p:sp>
      <p:sp>
        <p:nvSpPr>
          <p:cNvPr id="24618" name="Oval 52"/>
          <p:cNvSpPr>
            <a:spLocks noChangeArrowheads="1"/>
          </p:cNvSpPr>
          <p:nvPr/>
        </p:nvSpPr>
        <p:spPr bwMode="auto">
          <a:xfrm>
            <a:off x="2100263" y="3282950"/>
            <a:ext cx="4343400" cy="1752600"/>
          </a:xfrm>
          <a:prstGeom prst="ellipse">
            <a:avLst/>
          </a:prstGeom>
          <a:solidFill>
            <a:srgbClr val="CCFFFF">
              <a:alpha val="5098"/>
            </a:srgbClr>
          </a:solidFill>
          <a:ln w="9525">
            <a:solidFill>
              <a:schemeClr val="tx1"/>
            </a:solidFill>
            <a:round/>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1800">
              <a:cs typeface="Times New Roman" pitchFamily="-108" charset="0"/>
            </a:endParaRPr>
          </a:p>
        </p:txBody>
      </p:sp>
      <p:sp>
        <p:nvSpPr>
          <p:cNvPr id="24619" name="TextBox 45"/>
          <p:cNvSpPr txBox="1">
            <a:spLocks noChangeArrowheads="1"/>
          </p:cNvSpPr>
          <p:nvPr/>
        </p:nvSpPr>
        <p:spPr bwMode="auto">
          <a:xfrm>
            <a:off x="423863" y="1811337"/>
            <a:ext cx="396240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b="1">
                <a:cs typeface="Times New Roman" pitchFamily="-108" charset="0"/>
              </a:rPr>
              <a:t>Finding the bond’s YTM….</a:t>
            </a:r>
          </a:p>
        </p:txBody>
      </p:sp>
      <p:sp>
        <p:nvSpPr>
          <p:cNvPr id="24620" name="Slide Number Placeholder 4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DC77E1F6-5F50-44DC-93AB-668AC3D2244E}" type="slidenum">
              <a:rPr lang="en-US" altLang="en-US" sz="1400" smtClean="0">
                <a:latin typeface="Tahoma" pitchFamily="-108" charset="0"/>
              </a:rPr>
              <a:pPr/>
              <a:t>19</a:t>
            </a:fld>
            <a:endParaRPr lang="en-US" altLang="en-US" sz="1400" smtClean="0">
              <a:latin typeface="Tahoma" pitchFamily="-108" charset="0"/>
            </a:endParaRPr>
          </a:p>
        </p:txBody>
      </p:sp>
      <p:sp>
        <p:nvSpPr>
          <p:cNvPr id="46" name="Text Box 4"/>
          <p:cNvSpPr txBox="1">
            <a:spLocks noChangeArrowheads="1"/>
          </p:cNvSpPr>
          <p:nvPr/>
        </p:nvSpPr>
        <p:spPr bwMode="auto">
          <a:xfrm>
            <a:off x="315686" y="838200"/>
            <a:ext cx="6934200" cy="400050"/>
          </a:xfrm>
          <a:prstGeom prst="rect">
            <a:avLst/>
          </a:prstGeom>
          <a:solidFill>
            <a:srgbClr val="002060">
              <a:alpha val="5000"/>
            </a:srgbClr>
          </a:solidFill>
          <a:ln w="9525">
            <a:solidFill>
              <a:srgbClr val="000000"/>
            </a:solidFill>
            <a:miter lim="800000"/>
            <a:headEnd/>
            <a:tailEnd/>
          </a:ln>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cs typeface="Times New Roman" pitchFamily="-108" charset="0"/>
              </a:rPr>
              <a:t>Recap: Finding the Bond’s Price versus Yield to Maturity</a:t>
            </a:r>
          </a:p>
        </p:txBody>
      </p:sp>
    </p:spTree>
    <p:extLst>
      <p:ext uri="{BB962C8B-B14F-4D97-AF65-F5344CB8AC3E}">
        <p14:creationId xmlns:p14="http://schemas.microsoft.com/office/powerpoint/2010/main" val="4031374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2971800"/>
            <a:ext cx="6934200" cy="762000"/>
          </a:xfrm>
        </p:spPr>
        <p:txBody>
          <a:bodyPr>
            <a:normAutofit fontScale="90000"/>
          </a:bodyPr>
          <a:lstStyle/>
          <a:p>
            <a:pPr eaLnBrk="1" hangingPunct="1"/>
            <a:r>
              <a:rPr lang="en-US" altLang="en-US" sz="3600" b="1" smtClean="0">
                <a:solidFill>
                  <a:schemeClr val="tx1"/>
                </a:solidFill>
                <a:ea typeface="ＭＳ Ｐゴシック" pitchFamily="-108" charset="-128"/>
                <a:cs typeface="Times New Roman" pitchFamily="-108" charset="0"/>
              </a:rPr>
              <a:t>Jonas and the Howell Industries Bond </a:t>
            </a:r>
          </a:p>
        </p:txBody>
      </p:sp>
      <p:sp>
        <p:nvSpPr>
          <p:cNvPr id="71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046B4926-F455-4D72-A4F8-DD7B923A35F4}" type="slidenum">
              <a:rPr lang="en-US" altLang="en-US" sz="1400" smtClean="0">
                <a:latin typeface="Tahoma" pitchFamily="-108" charset="0"/>
              </a:rPr>
              <a:pPr/>
              <a:t>2</a:t>
            </a:fld>
            <a:endParaRPr lang="en-US" altLang="en-US" sz="1400" smtClean="0">
              <a:latin typeface="Tahoma" pitchFamily="-108" charset="0"/>
            </a:endParaRPr>
          </a:p>
        </p:txBody>
      </p:sp>
      <p:sp>
        <p:nvSpPr>
          <p:cNvPr id="4" name="Rectangle 2"/>
          <p:cNvSpPr txBox="1">
            <a:spLocks noChangeArrowheads="1"/>
          </p:cNvSpPr>
          <p:nvPr/>
        </p:nvSpPr>
        <p:spPr bwMode="auto">
          <a:xfrm>
            <a:off x="457200" y="990600"/>
            <a:ext cx="723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400">
                <a:solidFill>
                  <a:schemeClr val="tx2"/>
                </a:solidFill>
                <a:latin typeface="+mj-lt"/>
                <a:ea typeface="ＭＳ Ｐゴシック" pitchFamily="-107" charset="-128"/>
                <a:cs typeface="ＭＳ Ｐゴシック" pitchFamily="-108" charset="-128"/>
              </a:defRPr>
            </a:lvl1pPr>
            <a:lvl2pPr algn="l" rtl="0" eaLnBrk="0" fontAlgn="base" hangingPunct="0">
              <a:spcBef>
                <a:spcPct val="0"/>
              </a:spcBef>
              <a:spcAft>
                <a:spcPct val="0"/>
              </a:spcAft>
              <a:defRPr sz="4400">
                <a:solidFill>
                  <a:schemeClr val="tx2"/>
                </a:solidFill>
                <a:latin typeface="Times New Roman" pitchFamily="18" charset="0"/>
                <a:ea typeface="ＭＳ Ｐゴシック" pitchFamily="-107" charset="-128"/>
                <a:cs typeface="ＭＳ Ｐゴシック" pitchFamily="-108" charset="-128"/>
              </a:defRPr>
            </a:lvl2pPr>
            <a:lvl3pPr algn="l" rtl="0" eaLnBrk="0" fontAlgn="base" hangingPunct="0">
              <a:spcBef>
                <a:spcPct val="0"/>
              </a:spcBef>
              <a:spcAft>
                <a:spcPct val="0"/>
              </a:spcAft>
              <a:defRPr sz="4400">
                <a:solidFill>
                  <a:schemeClr val="tx2"/>
                </a:solidFill>
                <a:latin typeface="Times New Roman" pitchFamily="18" charset="0"/>
                <a:ea typeface="ＭＳ Ｐゴシック" pitchFamily="-107" charset="-128"/>
                <a:cs typeface="ＭＳ Ｐゴシック" pitchFamily="-108" charset="-128"/>
              </a:defRPr>
            </a:lvl3pPr>
            <a:lvl4pPr algn="l" rtl="0" eaLnBrk="0" fontAlgn="base" hangingPunct="0">
              <a:spcBef>
                <a:spcPct val="0"/>
              </a:spcBef>
              <a:spcAft>
                <a:spcPct val="0"/>
              </a:spcAft>
              <a:defRPr sz="4400">
                <a:solidFill>
                  <a:schemeClr val="tx2"/>
                </a:solidFill>
                <a:latin typeface="Times New Roman" pitchFamily="18" charset="0"/>
                <a:ea typeface="ＭＳ Ｐゴシック" pitchFamily="-107" charset="-128"/>
                <a:cs typeface="ＭＳ Ｐゴシック" pitchFamily="-108" charset="-128"/>
              </a:defRPr>
            </a:lvl4pPr>
            <a:lvl5pPr algn="l" rtl="0" eaLnBrk="0" fontAlgn="base" hangingPunct="0">
              <a:spcBef>
                <a:spcPct val="0"/>
              </a:spcBef>
              <a:spcAft>
                <a:spcPct val="0"/>
              </a:spcAft>
              <a:defRPr sz="4400">
                <a:solidFill>
                  <a:schemeClr val="tx2"/>
                </a:solidFill>
                <a:latin typeface="Times New Roman" pitchFamily="18" charset="0"/>
                <a:ea typeface="ＭＳ Ｐゴシック" pitchFamily="-107" charset="-128"/>
                <a:cs typeface="ＭＳ Ｐゴシック" pitchFamily="-108" charset="-128"/>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endParaRPr lang="en-US" altLang="en-US" sz="2000" kern="0" dirty="0" smtClean="0">
              <a:solidFill>
                <a:schemeClr val="tx1"/>
              </a:solidFill>
              <a:ea typeface="ＭＳ Ｐゴシック" pitchFamily="-108" charset="-128"/>
            </a:endParaRPr>
          </a:p>
        </p:txBody>
      </p:sp>
    </p:spTree>
    <p:extLst>
      <p:ext uri="{BB962C8B-B14F-4D97-AF65-F5344CB8AC3E}">
        <p14:creationId xmlns:p14="http://schemas.microsoft.com/office/powerpoint/2010/main" val="3327307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4"/>
          <p:cNvSpPr txBox="1">
            <a:spLocks noChangeArrowheads="1"/>
          </p:cNvSpPr>
          <p:nvPr/>
        </p:nvSpPr>
        <p:spPr bwMode="auto">
          <a:xfrm>
            <a:off x="838200" y="1371600"/>
            <a:ext cx="6400800"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600">
                <a:cs typeface="Times New Roman" pitchFamily="-108" charset="0"/>
              </a:rPr>
              <a:t>If Coupon Rate &gt; Market Yield </a:t>
            </a:r>
            <a:r>
              <a:rPr lang="en-US" altLang="en-US" sz="1600">
                <a:cs typeface="Times New Roman" pitchFamily="-108" charset="0"/>
                <a:sym typeface="Wingdings" pitchFamily="-108" charset="2"/>
              </a:rPr>
              <a:t> Market Price &gt; Par Value</a:t>
            </a:r>
          </a:p>
          <a:p>
            <a:r>
              <a:rPr lang="en-US" altLang="en-US" sz="1600">
                <a:cs typeface="Times New Roman" pitchFamily="-108" charset="0"/>
                <a:sym typeface="Wingdings" pitchFamily="-108" charset="2"/>
              </a:rPr>
              <a:t>If par value is $1000, then it will sell for more than $1000.</a:t>
            </a:r>
          </a:p>
          <a:p>
            <a:r>
              <a:rPr lang="en-US" altLang="en-US" sz="1600">
                <a:cs typeface="Times New Roman" pitchFamily="-108" charset="0"/>
                <a:sym typeface="Wingdings" pitchFamily="-108" charset="2"/>
              </a:rPr>
              <a:t>For instance, a 10% coupon bond in an “8% market.”</a:t>
            </a:r>
          </a:p>
          <a:p>
            <a:r>
              <a:rPr lang="en-US" altLang="en-US" sz="1600">
                <a:cs typeface="Times New Roman" pitchFamily="-108" charset="0"/>
                <a:sym typeface="Wingdings" pitchFamily="-108" charset="2"/>
              </a:rPr>
              <a:t>This is a “premium bond” </a:t>
            </a:r>
            <a:endParaRPr lang="en-US" altLang="en-US" sz="1600">
              <a:cs typeface="Times New Roman" pitchFamily="-108" charset="0"/>
            </a:endParaRPr>
          </a:p>
        </p:txBody>
      </p:sp>
      <p:sp>
        <p:nvSpPr>
          <p:cNvPr id="25604" name="Text Box 5"/>
          <p:cNvSpPr txBox="1">
            <a:spLocks noChangeArrowheads="1"/>
          </p:cNvSpPr>
          <p:nvPr/>
        </p:nvSpPr>
        <p:spPr bwMode="auto">
          <a:xfrm>
            <a:off x="838200" y="2971800"/>
            <a:ext cx="6400800"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600">
                <a:cs typeface="Times New Roman" pitchFamily="-108" charset="0"/>
              </a:rPr>
              <a:t>If Coupon Rate &lt; Market Yield </a:t>
            </a:r>
            <a:r>
              <a:rPr lang="en-US" altLang="en-US" sz="1600">
                <a:cs typeface="Times New Roman" pitchFamily="-108" charset="0"/>
                <a:sym typeface="Wingdings" pitchFamily="-108" charset="2"/>
              </a:rPr>
              <a:t> Market Price &lt; Par Value</a:t>
            </a:r>
          </a:p>
          <a:p>
            <a:r>
              <a:rPr lang="en-US" altLang="en-US" sz="1600">
                <a:cs typeface="Times New Roman" pitchFamily="-108" charset="0"/>
                <a:sym typeface="Wingdings" pitchFamily="-108" charset="2"/>
              </a:rPr>
              <a:t>If par value is $1000, then it will sell for less than $1000.</a:t>
            </a:r>
          </a:p>
          <a:p>
            <a:r>
              <a:rPr lang="en-US" altLang="en-US" sz="1600">
                <a:cs typeface="Times New Roman" pitchFamily="-108" charset="0"/>
                <a:sym typeface="Wingdings" pitchFamily="-108" charset="2"/>
              </a:rPr>
              <a:t>For instance, a 6% coupon bond in an “8% market.”</a:t>
            </a:r>
          </a:p>
          <a:p>
            <a:r>
              <a:rPr lang="en-US" altLang="en-US" sz="1600">
                <a:cs typeface="Times New Roman" pitchFamily="-108" charset="0"/>
                <a:sym typeface="Wingdings" pitchFamily="-108" charset="2"/>
              </a:rPr>
              <a:t>This is a “discount bond” </a:t>
            </a:r>
            <a:endParaRPr lang="en-US" altLang="en-US" sz="1600">
              <a:cs typeface="Times New Roman" pitchFamily="-108" charset="0"/>
            </a:endParaRPr>
          </a:p>
        </p:txBody>
      </p:sp>
      <p:sp>
        <p:nvSpPr>
          <p:cNvPr id="25605" name="Text Box 6"/>
          <p:cNvSpPr txBox="1">
            <a:spLocks noChangeArrowheads="1"/>
          </p:cNvSpPr>
          <p:nvPr/>
        </p:nvSpPr>
        <p:spPr bwMode="auto">
          <a:xfrm>
            <a:off x="838200" y="4648200"/>
            <a:ext cx="64008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600">
                <a:cs typeface="Times New Roman" pitchFamily="-108" charset="0"/>
              </a:rPr>
              <a:t>If Coupon Rate = Market Yield </a:t>
            </a:r>
            <a:r>
              <a:rPr lang="en-US" altLang="en-US" sz="1600">
                <a:cs typeface="Times New Roman" pitchFamily="-108" charset="0"/>
                <a:sym typeface="Wingdings" pitchFamily="-108" charset="2"/>
              </a:rPr>
              <a:t> Market Price = Par Value</a:t>
            </a:r>
          </a:p>
          <a:p>
            <a:r>
              <a:rPr lang="en-US" altLang="en-US" sz="1600">
                <a:cs typeface="Times New Roman" pitchFamily="-108" charset="0"/>
                <a:sym typeface="Wingdings" pitchFamily="-108" charset="2"/>
              </a:rPr>
              <a:t>This is a “par bond” </a:t>
            </a:r>
            <a:endParaRPr lang="en-US" altLang="en-US" sz="1600">
              <a:cs typeface="Times New Roman" pitchFamily="-108" charset="0"/>
            </a:endParaRPr>
          </a:p>
        </p:txBody>
      </p:sp>
      <p:sp>
        <p:nvSpPr>
          <p:cNvPr id="25606" name="Rectangle 7"/>
          <p:cNvSpPr>
            <a:spLocks noChangeArrowheads="1"/>
          </p:cNvSpPr>
          <p:nvPr/>
        </p:nvSpPr>
        <p:spPr bwMode="auto">
          <a:xfrm>
            <a:off x="838200" y="1295400"/>
            <a:ext cx="6477000" cy="1143000"/>
          </a:xfrm>
          <a:prstGeom prst="rect">
            <a:avLst/>
          </a:prstGeom>
          <a:solidFill>
            <a:srgbClr val="CCFFFF">
              <a:alpha val="5098"/>
            </a:srgbClr>
          </a:solidFill>
          <a:ln w="9525">
            <a:solidFill>
              <a:schemeClr val="tx1"/>
            </a:solidFill>
            <a:miter lim="800000"/>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1800">
              <a:cs typeface="Times New Roman" pitchFamily="-108" charset="0"/>
            </a:endParaRPr>
          </a:p>
        </p:txBody>
      </p:sp>
      <p:sp>
        <p:nvSpPr>
          <p:cNvPr id="25607" name="Rectangle 8"/>
          <p:cNvSpPr>
            <a:spLocks noChangeArrowheads="1"/>
          </p:cNvSpPr>
          <p:nvPr/>
        </p:nvSpPr>
        <p:spPr bwMode="auto">
          <a:xfrm>
            <a:off x="838200" y="2895600"/>
            <a:ext cx="6477000" cy="1219200"/>
          </a:xfrm>
          <a:prstGeom prst="rect">
            <a:avLst/>
          </a:prstGeom>
          <a:solidFill>
            <a:srgbClr val="CCFFFF">
              <a:alpha val="5098"/>
            </a:srgbClr>
          </a:solidFill>
          <a:ln w="9525">
            <a:solidFill>
              <a:schemeClr val="tx1"/>
            </a:solidFill>
            <a:miter lim="800000"/>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1800">
              <a:cs typeface="Times New Roman" pitchFamily="-108" charset="0"/>
            </a:endParaRPr>
          </a:p>
        </p:txBody>
      </p:sp>
      <p:sp>
        <p:nvSpPr>
          <p:cNvPr id="25608" name="Rectangle 9"/>
          <p:cNvSpPr>
            <a:spLocks noChangeArrowheads="1"/>
          </p:cNvSpPr>
          <p:nvPr/>
        </p:nvSpPr>
        <p:spPr bwMode="auto">
          <a:xfrm>
            <a:off x="838200" y="4648200"/>
            <a:ext cx="6477000" cy="685800"/>
          </a:xfrm>
          <a:prstGeom prst="rect">
            <a:avLst/>
          </a:prstGeom>
          <a:solidFill>
            <a:srgbClr val="CCFFFF">
              <a:alpha val="5098"/>
            </a:srgbClr>
          </a:solidFill>
          <a:ln w="9525">
            <a:solidFill>
              <a:schemeClr val="tx1"/>
            </a:solidFill>
            <a:miter lim="800000"/>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sz="1800">
              <a:cs typeface="Times New Roman" pitchFamily="-108" charset="0"/>
            </a:endParaRPr>
          </a:p>
        </p:txBody>
      </p:sp>
      <p:sp>
        <p:nvSpPr>
          <p:cNvPr id="25609"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25878CFB-B3A6-4194-AACF-69ABCC5DB21E}" type="slidenum">
              <a:rPr lang="en-US" altLang="en-US" sz="1400" smtClean="0">
                <a:latin typeface="Tahoma" pitchFamily="-108" charset="0"/>
              </a:rPr>
              <a:pPr/>
              <a:t>20</a:t>
            </a:fld>
            <a:endParaRPr lang="en-US" altLang="en-US" sz="1400" smtClean="0">
              <a:latin typeface="Tahoma" pitchFamily="-108" charset="0"/>
            </a:endParaRPr>
          </a:p>
        </p:txBody>
      </p:sp>
      <p:sp>
        <p:nvSpPr>
          <p:cNvPr id="10" name="Text Box 4"/>
          <p:cNvSpPr txBox="1">
            <a:spLocks noChangeArrowheads="1"/>
          </p:cNvSpPr>
          <p:nvPr/>
        </p:nvSpPr>
        <p:spPr bwMode="auto">
          <a:xfrm>
            <a:off x="838200" y="490129"/>
            <a:ext cx="4343400" cy="400050"/>
          </a:xfrm>
          <a:prstGeom prst="rect">
            <a:avLst/>
          </a:prstGeom>
          <a:solidFill>
            <a:srgbClr val="002060">
              <a:alpha val="5000"/>
            </a:srgbClr>
          </a:solidFill>
          <a:ln w="9525">
            <a:solidFill>
              <a:srgbClr val="000000"/>
            </a:solidFill>
            <a:miter lim="800000"/>
            <a:headEnd/>
            <a:tailEnd/>
          </a:ln>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dirty="0">
                <a:cs typeface="Times New Roman" pitchFamily="-108" charset="0"/>
              </a:rPr>
              <a:t>Premium, Discount and Par Bonds</a:t>
            </a:r>
          </a:p>
        </p:txBody>
      </p:sp>
    </p:spTree>
    <p:extLst>
      <p:ext uri="{BB962C8B-B14F-4D97-AF65-F5344CB8AC3E}">
        <p14:creationId xmlns:p14="http://schemas.microsoft.com/office/powerpoint/2010/main" val="349967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arn(inVertical)">
                                      <p:cBhvr>
                                        <p:cTn id="7" dur="500"/>
                                        <p:tgtEl>
                                          <p:spTgt spid="2560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5607"/>
                                        </p:tgtEl>
                                        <p:attrNameLst>
                                          <p:attrName>style.visibility</p:attrName>
                                        </p:attrNameLst>
                                      </p:cBhvr>
                                      <p:to>
                                        <p:strVal val="visible"/>
                                      </p:to>
                                    </p:set>
                                    <p:animEffect transition="in" filter="barn(inVertical)">
                                      <p:cBhvr>
                                        <p:cTn id="10" dur="500"/>
                                        <p:tgtEl>
                                          <p:spTgt spid="2560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5605"/>
                                        </p:tgtEl>
                                        <p:attrNameLst>
                                          <p:attrName>style.visibility</p:attrName>
                                        </p:attrNameLst>
                                      </p:cBhvr>
                                      <p:to>
                                        <p:strVal val="visible"/>
                                      </p:to>
                                    </p:set>
                                    <p:animEffect transition="in" filter="wipe(down)">
                                      <p:cBhvr>
                                        <p:cTn id="15" dur="500"/>
                                        <p:tgtEl>
                                          <p:spTgt spid="2560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5608"/>
                                        </p:tgtEl>
                                        <p:attrNameLst>
                                          <p:attrName>style.visibility</p:attrName>
                                        </p:attrNameLst>
                                      </p:cBhvr>
                                      <p:to>
                                        <p:strVal val="visible"/>
                                      </p:to>
                                    </p:set>
                                    <p:animEffect transition="in" filter="wipe(down)">
                                      <p:cBhvr>
                                        <p:cTn id="18"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p:bldP spid="25607" grpId="0" animBg="1"/>
      <p:bldP spid="2560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BC2796BA-41EC-4B73-B972-304913D20450}" type="slidenum">
              <a:rPr lang="en-US" altLang="en-US" sz="1400" smtClean="0">
                <a:latin typeface="Tahoma" pitchFamily="-108" charset="0"/>
              </a:rPr>
              <a:pPr/>
              <a:t>21</a:t>
            </a:fld>
            <a:endParaRPr lang="en-US" altLang="en-US" sz="1400" smtClean="0">
              <a:latin typeface="Tahoma" pitchFamily="-108" charset="0"/>
            </a:endParaRPr>
          </a:p>
        </p:txBody>
      </p:sp>
      <p:sp>
        <p:nvSpPr>
          <p:cNvPr id="26628" name="TextBox 2"/>
          <p:cNvSpPr txBox="1">
            <a:spLocks noChangeArrowheads="1"/>
          </p:cNvSpPr>
          <p:nvPr/>
        </p:nvSpPr>
        <p:spPr bwMode="auto">
          <a:xfrm>
            <a:off x="381000" y="1103282"/>
            <a:ext cx="434340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If rates go up </a:t>
            </a:r>
            <a:r>
              <a:rPr lang="en-US" altLang="en-US">
                <a:sym typeface="Wingdings" pitchFamily="-108" charset="2"/>
              </a:rPr>
              <a:t> bond prices go down</a:t>
            </a:r>
            <a:endParaRPr lang="en-US" altLang="en-US"/>
          </a:p>
        </p:txBody>
      </p:sp>
      <p:sp>
        <p:nvSpPr>
          <p:cNvPr id="26629" name="TextBox 6"/>
          <p:cNvSpPr txBox="1">
            <a:spLocks noChangeArrowheads="1"/>
          </p:cNvSpPr>
          <p:nvPr/>
        </p:nvSpPr>
        <p:spPr bwMode="auto">
          <a:xfrm>
            <a:off x="1147354" y="1754523"/>
            <a:ext cx="434340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If rates go down </a:t>
            </a:r>
            <a:r>
              <a:rPr lang="en-US" altLang="en-US">
                <a:sym typeface="Wingdings" pitchFamily="-108" charset="2"/>
              </a:rPr>
              <a:t> bond prices go up</a:t>
            </a:r>
            <a:endParaRPr lang="en-US" altLang="en-US"/>
          </a:p>
        </p:txBody>
      </p:sp>
      <p:sp>
        <p:nvSpPr>
          <p:cNvPr id="6" name="Text Box 4"/>
          <p:cNvSpPr txBox="1">
            <a:spLocks noChangeArrowheads="1"/>
          </p:cNvSpPr>
          <p:nvPr/>
        </p:nvSpPr>
        <p:spPr bwMode="auto">
          <a:xfrm>
            <a:off x="838200" y="490129"/>
            <a:ext cx="4343400" cy="400050"/>
          </a:xfrm>
          <a:prstGeom prst="rect">
            <a:avLst/>
          </a:prstGeom>
          <a:solidFill>
            <a:srgbClr val="002060">
              <a:alpha val="5000"/>
            </a:srgbClr>
          </a:solidFill>
          <a:ln w="9525">
            <a:solidFill>
              <a:srgbClr val="000000"/>
            </a:solidFill>
            <a:miter lim="800000"/>
            <a:headEnd/>
            <a:tailEnd/>
          </a:ln>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dirty="0" smtClean="0">
                <a:cs typeface="Times New Roman" pitchFamily="-108" charset="0"/>
              </a:rPr>
              <a:t>Yields and Prices</a:t>
            </a:r>
            <a:endParaRPr lang="en-US" altLang="en-US" dirty="0">
              <a:cs typeface="Times New Roman" pitchFamily="-108" charset="0"/>
            </a:endParaRPr>
          </a:p>
        </p:txBody>
      </p:sp>
      <p:sp>
        <p:nvSpPr>
          <p:cNvPr id="2" name="TextBox 1"/>
          <p:cNvSpPr txBox="1"/>
          <p:nvPr/>
        </p:nvSpPr>
        <p:spPr>
          <a:xfrm>
            <a:off x="381000" y="2667000"/>
            <a:ext cx="8001000" cy="369332"/>
          </a:xfrm>
          <a:prstGeom prst="rect">
            <a:avLst/>
          </a:prstGeom>
          <a:noFill/>
          <a:ln>
            <a:solidFill>
              <a:schemeClr val="tx1"/>
            </a:solidFill>
          </a:ln>
        </p:spPr>
        <p:txBody>
          <a:bodyPr wrap="square" rtlCol="0">
            <a:spAutoFit/>
          </a:bodyPr>
          <a:lstStyle/>
          <a:p>
            <a:r>
              <a:rPr lang="en-US" dirty="0" smtClean="0"/>
              <a:t>1) Memorize this.</a:t>
            </a:r>
          </a:p>
        </p:txBody>
      </p:sp>
      <p:cxnSp>
        <p:nvCxnSpPr>
          <p:cNvPr id="4" name="Straight Connector 3"/>
          <p:cNvCxnSpPr/>
          <p:nvPr/>
        </p:nvCxnSpPr>
        <p:spPr>
          <a:xfrm>
            <a:off x="762000" y="2439353"/>
            <a:ext cx="762000" cy="8372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69471" y="2367677"/>
            <a:ext cx="838200" cy="9679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1000" y="3391257"/>
            <a:ext cx="8001000" cy="1754326"/>
          </a:xfrm>
          <a:prstGeom prst="rect">
            <a:avLst/>
          </a:prstGeom>
          <a:noFill/>
          <a:ln>
            <a:solidFill>
              <a:schemeClr val="tx1"/>
            </a:solidFill>
          </a:ln>
        </p:spPr>
        <p:txBody>
          <a:bodyPr wrap="square" rtlCol="0">
            <a:spAutoFit/>
          </a:bodyPr>
          <a:lstStyle/>
          <a:p>
            <a:r>
              <a:rPr lang="en-US" dirty="0" smtClean="0"/>
              <a:t>2) Remember the basic bond price formula:</a:t>
            </a:r>
          </a:p>
          <a:p>
            <a:endParaRPr lang="en-US" dirty="0"/>
          </a:p>
          <a:p>
            <a:endParaRPr lang="en-US" dirty="0" smtClean="0"/>
          </a:p>
          <a:p>
            <a:endParaRPr lang="en-US" dirty="0"/>
          </a:p>
          <a:p>
            <a:r>
              <a:rPr lang="en-US" dirty="0" smtClean="0"/>
              <a:t>The yield is in the denominator.  If the denominator gets bigger, the whole thing gets smaller and vice versa. </a:t>
            </a:r>
          </a:p>
        </p:txBody>
      </p:sp>
      <p:graphicFrame>
        <p:nvGraphicFramePr>
          <p:cNvPr id="16" name="Object 2"/>
          <p:cNvGraphicFramePr>
            <a:graphicFrameLocks noChangeAspect="1"/>
          </p:cNvGraphicFramePr>
          <p:nvPr>
            <p:extLst>
              <p:ext uri="{D42A27DB-BD31-4B8C-83A1-F6EECF244321}">
                <p14:modId xmlns:p14="http://schemas.microsoft.com/office/powerpoint/2010/main" val="2678247017"/>
              </p:ext>
            </p:extLst>
          </p:nvPr>
        </p:nvGraphicFramePr>
        <p:xfrm>
          <a:off x="669470" y="3796025"/>
          <a:ext cx="3317759" cy="558206"/>
        </p:xfrm>
        <a:graphic>
          <a:graphicData uri="http://schemas.openxmlformats.org/presentationml/2006/ole">
            <mc:AlternateContent xmlns:mc="http://schemas.openxmlformats.org/markup-compatibility/2006">
              <mc:Choice xmlns:v="urn:schemas-microsoft-com:vml" Requires="v">
                <p:oleObj spid="_x0000_s2057" name="Equation" r:id="rId4" imgW="2501640" imgH="419040" progId="Equation.3">
                  <p:embed/>
                </p:oleObj>
              </mc:Choice>
              <mc:Fallback>
                <p:oleObj name="Equation" r:id="rId4" imgW="2501640" imgH="419040" progId="Equation.3">
                  <p:embed/>
                  <p:pic>
                    <p:nvPicPr>
                      <p:cNvPr id="0" name=""/>
                      <p:cNvPicPr>
                        <a:picLocks noChangeAspect="1" noChangeArrowheads="1"/>
                      </p:cNvPicPr>
                      <p:nvPr/>
                    </p:nvPicPr>
                    <p:blipFill>
                      <a:blip r:embed="rId5"/>
                      <a:srcRect/>
                      <a:stretch>
                        <a:fillRect/>
                      </a:stretch>
                    </p:blipFill>
                    <p:spPr bwMode="auto">
                      <a:xfrm>
                        <a:off x="669470" y="3796025"/>
                        <a:ext cx="3317759" cy="558206"/>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67060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BC2796BA-41EC-4B73-B972-304913D20450}" type="slidenum">
              <a:rPr lang="en-US" altLang="en-US" sz="1400" smtClean="0">
                <a:latin typeface="Tahoma" pitchFamily="-108" charset="0"/>
              </a:rPr>
              <a:pPr/>
              <a:t>22</a:t>
            </a:fld>
            <a:endParaRPr lang="en-US" altLang="en-US" sz="1400" smtClean="0">
              <a:latin typeface="Tahoma" pitchFamily="-108" charset="0"/>
            </a:endParaRPr>
          </a:p>
        </p:txBody>
      </p:sp>
      <p:sp>
        <p:nvSpPr>
          <p:cNvPr id="26628" name="TextBox 2"/>
          <p:cNvSpPr txBox="1">
            <a:spLocks noChangeArrowheads="1"/>
          </p:cNvSpPr>
          <p:nvPr/>
        </p:nvSpPr>
        <p:spPr bwMode="auto">
          <a:xfrm>
            <a:off x="381000" y="1103282"/>
            <a:ext cx="434340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If rates go up </a:t>
            </a:r>
            <a:r>
              <a:rPr lang="en-US" altLang="en-US">
                <a:sym typeface="Wingdings" pitchFamily="-108" charset="2"/>
              </a:rPr>
              <a:t> bond prices go down</a:t>
            </a:r>
            <a:endParaRPr lang="en-US" altLang="en-US"/>
          </a:p>
        </p:txBody>
      </p:sp>
      <p:sp>
        <p:nvSpPr>
          <p:cNvPr id="26629" name="TextBox 6"/>
          <p:cNvSpPr txBox="1">
            <a:spLocks noChangeArrowheads="1"/>
          </p:cNvSpPr>
          <p:nvPr/>
        </p:nvSpPr>
        <p:spPr bwMode="auto">
          <a:xfrm>
            <a:off x="1147354" y="1754523"/>
            <a:ext cx="434340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If rates go down </a:t>
            </a:r>
            <a:r>
              <a:rPr lang="en-US" altLang="en-US">
                <a:sym typeface="Wingdings" pitchFamily="-108" charset="2"/>
              </a:rPr>
              <a:t> bond prices go up</a:t>
            </a:r>
            <a:endParaRPr lang="en-US" altLang="en-US"/>
          </a:p>
        </p:txBody>
      </p:sp>
      <p:sp>
        <p:nvSpPr>
          <p:cNvPr id="6" name="Text Box 4"/>
          <p:cNvSpPr txBox="1">
            <a:spLocks noChangeArrowheads="1"/>
          </p:cNvSpPr>
          <p:nvPr/>
        </p:nvSpPr>
        <p:spPr bwMode="auto">
          <a:xfrm>
            <a:off x="838200" y="490129"/>
            <a:ext cx="4343400" cy="400050"/>
          </a:xfrm>
          <a:prstGeom prst="rect">
            <a:avLst/>
          </a:prstGeom>
          <a:solidFill>
            <a:srgbClr val="002060">
              <a:alpha val="5000"/>
            </a:srgbClr>
          </a:solidFill>
          <a:ln w="9525">
            <a:solidFill>
              <a:srgbClr val="000000"/>
            </a:solidFill>
            <a:miter lim="800000"/>
            <a:headEnd/>
            <a:tailEnd/>
          </a:ln>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dirty="0" smtClean="0">
                <a:cs typeface="Times New Roman" pitchFamily="-108" charset="0"/>
              </a:rPr>
              <a:t>Yields and Prices</a:t>
            </a:r>
            <a:endParaRPr lang="en-US" altLang="en-US" dirty="0">
              <a:cs typeface="Times New Roman" pitchFamily="-108" charset="0"/>
            </a:endParaRPr>
          </a:p>
        </p:txBody>
      </p:sp>
      <p:sp>
        <p:nvSpPr>
          <p:cNvPr id="2" name="TextBox 1"/>
          <p:cNvSpPr txBox="1"/>
          <p:nvPr/>
        </p:nvSpPr>
        <p:spPr>
          <a:xfrm>
            <a:off x="381000" y="2667000"/>
            <a:ext cx="8001000" cy="646331"/>
          </a:xfrm>
          <a:prstGeom prst="rect">
            <a:avLst/>
          </a:prstGeom>
          <a:noFill/>
          <a:ln>
            <a:solidFill>
              <a:schemeClr val="tx1"/>
            </a:solidFill>
          </a:ln>
        </p:spPr>
        <p:txBody>
          <a:bodyPr wrap="square" rtlCol="0">
            <a:spAutoFit/>
          </a:bodyPr>
          <a:lstStyle/>
          <a:p>
            <a:r>
              <a:rPr lang="en-US" dirty="0" smtClean="0"/>
              <a:t>3) Plus in a simple </a:t>
            </a:r>
            <a:r>
              <a:rPr lang="en-US" dirty="0" err="1" smtClean="0"/>
              <a:t>nond</a:t>
            </a:r>
            <a:r>
              <a:rPr lang="en-US" dirty="0" smtClean="0"/>
              <a:t> in your calculator.  Make something up.  FV=1000, PMT= 50, N=20, IY =5.  Calculate the PV.  Now put in IY=10.  See that the PV went down.</a:t>
            </a:r>
          </a:p>
        </p:txBody>
      </p:sp>
      <p:sp>
        <p:nvSpPr>
          <p:cNvPr id="9" name="TextBox 8"/>
          <p:cNvSpPr txBox="1"/>
          <p:nvPr/>
        </p:nvSpPr>
        <p:spPr>
          <a:xfrm>
            <a:off x="381000" y="3510677"/>
            <a:ext cx="8001000" cy="923330"/>
          </a:xfrm>
          <a:prstGeom prst="rect">
            <a:avLst/>
          </a:prstGeom>
          <a:noFill/>
          <a:ln>
            <a:solidFill>
              <a:schemeClr val="tx1"/>
            </a:solidFill>
          </a:ln>
        </p:spPr>
        <p:txBody>
          <a:bodyPr wrap="square" rtlCol="0">
            <a:spAutoFit/>
          </a:bodyPr>
          <a:lstStyle/>
          <a:p>
            <a:r>
              <a:rPr lang="en-US" dirty="0" smtClean="0"/>
              <a:t>4) The bond’s payments are already set.  To earn a higher yield, people will have to pay less for the bond.  That is, to earn a higher yield, the price will have to go down, and vice versa. </a:t>
            </a:r>
          </a:p>
        </p:txBody>
      </p:sp>
    </p:spTree>
    <p:extLst>
      <p:ext uri="{BB962C8B-B14F-4D97-AF65-F5344CB8AC3E}">
        <p14:creationId xmlns:p14="http://schemas.microsoft.com/office/powerpoint/2010/main" val="85929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3509" y="577057"/>
            <a:ext cx="3200400" cy="457200"/>
          </a:xfrm>
          <a:solidFill>
            <a:srgbClr val="002060">
              <a:alpha val="5000"/>
            </a:srgbClr>
          </a:solidFill>
          <a:ln>
            <a:solidFill>
              <a:srgbClr val="000000"/>
            </a:solidFill>
          </a:ln>
        </p:spPr>
        <p:txBody>
          <a:bodyPr/>
          <a:lstStyle/>
          <a:p>
            <a:pPr algn="l" eaLnBrk="1" hangingPunct="1"/>
            <a:r>
              <a:rPr lang="en-US" altLang="en-US" sz="2000" dirty="0" smtClean="0">
                <a:solidFill>
                  <a:schemeClr val="tx1"/>
                </a:solidFill>
                <a:ea typeface="ＭＳ Ｐゴシック" pitchFamily="-108" charset="-128"/>
              </a:rPr>
              <a:t>Howell Industries: Bond A</a:t>
            </a:r>
          </a:p>
        </p:txBody>
      </p:sp>
      <p:sp>
        <p:nvSpPr>
          <p:cNvPr id="57347" name="Rectangle 3"/>
          <p:cNvSpPr>
            <a:spLocks noChangeArrowheads="1"/>
          </p:cNvSpPr>
          <p:nvPr/>
        </p:nvSpPr>
        <p:spPr bwMode="auto">
          <a:xfrm>
            <a:off x="762000" y="2700338"/>
            <a:ext cx="2819400" cy="1814512"/>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u="sng" dirty="0">
                <a:latin typeface="+mj-lt"/>
              </a:rPr>
              <a:t>Bond A:</a:t>
            </a:r>
          </a:p>
          <a:p>
            <a:pPr algn="l" eaLnBrk="1" hangingPunct="1">
              <a:defRPr/>
            </a:pPr>
            <a:r>
              <a:rPr lang="en-US" altLang="en-US" sz="1600" dirty="0">
                <a:latin typeface="+mj-lt"/>
              </a:rPr>
              <a:t>Face Value = $1000</a:t>
            </a:r>
          </a:p>
          <a:p>
            <a:pPr algn="l" eaLnBrk="1" hangingPunct="1">
              <a:defRPr/>
            </a:pPr>
            <a:r>
              <a:rPr lang="en-US" altLang="en-US" sz="1600" dirty="0">
                <a:latin typeface="+mj-lt"/>
              </a:rPr>
              <a:t>Coupon Rate = 8%</a:t>
            </a:r>
          </a:p>
          <a:p>
            <a:pPr algn="l" eaLnBrk="1" hangingPunct="1">
              <a:defRPr/>
            </a:pPr>
            <a:r>
              <a:rPr lang="en-US" altLang="en-US" sz="1600" dirty="0">
                <a:latin typeface="+mj-lt"/>
              </a:rPr>
              <a:t>Maturity = 25 years</a:t>
            </a:r>
          </a:p>
          <a:p>
            <a:pPr algn="l" eaLnBrk="1" hangingPunct="1">
              <a:defRPr/>
            </a:pPr>
            <a:r>
              <a:rPr lang="en-US" altLang="en-US" sz="1600" dirty="0" smtClean="0">
                <a:latin typeface="+mj-lt"/>
              </a:rPr>
              <a:t>Semi-Annual </a:t>
            </a:r>
            <a:r>
              <a:rPr lang="en-US" altLang="en-US" sz="1600" dirty="0">
                <a:latin typeface="+mj-lt"/>
              </a:rPr>
              <a:t>coupon payments</a:t>
            </a:r>
          </a:p>
        </p:txBody>
      </p:sp>
      <p:sp>
        <p:nvSpPr>
          <p:cNvPr id="57348" name="TextBox 4"/>
          <p:cNvSpPr txBox="1">
            <a:spLocks noChangeArrowheads="1"/>
          </p:cNvSpPr>
          <p:nvPr/>
        </p:nvSpPr>
        <p:spPr bwMode="auto">
          <a:xfrm>
            <a:off x="228600" y="1524000"/>
            <a:ext cx="8458200" cy="1077913"/>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dirty="0">
                <a:latin typeface="+mj-lt"/>
              </a:rPr>
              <a:t>Howell Industries has decided to build a new factory.  To raise the money to build the new factory, Howell Industries decides to issue a bond, called </a:t>
            </a:r>
            <a:r>
              <a:rPr lang="en-US" altLang="en-US" sz="1600" b="1" dirty="0">
                <a:latin typeface="+mj-lt"/>
              </a:rPr>
              <a:t>Bond A</a:t>
            </a:r>
            <a:r>
              <a:rPr lang="en-US" altLang="en-US" sz="1600" dirty="0">
                <a:latin typeface="+mj-lt"/>
              </a:rPr>
              <a:t>.  Based on consultations with its investment bankers about which maturity, etc. will sell best in the market, Howell industries establishes the following terms for the bond:</a:t>
            </a:r>
          </a:p>
        </p:txBody>
      </p:sp>
      <p:sp>
        <p:nvSpPr>
          <p:cNvPr id="57349" name="TextBox 5"/>
          <p:cNvSpPr txBox="1">
            <a:spLocks noChangeArrowheads="1"/>
          </p:cNvSpPr>
          <p:nvPr/>
        </p:nvSpPr>
        <p:spPr bwMode="auto">
          <a:xfrm>
            <a:off x="287382" y="4760391"/>
            <a:ext cx="8399417" cy="830997"/>
          </a:xfrm>
          <a:prstGeom prst="rect">
            <a:avLst/>
          </a:prstGeom>
          <a:solidFill>
            <a:srgbClr val="0000FF">
              <a:alpha val="5098"/>
            </a:srgbClr>
          </a:solidFill>
          <a:ln w="9525">
            <a:solidFill>
              <a:srgbClr val="000090"/>
            </a:solidFill>
            <a:miter lim="800000"/>
            <a:headEnd/>
            <a:tailEnd/>
          </a:ln>
        </p:spPr>
        <p:txBody>
          <a:bodyPr wrap="square">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b="1" dirty="0">
                <a:latin typeface="+mj-lt"/>
              </a:rPr>
              <a:t>Key Point: </a:t>
            </a:r>
            <a:r>
              <a:rPr lang="en-US" altLang="en-US" sz="1600" dirty="0">
                <a:latin typeface="+mj-lt"/>
              </a:rPr>
              <a:t>Howell Industries, as the issuer, establishes the features of the bond</a:t>
            </a:r>
            <a:r>
              <a:rPr lang="en-US" altLang="en-US" sz="1600" dirty="0" smtClean="0">
                <a:latin typeface="+mj-lt"/>
              </a:rPr>
              <a:t>.  As </a:t>
            </a:r>
            <a:r>
              <a:rPr lang="en-US" altLang="en-US" sz="1600" dirty="0">
                <a:latin typeface="+mj-lt"/>
              </a:rPr>
              <a:t>a general rule, companies issuing bonds typically try to set the coupon rate such that the bond will be issued as close to par as possible</a:t>
            </a:r>
            <a:r>
              <a:rPr lang="en-US" altLang="en-US" sz="1600" dirty="0" smtClean="0">
                <a:latin typeface="+mj-lt"/>
              </a:rPr>
              <a:t>.  These </a:t>
            </a:r>
            <a:r>
              <a:rPr lang="en-US" altLang="en-US" sz="1600" dirty="0">
                <a:latin typeface="+mj-lt"/>
              </a:rPr>
              <a:t>features typically don’t change over the life of the bond.</a:t>
            </a:r>
          </a:p>
        </p:txBody>
      </p:sp>
      <p:sp>
        <p:nvSpPr>
          <p:cNvPr id="819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53F740EB-3F85-43A2-A79B-8F127335FAB7}" type="slidenum">
              <a:rPr lang="en-US" altLang="en-US" sz="1600" smtClean="0">
                <a:latin typeface="Tahoma" pitchFamily="-108" charset="0"/>
              </a:rPr>
              <a:pPr algn="l"/>
              <a:t>3</a:t>
            </a:fld>
            <a:endParaRPr lang="en-US" altLang="en-US" sz="1600" smtClean="0">
              <a:latin typeface="Tahoma" pitchFamily="-108" charset="0"/>
            </a:endParaRPr>
          </a:p>
        </p:txBody>
      </p:sp>
    </p:spTree>
    <p:extLst>
      <p:ext uri="{BB962C8B-B14F-4D97-AF65-F5344CB8AC3E}">
        <p14:creationId xmlns:p14="http://schemas.microsoft.com/office/powerpoint/2010/main" val="98330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ChangeArrowheads="1"/>
          </p:cNvSpPr>
          <p:nvPr/>
        </p:nvSpPr>
        <p:spPr bwMode="auto">
          <a:xfrm>
            <a:off x="152400" y="2620963"/>
            <a:ext cx="2627312" cy="2062162"/>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u="sng" dirty="0">
                <a:latin typeface="+mj-lt"/>
              </a:rPr>
              <a:t>Bond A:</a:t>
            </a:r>
          </a:p>
          <a:p>
            <a:pPr algn="l" eaLnBrk="1" hangingPunct="1">
              <a:defRPr/>
            </a:pPr>
            <a:r>
              <a:rPr lang="en-US" altLang="en-US" sz="1600" dirty="0">
                <a:latin typeface="+mj-lt"/>
              </a:rPr>
              <a:t>Face Value = $1000</a:t>
            </a:r>
          </a:p>
          <a:p>
            <a:pPr algn="l" eaLnBrk="1" hangingPunct="1">
              <a:defRPr/>
            </a:pPr>
            <a:r>
              <a:rPr lang="en-US" altLang="en-US" sz="1600" dirty="0">
                <a:latin typeface="+mj-lt"/>
              </a:rPr>
              <a:t>Coupon Rate = 8%</a:t>
            </a:r>
          </a:p>
          <a:p>
            <a:pPr algn="l" eaLnBrk="1" hangingPunct="1">
              <a:defRPr/>
            </a:pPr>
            <a:r>
              <a:rPr lang="en-US" altLang="en-US" sz="1600" dirty="0">
                <a:latin typeface="+mj-lt"/>
              </a:rPr>
              <a:t>Maturity = 25 years</a:t>
            </a:r>
          </a:p>
          <a:p>
            <a:pPr algn="l" eaLnBrk="1" hangingPunct="1">
              <a:defRPr/>
            </a:pPr>
            <a:r>
              <a:rPr lang="en-US" altLang="en-US" sz="1600" dirty="0">
                <a:latin typeface="+mj-lt"/>
              </a:rPr>
              <a:t>Semi-Annual Coupon Payments</a:t>
            </a:r>
          </a:p>
        </p:txBody>
      </p:sp>
      <p:sp>
        <p:nvSpPr>
          <p:cNvPr id="59395" name="TextBox 4"/>
          <p:cNvSpPr txBox="1">
            <a:spLocks noChangeArrowheads="1"/>
          </p:cNvSpPr>
          <p:nvPr/>
        </p:nvSpPr>
        <p:spPr bwMode="auto">
          <a:xfrm>
            <a:off x="152400" y="1905000"/>
            <a:ext cx="8534400" cy="584200"/>
          </a:xfrm>
          <a:prstGeom prst="rect">
            <a:avLst/>
          </a:prstGeom>
          <a:solidFill>
            <a:srgbClr val="002060">
              <a:alpha val="5000"/>
            </a:srgbClr>
          </a:solidFill>
          <a:ln w="9525">
            <a:solidFill>
              <a:srgbClr val="000000"/>
            </a:solidFill>
            <a:miter lim="800000"/>
            <a:headEnd/>
            <a:tailEnd/>
          </a:ln>
          <a:extLst/>
        </p:spPr>
        <p:txBody>
          <a:bodyPr wrap="square">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dirty="0">
                <a:latin typeface="+mj-lt"/>
              </a:rPr>
              <a:t>While it is Howell Industries that determines the bond’s features, it is the market that determines the yield it wants to earn on the bond.</a:t>
            </a:r>
          </a:p>
        </p:txBody>
      </p:sp>
      <p:sp>
        <p:nvSpPr>
          <p:cNvPr id="59396" name="TextBox 5"/>
          <p:cNvSpPr txBox="1">
            <a:spLocks noChangeArrowheads="1"/>
          </p:cNvSpPr>
          <p:nvPr/>
        </p:nvSpPr>
        <p:spPr bwMode="auto">
          <a:xfrm>
            <a:off x="2854325" y="3627438"/>
            <a:ext cx="5867400" cy="1569660"/>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b="1" dirty="0">
                <a:latin typeface="+mj-lt"/>
              </a:rPr>
              <a:t>Key Point:</a:t>
            </a:r>
            <a:r>
              <a:rPr lang="en-US" altLang="en-US" sz="1600" dirty="0">
                <a:latin typeface="+mj-lt"/>
              </a:rPr>
              <a:t> Through the forces of supply and demand, the market determines the ‘yield’ it wants to earn on this bond.</a:t>
            </a:r>
          </a:p>
          <a:p>
            <a:pPr algn="l">
              <a:defRPr/>
            </a:pPr>
            <a:r>
              <a:rPr lang="en-US" altLang="en-US" sz="1600" dirty="0" smtClean="0">
                <a:latin typeface="+mj-lt"/>
              </a:rPr>
              <a:t>The </a:t>
            </a:r>
            <a:r>
              <a:rPr lang="en-US" altLang="en-US" sz="1600" dirty="0">
                <a:latin typeface="+mj-lt"/>
              </a:rPr>
              <a:t>market yield has a variety of names, including: yield-to-maturity, YTM, market rate.  Or, we could say the bond is ‘yielding’ 6%, etc.</a:t>
            </a:r>
          </a:p>
          <a:p>
            <a:pPr algn="l">
              <a:defRPr/>
            </a:pPr>
            <a:r>
              <a:rPr lang="en-US" altLang="en-US" sz="1600" b="1" dirty="0" smtClean="0">
                <a:latin typeface="+mj-lt"/>
              </a:rPr>
              <a:t>The </a:t>
            </a:r>
            <a:r>
              <a:rPr lang="en-US" altLang="en-US" sz="1600" b="1" dirty="0">
                <a:latin typeface="+mj-lt"/>
              </a:rPr>
              <a:t>market yield will constantly change over the life of the bond as economic and company-specific factors change.</a:t>
            </a:r>
          </a:p>
        </p:txBody>
      </p:sp>
      <p:sp>
        <p:nvSpPr>
          <p:cNvPr id="59397" name="Rectangle 3"/>
          <p:cNvSpPr>
            <a:spLocks noChangeArrowheads="1"/>
          </p:cNvSpPr>
          <p:nvPr/>
        </p:nvSpPr>
        <p:spPr bwMode="auto">
          <a:xfrm>
            <a:off x="2854325" y="2620963"/>
            <a:ext cx="5867400" cy="830262"/>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a:latin typeface="+mj-lt"/>
              </a:rPr>
              <a:t>Market Yield: </a:t>
            </a:r>
            <a:r>
              <a:rPr lang="en-US" altLang="en-US" sz="1600">
                <a:latin typeface="+mj-lt"/>
              </a:rPr>
              <a:t>Based on the credit quality of the issuer, rates on comparable bonds, etc., the market determines that it wants to earn an compound return of 6%, compounded semi-annually.    </a:t>
            </a:r>
          </a:p>
        </p:txBody>
      </p:sp>
      <p:sp>
        <p:nvSpPr>
          <p:cNvPr id="10246"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A7508EFD-BE5A-4FC0-AD0B-D3FBCFB46A23}" type="slidenum">
              <a:rPr lang="en-US" altLang="en-US" sz="1600" smtClean="0">
                <a:latin typeface="Tahoma" pitchFamily="-108" charset="0"/>
              </a:rPr>
              <a:pPr algn="l"/>
              <a:t>4</a:t>
            </a:fld>
            <a:endParaRPr lang="en-US" altLang="en-US" sz="1600" smtClean="0">
              <a:latin typeface="Tahoma" pitchFamily="-108" charset="0"/>
            </a:endParaRPr>
          </a:p>
        </p:txBody>
      </p:sp>
      <p:sp>
        <p:nvSpPr>
          <p:cNvPr id="9" name="Rectangle 2"/>
          <p:cNvSpPr>
            <a:spLocks noGrp="1" noChangeArrowheads="1"/>
          </p:cNvSpPr>
          <p:nvPr>
            <p:ph type="title"/>
          </p:nvPr>
        </p:nvSpPr>
        <p:spPr>
          <a:xfrm>
            <a:off x="313509" y="577057"/>
            <a:ext cx="3200400" cy="457200"/>
          </a:xfrm>
          <a:solidFill>
            <a:srgbClr val="002060">
              <a:alpha val="5000"/>
            </a:srgbClr>
          </a:solidFill>
          <a:ln>
            <a:solidFill>
              <a:srgbClr val="000000"/>
            </a:solidFill>
          </a:ln>
        </p:spPr>
        <p:txBody>
          <a:bodyPr/>
          <a:lstStyle/>
          <a:p>
            <a:pPr algn="l" eaLnBrk="1" hangingPunct="1"/>
            <a:r>
              <a:rPr lang="en-US" altLang="en-US" sz="2000" dirty="0" smtClean="0">
                <a:solidFill>
                  <a:schemeClr val="tx1"/>
                </a:solidFill>
                <a:ea typeface="ＭＳ Ｐゴシック" pitchFamily="-108" charset="-128"/>
              </a:rPr>
              <a:t>Howell Industries: Bond A</a:t>
            </a:r>
          </a:p>
        </p:txBody>
      </p:sp>
    </p:spTree>
    <p:extLst>
      <p:ext uri="{BB962C8B-B14F-4D97-AF65-F5344CB8AC3E}">
        <p14:creationId xmlns:p14="http://schemas.microsoft.com/office/powerpoint/2010/main" val="1423648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ChangeArrowheads="1"/>
          </p:cNvSpPr>
          <p:nvPr/>
        </p:nvSpPr>
        <p:spPr bwMode="auto">
          <a:xfrm>
            <a:off x="152400" y="2620963"/>
            <a:ext cx="2627312" cy="2062162"/>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u="sng" dirty="0">
                <a:latin typeface="+mj-lt"/>
              </a:rPr>
              <a:t>Bond A:</a:t>
            </a:r>
          </a:p>
          <a:p>
            <a:pPr algn="l" eaLnBrk="1" hangingPunct="1">
              <a:defRPr/>
            </a:pPr>
            <a:r>
              <a:rPr lang="en-US" altLang="en-US" sz="1600" dirty="0">
                <a:latin typeface="+mj-lt"/>
              </a:rPr>
              <a:t>Face Value = $1000</a:t>
            </a:r>
          </a:p>
          <a:p>
            <a:pPr algn="l" eaLnBrk="1" hangingPunct="1">
              <a:defRPr/>
            </a:pPr>
            <a:r>
              <a:rPr lang="en-US" altLang="en-US" sz="1600" dirty="0">
                <a:latin typeface="+mj-lt"/>
              </a:rPr>
              <a:t>Coupon Rate = 8%</a:t>
            </a:r>
          </a:p>
          <a:p>
            <a:pPr algn="l" eaLnBrk="1" hangingPunct="1">
              <a:defRPr/>
            </a:pPr>
            <a:r>
              <a:rPr lang="en-US" altLang="en-US" sz="1600" dirty="0">
                <a:latin typeface="+mj-lt"/>
              </a:rPr>
              <a:t>Maturity = 25 years</a:t>
            </a:r>
          </a:p>
          <a:p>
            <a:pPr algn="l" eaLnBrk="1" hangingPunct="1">
              <a:defRPr/>
            </a:pPr>
            <a:r>
              <a:rPr lang="en-US" altLang="en-US" sz="1600" dirty="0">
                <a:latin typeface="+mj-lt"/>
              </a:rPr>
              <a:t>Semi-Annual Coupon Payments</a:t>
            </a:r>
          </a:p>
        </p:txBody>
      </p:sp>
      <p:sp>
        <p:nvSpPr>
          <p:cNvPr id="59395" name="TextBox 4"/>
          <p:cNvSpPr txBox="1">
            <a:spLocks noChangeArrowheads="1"/>
          </p:cNvSpPr>
          <p:nvPr/>
        </p:nvSpPr>
        <p:spPr bwMode="auto">
          <a:xfrm>
            <a:off x="152400" y="1905000"/>
            <a:ext cx="8534400" cy="584200"/>
          </a:xfrm>
          <a:prstGeom prst="rect">
            <a:avLst/>
          </a:prstGeom>
          <a:solidFill>
            <a:srgbClr val="002060">
              <a:alpha val="5000"/>
            </a:srgbClr>
          </a:solidFill>
          <a:ln w="9525">
            <a:solidFill>
              <a:srgbClr val="000000"/>
            </a:solidFill>
            <a:miter lim="800000"/>
            <a:headEnd/>
            <a:tailEnd/>
          </a:ln>
          <a:extLst/>
        </p:spPr>
        <p:txBody>
          <a:bodyPr wrap="square">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dirty="0">
                <a:latin typeface="+mj-lt"/>
              </a:rPr>
              <a:t>While it is Howell Industries that determines the bond’s features, it is the market that determines the yield it wants to earn on the bond.</a:t>
            </a:r>
          </a:p>
        </p:txBody>
      </p:sp>
      <p:sp>
        <p:nvSpPr>
          <p:cNvPr id="59396" name="TextBox 5"/>
          <p:cNvSpPr txBox="1">
            <a:spLocks noChangeArrowheads="1"/>
          </p:cNvSpPr>
          <p:nvPr/>
        </p:nvSpPr>
        <p:spPr bwMode="auto">
          <a:xfrm>
            <a:off x="2858679" y="3582988"/>
            <a:ext cx="5867400" cy="1569660"/>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b="1" dirty="0">
                <a:latin typeface="+mj-lt"/>
              </a:rPr>
              <a:t>Key Point:</a:t>
            </a:r>
            <a:r>
              <a:rPr lang="en-US" altLang="en-US" sz="1600" dirty="0">
                <a:latin typeface="+mj-lt"/>
              </a:rPr>
              <a:t> Through the forces of supply and demand, the market determines the ‘yield’ it wants to earn on this bond.</a:t>
            </a:r>
          </a:p>
          <a:p>
            <a:pPr algn="l">
              <a:defRPr/>
            </a:pPr>
            <a:r>
              <a:rPr lang="en-US" altLang="en-US" sz="1600" dirty="0" smtClean="0">
                <a:latin typeface="+mj-lt"/>
              </a:rPr>
              <a:t>The </a:t>
            </a:r>
            <a:r>
              <a:rPr lang="en-US" altLang="en-US" sz="1600" dirty="0">
                <a:latin typeface="+mj-lt"/>
              </a:rPr>
              <a:t>market yield has a variety of names, including: yield-to-maturity, YTM, market rate.  Or, we could say the bond is ‘yielding’ 6%, etc.</a:t>
            </a:r>
          </a:p>
          <a:p>
            <a:pPr algn="l">
              <a:defRPr/>
            </a:pPr>
            <a:r>
              <a:rPr lang="en-US" altLang="en-US" sz="1600" b="1" dirty="0" smtClean="0">
                <a:latin typeface="+mj-lt"/>
              </a:rPr>
              <a:t>The </a:t>
            </a:r>
            <a:r>
              <a:rPr lang="en-US" altLang="en-US" sz="1600" b="1" dirty="0">
                <a:latin typeface="+mj-lt"/>
              </a:rPr>
              <a:t>market yield will constantly change over the life of the bond as economic and company-specific factors change.</a:t>
            </a:r>
          </a:p>
        </p:txBody>
      </p:sp>
      <p:sp>
        <p:nvSpPr>
          <p:cNvPr id="59397" name="Rectangle 3"/>
          <p:cNvSpPr>
            <a:spLocks noChangeArrowheads="1"/>
          </p:cNvSpPr>
          <p:nvPr/>
        </p:nvSpPr>
        <p:spPr bwMode="auto">
          <a:xfrm>
            <a:off x="2854325" y="2620963"/>
            <a:ext cx="5867400" cy="830262"/>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a:latin typeface="+mj-lt"/>
              </a:rPr>
              <a:t>Market Yield: </a:t>
            </a:r>
            <a:r>
              <a:rPr lang="en-US" altLang="en-US" sz="1600">
                <a:latin typeface="+mj-lt"/>
              </a:rPr>
              <a:t>Based on the credit quality of the issuer, rates on comparable bonds, etc., the market determines that it wants to earn an compound return of 6%, compounded semi-annually.    </a:t>
            </a:r>
          </a:p>
        </p:txBody>
      </p:sp>
      <p:sp>
        <p:nvSpPr>
          <p:cNvPr id="10246"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A7508EFD-BE5A-4FC0-AD0B-D3FBCFB46A23}" type="slidenum">
              <a:rPr lang="en-US" altLang="en-US" sz="1600" smtClean="0">
                <a:latin typeface="Tahoma" pitchFamily="-108" charset="0"/>
              </a:rPr>
              <a:pPr algn="l"/>
              <a:t>5</a:t>
            </a:fld>
            <a:endParaRPr lang="en-US" altLang="en-US" sz="1600" smtClean="0">
              <a:latin typeface="Tahoma" pitchFamily="-108" charset="0"/>
            </a:endParaRPr>
          </a:p>
        </p:txBody>
      </p:sp>
      <p:sp>
        <p:nvSpPr>
          <p:cNvPr id="9" name="Rectangle 2"/>
          <p:cNvSpPr>
            <a:spLocks noGrp="1" noChangeArrowheads="1"/>
          </p:cNvSpPr>
          <p:nvPr>
            <p:ph type="title"/>
          </p:nvPr>
        </p:nvSpPr>
        <p:spPr>
          <a:xfrm>
            <a:off x="313509" y="577057"/>
            <a:ext cx="3200400" cy="457200"/>
          </a:xfrm>
          <a:solidFill>
            <a:srgbClr val="002060">
              <a:alpha val="5000"/>
            </a:srgbClr>
          </a:solidFill>
          <a:ln>
            <a:solidFill>
              <a:srgbClr val="000000"/>
            </a:solidFill>
          </a:ln>
        </p:spPr>
        <p:txBody>
          <a:bodyPr/>
          <a:lstStyle/>
          <a:p>
            <a:pPr algn="l" eaLnBrk="1" hangingPunct="1"/>
            <a:r>
              <a:rPr lang="en-US" altLang="en-US" sz="2000" dirty="0" smtClean="0">
                <a:solidFill>
                  <a:schemeClr val="tx1"/>
                </a:solidFill>
                <a:ea typeface="ＭＳ Ｐゴシック" pitchFamily="-108" charset="-128"/>
              </a:rPr>
              <a:t>Howell Industries: Bond A</a:t>
            </a:r>
          </a:p>
        </p:txBody>
      </p:sp>
    </p:spTree>
    <p:extLst>
      <p:ext uri="{BB962C8B-B14F-4D97-AF65-F5344CB8AC3E}">
        <p14:creationId xmlns:p14="http://schemas.microsoft.com/office/powerpoint/2010/main" val="313425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9395"/>
                                        </p:tgtEl>
                                        <p:attrNameLst>
                                          <p:attrName>ppt_x</p:attrName>
                                        </p:attrNameLst>
                                      </p:cBhvr>
                                      <p:tavLst>
                                        <p:tav tm="0">
                                          <p:val>
                                            <p:strVal val="ppt_x"/>
                                          </p:val>
                                        </p:tav>
                                        <p:tav tm="100000">
                                          <p:val>
                                            <p:strVal val="ppt_x"/>
                                          </p:val>
                                        </p:tav>
                                      </p:tavLst>
                                    </p:anim>
                                    <p:anim calcmode="lin" valueType="num">
                                      <p:cBhvr additive="base">
                                        <p:cTn id="7" dur="500"/>
                                        <p:tgtEl>
                                          <p:spTgt spid="59395"/>
                                        </p:tgtEl>
                                        <p:attrNameLst>
                                          <p:attrName>ppt_y</p:attrName>
                                        </p:attrNameLst>
                                      </p:cBhvr>
                                      <p:tavLst>
                                        <p:tav tm="0">
                                          <p:val>
                                            <p:strVal val="ppt_y"/>
                                          </p:val>
                                        </p:tav>
                                        <p:tav tm="100000">
                                          <p:val>
                                            <p:strVal val="1+ppt_h/2"/>
                                          </p:val>
                                        </p:tav>
                                      </p:tavLst>
                                    </p:anim>
                                    <p:set>
                                      <p:cBhvr>
                                        <p:cTn id="8" dur="1" fill="hold">
                                          <p:stCondLst>
                                            <p:cond delay="499"/>
                                          </p:stCondLst>
                                        </p:cTn>
                                        <p:tgtEl>
                                          <p:spTgt spid="5939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6" presetClass="exit" presetSubtype="21" fill="hold" grpId="0" nodeType="clickEffect">
                                  <p:stCondLst>
                                    <p:cond delay="0"/>
                                  </p:stCondLst>
                                  <p:childTnLst>
                                    <p:animEffect transition="out" filter="barn(inVertical)">
                                      <p:cBhvr>
                                        <p:cTn id="12" dur="500"/>
                                        <p:tgtEl>
                                          <p:spTgt spid="59394"/>
                                        </p:tgtEl>
                                      </p:cBhvr>
                                    </p:animEffect>
                                    <p:set>
                                      <p:cBhvr>
                                        <p:cTn id="13" dur="1" fill="hold">
                                          <p:stCondLst>
                                            <p:cond delay="499"/>
                                          </p:stCondLst>
                                        </p:cTn>
                                        <p:tgtEl>
                                          <p:spTgt spid="5939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0" nodeType="clickEffect">
                                  <p:stCondLst>
                                    <p:cond delay="0"/>
                                  </p:stCondLst>
                                  <p:childTnLst>
                                    <p:animEffect transition="out" filter="wipe(down)">
                                      <p:cBhvr>
                                        <p:cTn id="17" dur="500"/>
                                        <p:tgtEl>
                                          <p:spTgt spid="59397"/>
                                        </p:tgtEl>
                                      </p:cBhvr>
                                    </p:animEffect>
                                    <p:set>
                                      <p:cBhvr>
                                        <p:cTn id="18" dur="1" fill="hold">
                                          <p:stCondLst>
                                            <p:cond delay="499"/>
                                          </p:stCondLst>
                                        </p:cTn>
                                        <p:tgtEl>
                                          <p:spTgt spid="5939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3" presetClass="exit" presetSubtype="32" fill="hold" nodeType="clickEffect">
                                  <p:stCondLst>
                                    <p:cond delay="0"/>
                                  </p:stCondLst>
                                  <p:childTnLst>
                                    <p:anim calcmode="lin" valueType="num">
                                      <p:cBhvr>
                                        <p:cTn id="22" dur="500"/>
                                        <p:tgtEl>
                                          <p:spTgt spid="59396">
                                            <p:txEl>
                                              <p:pRg st="0" end="0"/>
                                            </p:txEl>
                                          </p:spTgt>
                                        </p:tgtEl>
                                        <p:attrNameLst>
                                          <p:attrName>ppt_w</p:attrName>
                                        </p:attrNameLst>
                                      </p:cBhvr>
                                      <p:tavLst>
                                        <p:tav tm="0">
                                          <p:val>
                                            <p:strVal val="ppt_w"/>
                                          </p:val>
                                        </p:tav>
                                        <p:tav tm="100000">
                                          <p:val>
                                            <p:fltVal val="0"/>
                                          </p:val>
                                        </p:tav>
                                      </p:tavLst>
                                    </p:anim>
                                    <p:anim calcmode="lin" valueType="num">
                                      <p:cBhvr>
                                        <p:cTn id="23" dur="500"/>
                                        <p:tgtEl>
                                          <p:spTgt spid="59396">
                                            <p:txEl>
                                              <p:pRg st="0" end="0"/>
                                            </p:txEl>
                                          </p:spTgt>
                                        </p:tgtEl>
                                        <p:attrNameLst>
                                          <p:attrName>ppt_h</p:attrName>
                                        </p:attrNameLst>
                                      </p:cBhvr>
                                      <p:tavLst>
                                        <p:tav tm="0">
                                          <p:val>
                                            <p:strVal val="ppt_h"/>
                                          </p:val>
                                        </p:tav>
                                        <p:tav tm="100000">
                                          <p:val>
                                            <p:fltVal val="0"/>
                                          </p:val>
                                        </p:tav>
                                      </p:tavLst>
                                    </p:anim>
                                    <p:animEffect transition="out" filter="fade">
                                      <p:cBhvr>
                                        <p:cTn id="24" dur="500"/>
                                        <p:tgtEl>
                                          <p:spTgt spid="59396">
                                            <p:txEl>
                                              <p:pRg st="0" end="0"/>
                                            </p:txEl>
                                          </p:spTgt>
                                        </p:tgtEl>
                                      </p:cBhvr>
                                    </p:animEffect>
                                    <p:set>
                                      <p:cBhvr>
                                        <p:cTn id="25" dur="1" fill="hold">
                                          <p:stCondLst>
                                            <p:cond delay="499"/>
                                          </p:stCondLst>
                                        </p:cTn>
                                        <p:tgtEl>
                                          <p:spTgt spid="59396">
                                            <p:txEl>
                                              <p:pRg st="0" end="0"/>
                                            </p:txEl>
                                          </p:spTgt>
                                        </p:tgtEl>
                                        <p:attrNameLst>
                                          <p:attrName>style.visibility</p:attrName>
                                        </p:attrNameLst>
                                      </p:cBhvr>
                                      <p:to>
                                        <p:strVal val="hidden"/>
                                      </p:to>
                                    </p:set>
                                  </p:childTnLst>
                                </p:cTn>
                              </p:par>
                              <p:par>
                                <p:cTn id="26" presetID="53" presetClass="exit" presetSubtype="32" fill="hold" nodeType="withEffect">
                                  <p:stCondLst>
                                    <p:cond delay="0"/>
                                  </p:stCondLst>
                                  <p:childTnLst>
                                    <p:anim calcmode="lin" valueType="num">
                                      <p:cBhvr>
                                        <p:cTn id="27" dur="500"/>
                                        <p:tgtEl>
                                          <p:spTgt spid="59396">
                                            <p:txEl>
                                              <p:pRg st="1" end="1"/>
                                            </p:txEl>
                                          </p:spTgt>
                                        </p:tgtEl>
                                        <p:attrNameLst>
                                          <p:attrName>ppt_w</p:attrName>
                                        </p:attrNameLst>
                                      </p:cBhvr>
                                      <p:tavLst>
                                        <p:tav tm="0">
                                          <p:val>
                                            <p:strVal val="ppt_w"/>
                                          </p:val>
                                        </p:tav>
                                        <p:tav tm="100000">
                                          <p:val>
                                            <p:fltVal val="0"/>
                                          </p:val>
                                        </p:tav>
                                      </p:tavLst>
                                    </p:anim>
                                    <p:anim calcmode="lin" valueType="num">
                                      <p:cBhvr>
                                        <p:cTn id="28" dur="500"/>
                                        <p:tgtEl>
                                          <p:spTgt spid="59396">
                                            <p:txEl>
                                              <p:pRg st="1" end="1"/>
                                            </p:txEl>
                                          </p:spTgt>
                                        </p:tgtEl>
                                        <p:attrNameLst>
                                          <p:attrName>ppt_h</p:attrName>
                                        </p:attrNameLst>
                                      </p:cBhvr>
                                      <p:tavLst>
                                        <p:tav tm="0">
                                          <p:val>
                                            <p:strVal val="ppt_h"/>
                                          </p:val>
                                        </p:tav>
                                        <p:tav tm="100000">
                                          <p:val>
                                            <p:fltVal val="0"/>
                                          </p:val>
                                        </p:tav>
                                      </p:tavLst>
                                    </p:anim>
                                    <p:animEffect transition="out" filter="fade">
                                      <p:cBhvr>
                                        <p:cTn id="29" dur="500"/>
                                        <p:tgtEl>
                                          <p:spTgt spid="59396">
                                            <p:txEl>
                                              <p:pRg st="1" end="1"/>
                                            </p:txEl>
                                          </p:spTgt>
                                        </p:tgtEl>
                                      </p:cBhvr>
                                    </p:animEffect>
                                    <p:set>
                                      <p:cBhvr>
                                        <p:cTn id="30" dur="1" fill="hold">
                                          <p:stCondLst>
                                            <p:cond delay="499"/>
                                          </p:stCondLst>
                                        </p:cTn>
                                        <p:tgtEl>
                                          <p:spTgt spid="59396">
                                            <p:txEl>
                                              <p:pRg st="1" end="1"/>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0 0 L 0 0 C 0.00191 -0.00509 0.00434 -0.00972 0.00573 -0.01528 C 0.00607 -0.01644 0.00642 -0.01782 0.00659 -0.01898 C 0.00764 -0.0257 0.0085 -0.03264 0.00955 -0.03935 C 0.00989 -0.0419 0.01024 -0.04445 0.01041 -0.04699 L 0.01146 -0.06088 C 0.01111 -0.08681 0.01111 -0.1125 0.01041 -0.13843 C 0.01041 -0.14005 0.00972 -0.14167 0.00955 -0.14352 C 0.00903 -0.14861 0.00885 -0.1537 0.0085 -0.1588 C 0.00764 -0.17222 0.00903 -0.16713 0.00469 -0.17639 C 0.00295 -0.1882 0.00434 -0.18125 -0.00104 -0.19815 C -0.00191 -0.20093 -0.00261 -0.20417 -0.00382 -0.20695 C -0.00486 -0.20903 -0.00573 -0.21134 -0.00677 -0.2132 C -0.00764 -0.21505 -0.00868 -0.21667 -0.00955 -0.21829 C -0.01268 -0.225 -0.01025 -0.22361 -0.01528 -0.23102 C -0.01632 -0.23264 -0.01788 -0.23357 -0.0191 -0.23495 C -0.01997 -0.23704 -0.02084 -0.23935 -0.02188 -0.2412 C -0.02535 -0.24699 -0.0283 -0.24884 -0.03247 -0.25394 C -0.04288 -0.2669 -0.04184 -0.26968 -0.05816 -0.28056 C -0.08299 -0.29722 -0.05209 -0.27616 -0.07709 -0.29468 C -0.08021 -0.29676 -0.08368 -0.29838 -0.08663 -0.30093 C -0.08941 -0.30324 -0.0915 -0.30671 -0.09427 -0.30857 C -0.10556 -0.31597 -0.11007 -0.31736 -0.11997 -0.3213 C -0.12986 -0.33009 -0.12118 -0.32338 -0.13247 -0.32894 C -0.13368 -0.3294 -0.1349 -0.33079 -0.13611 -0.33148 C -0.14167 -0.33426 -0.14202 -0.33403 -0.14757 -0.33519 C -0.14948 -0.33657 -0.15122 -0.33843 -0.1533 -0.33912 C -0.16059 -0.34074 -0.16788 -0.34028 -0.17518 -0.34167 C -0.18472 -0.34306 -0.18038 -0.34236 -0.18854 -0.34398 L -0.28004 -0.34167 C -0.28716 -0.3412 -0.28889 -0.33519 -0.29618 -0.33264 L -0.3 -0.33148 C -0.30156 -0.33009 -0.30295 -0.32847 -0.30469 -0.32755 C -0.30712 -0.32639 -0.31233 -0.325 -0.31233 -0.325 C -0.31389 -0.32384 -0.31545 -0.32245 -0.31719 -0.3213 C -0.32743 -0.31435 -0.3158 -0.32384 -0.32761 -0.31482 C -0.33785 -0.30718 -0.3316 -0.30972 -0.33906 -0.30718 C -0.34549 -0.30139 -0.3375 -0.30857 -0.3467 -0.30093 C -0.34757 -0.3 -0.34861 -0.29931 -0.34948 -0.29838 C -0.35052 -0.29722 -0.35122 -0.2956 -0.35243 -0.29468 C -0.35781 -0.28912 -0.36389 -0.28472 -0.36858 -0.27801 C -0.37222 -0.27269 -0.38073 -0.25278 -0.38195 -0.25023 C -0.38351 -0.24676 -0.38577 -0.24375 -0.38663 -0.24005 C -0.38733 -0.2375 -0.38768 -0.23472 -0.38854 -0.23241 C -0.39757 -0.20625 -0.38559 -0.24769 -0.4 -0.20833 C -0.40313 -0.19977 -0.40504 -0.19051 -0.40764 -0.18148 C -0.40851 -0.17847 -0.40938 -0.17546 -0.41042 -0.17269 C -0.4132 -0.16551 -0.4217 -0.1456 -0.42466 -0.13449 C -0.42656 -0.12824 -0.42726 -0.12153 -0.42952 -0.11551 C -0.43143 -0.11042 -0.43368 -0.10556 -0.43525 -0.10023 C -0.44202 -0.07732 -0.43108 -0.11458 -0.43906 -0.08495 C -0.43976 -0.08195 -0.44097 -0.07917 -0.44184 -0.07616 C -0.44549 -0.0625 -0.44236 -0.07222 -0.44479 -0.05972 C -0.44549 -0.05532 -0.4467 -0.05116 -0.44757 -0.04699 C -0.44879 -0.04074 -0.45018 -0.02407 -0.45035 -0.02153 C -0.44948 0.00393 -0.44896 0.02917 -0.44757 0.05463 C -0.4474 0.05764 -0.44653 0.06065 -0.44566 0.06343 C -0.44497 0.0662 -0.44375 0.06852 -0.44288 0.07106 C -0.4415 0.075 -0.44011 0.0787 -0.43906 0.08264 C -0.43854 0.08426 -0.43872 0.08611 -0.43802 0.08773 C -0.43716 0.08958 -0.43559 0.09097 -0.4342 0.09282 C -0.43334 0.0956 -0.43264 0.09884 -0.43143 0.10162 C -0.43038 0.1037 -0.42865 0.10486 -0.42761 0.10671 C -0.41146 0.13287 -0.44358 0.08796 -0.40764 0.13588 C -0.39775 0.14907 -0.38924 0.16088 -0.37518 0.17014 C -0.37396 0.17106 -0.37257 0.17153 -0.37136 0.17268 C -0.36719 0.17662 -0.36372 0.18241 -0.35903 0.18542 C -0.3191 0.21065 -0.35434 0.18958 -0.32847 0.20324 C -0.31945 0.2081 -0.33143 0.20393 -0.31615 0.21088 C -0.31441 0.21157 -0.31233 0.21157 -0.31042 0.21204 C -0.28038 0.23218 -0.32066 0.20625 -0.2915 0.22222 C -0.28368 0.22639 -0.27639 0.23218 -0.26858 0.23611 L -0.2533 0.24375 C -0.25174 0.24468 -0.25018 0.24583 -0.24861 0.2463 L -0.22952 0.25278 C -0.21754 0.26134 -0.20382 0.27199 -0.19045 0.27569 L -0.18577 0.27685 C -0.18386 0.27731 -0.18195 0.27755 -0.18004 0.27801 C -0.17483 0.27963 -0.16979 0.28148 -0.16476 0.2831 C -0.15591 0.28912 -0.16563 0.2831 -0.14757 0.28958 C -0.14514 0.29051 -0.13004 0.29745 -0.12483 0.29838 C -0.12101 0.2993 -0.11719 0.2993 -0.11337 0.29977 C -0.09931 0.30347 -0.11997 0.29815 -0.10191 0.30231 C -0.09688 0.30347 -0.09184 0.30509 -0.08663 0.30602 C -0.07795 0.30764 -0.07552 0.30671 -0.06771 0.30856 C -0.06511 0.30926 -0.06268 0.31042 -0.06007 0.31111 C -0.05747 0.3118 -0.05486 0.31204 -0.05243 0.3125 L -0.04566 0.31366 L -0.0382 0.31505 C -0.03403 0.31574 -0.02986 0.31667 -0.0257 0.31759 C -0.02413 0.31782 -0.02257 0.31852 -0.02101 0.31875 C -0.01684 0.31944 -0.01268 0.31968 -0.00868 0.32014 C 0.01875 0.31921 0.046 0.31991 0.07326 0.31759 C 0.07673 0.31713 0.09982 0.30648 0.10382 0.30486 C 0.11736 0.29907 0.11996 0.3 0.13142 0.29074 C 0.14097 0.2831 0.16406 0.26018 0.16944 0.25139 C 0.17639 0.24028 0.18125 0.23356 0.18663 0.22106 C 0.19097 0.21042 0.19913 0.18819 0.20278 0.17523 C 0.20451 0.16898 0.20607 0.1625 0.20764 0.15625 C 0.21076 0.14282 0.21128 0.13426 0.21423 0.11805 C 0.21528 0.1118 0.21684 0.10532 0.21805 0.09907 C 0.21996 0.05903 0.21996 0.06713 0.21805 0.00255 C 0.21788 -0.00255 0.21719 -0.00764 0.21614 -0.01273 C 0.21528 -0.01713 0.21337 -0.02107 0.21232 -0.02546 C 0.20989 -0.03472 0.2092 -0.04468 0.20573 -0.05324 C 0.19982 -0.06713 0.19653 -0.07593 0.18854 -0.09005 C 0.18559 -0.09514 0.18298 -0.10046 0.17986 -0.10532 C 0.17413 -0.11458 0.16805 -0.12338 0.1618 -0.13195 C 0.15208 -0.14583 0.15 -0.14884 0.13993 -0.1588 C 0.13802 -0.16042 0.13628 -0.16227 0.1342 -0.16389 C 0.12708 -0.16945 0.12014 -0.17616 0.11232 -0.18032 C 0.09097 -0.19167 0.09566 -0.18982 0.06562 -0.2007 C 0.06354 -0.20139 0.06128 -0.20139 0.05903 -0.20185 C 0.05746 -0.20232 0.05573 -0.20255 0.05416 -0.20324 C 0.04878 -0.20509 0.0434 -0.20741 0.03802 -0.20949 C 0.03611 -0.21019 0.03437 -0.21157 0.03229 -0.21204 C 0.02795 -0.2132 0.02344 -0.21343 0.01909 -0.21458 C 0.01389 -0.21597 0.00885 -0.21759 0.00382 -0.21968 C 0.00017 -0.22107 -0.00313 -0.22361 -0.00677 -0.22477 C -0.00972 -0.2257 -0.01302 -0.2257 -0.01615 -0.22593 C -0.01979 -0.22778 -0.02309 -0.23009 -0.02674 -0.23102 C -0.03108 -0.23218 -0.03559 -0.23195 -0.04011 -0.23241 C -0.04358 -0.23264 -0.04705 -0.2331 -0.05052 -0.23357 L -0.07153 -0.23866 C -0.07813 -0.24028 -0.08472 -0.24306 -0.0915 -0.24375 L -0.11146 -0.2463 C -0.13941 -0.25208 -0.11354 -0.24907 -0.14375 -0.25139 C -0.16389 -0.25093 -0.18386 -0.25139 -0.20382 -0.25023 C -0.20556 -0.25 -0.20695 -0.24838 -0.20851 -0.24769 C -0.21077 -0.24653 -0.21302 -0.24583 -0.21528 -0.24514 C -0.22031 -0.24329 -0.2257 -0.24259 -0.23038 -0.24005 L -0.24184 -0.23357 C -0.2441 -0.23241 -0.24636 -0.23125 -0.24861 -0.22986 C -0.25052 -0.22847 -0.25226 -0.22708 -0.25434 -0.22593 C -0.25677 -0.22454 -0.25938 -0.22361 -0.26181 -0.22222 C -0.275 -0.21458 -0.26025 -0.22153 -0.27327 -0.21574 C -0.27466 -0.21458 -0.27587 -0.2132 -0.27709 -0.21204 C -0.28212 -0.20741 -0.28802 -0.20394 -0.29236 -0.19815 C -0.29393 -0.19607 -0.29549 -0.19375 -0.29705 -0.19167 C -0.30226 -0.18542 -0.30313 -0.18588 -0.30764 -0.17894 C -0.31025 -0.175 -0.31372 -0.1713 -0.31528 -0.16644 C -0.31771 -0.1581 -0.31615 -0.16181 -0.31997 -0.15486 C -0.32066 -0.15232 -0.32153 -0.15 -0.32188 -0.14722 C -0.3224 -0.14421 -0.32361 -0.12361 -0.32379 -0.12199 C -0.32309 -0.10718 -0.32275 -0.09213 -0.32188 -0.07755 C -0.3217 -0.07477 -0.32153 -0.07222 -0.32101 -0.06991 C -0.32049 -0.06806 -0.31945 -0.06644 -0.3191 -0.06482 C -0.31858 -0.0632 -0.31858 -0.06111 -0.31806 -0.05972 C -0.31702 -0.05695 -0.31528 -0.05486 -0.31424 -0.05208 C -0.31302 -0.04884 -0.31268 -0.04514 -0.31146 -0.0419 C -0.30781 -0.03241 -0.30747 -0.0412 -0.30469 -0.02662 C -0.30295 -0.01736 -0.30504 -0.02546 -0.3 -0.01528 C -0.29445 -0.00417 -0.29792 -0.00972 -0.29427 -0.00116 C -0.29375 0 -0.29288 0.00116 -0.29236 0.00255 C -0.29045 0.00671 -0.28872 0.01111 -0.28663 0.01528 C -0.28594 0.01643 -0.28542 0.01782 -0.28472 0.01898 C -0.2816 0.02454 -0.27847 0.03009 -0.27518 0.03565 C -0.27431 0.03727 -0.27327 0.03889 -0.2724 0.04074 C -0.2717 0.0419 -0.27101 0.04305 -0.27049 0.04444 C -0.26979 0.04606 -0.26945 0.04815 -0.26858 0.04954 C -0.26754 0.05116 -0.26597 0.05185 -0.26476 0.05347 C -0.26181 0.05694 -0.25868 0.06065 -0.25625 0.06481 C -0.25191 0.07199 -0.24861 0.07778 -0.24288 0.0838 C -0.21788 0.10972 -0.24618 0.08171 -0.22865 0.09653 C -0.22691 0.09792 -0.22552 0.1 -0.22379 0.10162 C -0.21823 0.10694 -0.21216 0.11134 -0.2066 0.1169 C -0.20417 0.11944 -0.20261 0.12338 -0.2 0.12569 C -0.19775 0.12778 -0.19549 0.12986 -0.19341 0.13218 C -0.19236 0.1331 -0.18525 0.14167 -0.18281 0.14352 C -0.17049 0.15301 -0.17691 0.14768 -0.16476 0.15231 C -0.1632 0.15301 -0.16163 0.15417 -0.16007 0.15486 C -0.15747 0.15602 -0.15486 0.15648 -0.15243 0.15741 C -0.14879 0.15903 -0.14549 0.16111 -0.14184 0.1625 C -0.13368 0.16574 -0.13004 0.16551 -0.12101 0.16643 C -0.11302 0.16898 -0.10521 0.17176 -0.09722 0.17407 C -0.09497 0.17454 -0.09271 0.175 -0.09045 0.17523 C -0.07344 0.17639 -0.05625 0.17685 -0.03906 0.17778 C -0.03646 0.17986 -0.03438 0.18356 -0.03143 0.18426 C -0.01806 0.18727 -0.01893 0.18241 -0.00868 0.17778 C -0.00087 0.1743 0.00347 0.175 0.01041 0.17014 C 0.01788 0.16505 0.02725 0.15741 0.03524 0.15116 C 0.03837 0.14861 0.04149 0.14583 0.04479 0.14352 C 0.04791 0.14143 0.05121 0.13958 0.05416 0.13727 C 0.05694 0.13495 0.0592 0.13194 0.0618 0.12963 C 0.06458 0.12708 0.06753 0.12523 0.07048 0.12315 C 0.07274 0.11991 0.07465 0.1162 0.07708 0.11296 C 0.07847 0.11111 0.08055 0.10995 0.08194 0.10787 C 0.08507 0.10324 0.09201 0.0875 0.09323 0.0838 C 0.09496 0.07893 0.09583 0.07361 0.09705 0.06852 C 0.10104 0.03125 0.09965 0.0493 0.09427 -0.03056 C 0.09409 -0.03357 0.09236 -0.03634 0.09132 -0.03935 C 0.0908 -0.04445 0.09062 -0.04977 0.08941 -0.05463 C 0.08871 -0.05787 0.0868 -0.06042 0.08559 -0.06343 C 0.08229 -0.07245 0.08316 -0.07361 0.07899 -0.08241 C 0.07795 -0.08472 0.07639 -0.08657 0.07517 -0.08889 C 0.07378 -0.09167 0.07274 -0.09491 0.07135 -0.09769 C 0.06909 -0.10232 0.06614 -0.10787 0.06284 -0.11181 C 0.05903 -0.11597 0.0559 -0.12153 0.05139 -0.12431 C 0.04878 -0.12616 0.04618 -0.12755 0.04375 -0.1294 C 0.03802 -0.1338 0.03368 -0.13866 0.0276 -0.14213 C 0.02326 -0.14468 0.01857 -0.1463 0.01423 -0.14861 C -0.01389 -0.16366 0.02986 -0.14537 -0.0257 -0.16644 C -0.03056 -0.16806 -0.03507 -0.17083 -0.04011 -0.1713 C -0.05521 -0.17292 -0.04827 -0.17199 -0.06094 -0.17384 C -0.06667 -0.1757 -0.0724 -0.17778 -0.07813 -0.17894 C -0.0941 -0.18218 -0.14566 -0.17894 -0.14566 -0.17894 C -0.14861 -0.17778 -0.15139 -0.17616 -0.15434 -0.17523 C -0.15781 -0.17407 -0.16285 -0.17361 -0.16667 -0.1713 C -0.17014 -0.16945 -0.17361 -0.16713 -0.17709 -0.16505 C -0.17865 -0.16412 -0.18038 -0.16366 -0.18195 -0.1625 C -0.19358 -0.15394 -0.17726 -0.1632 -0.19045 -0.15625 C -0.1915 -0.15486 -0.19236 -0.15347 -0.19341 -0.15232 C -0.19636 -0.14884 -0.20035 -0.14653 -0.20278 -0.14213 C -0.20382 -0.14051 -0.20452 -0.13866 -0.20573 -0.13704 C -0.2125 -0.12824 -0.204 -0.14375 -0.21233 -0.1294 C -0.2158 -0.12361 -0.21979 -0.11644 -0.22188 -0.10926 C -0.2224 -0.10741 -0.22361 -0.09907 -0.22379 -0.09769 C -0.22222 -0.0706 -0.22604 -0.05972 -0.21806 -0.0419 C -0.21719 -0.04005 -0.21615 -0.03843 -0.21528 -0.03681 C -0.2132 -0.02894 -0.2132 -0.02685 -0.20573 -0.01898 C -0.20417 -0.01736 -0.20243 -0.01597 -0.20087 -0.01389 C -0.19948 -0.01204 -0.19844 -0.00972 -0.19722 -0.00764 C -0.19202 0 -0.19358 -0.00278 -0.18854 0.00255 C -0.18663 0.00463 -0.1849 0.00718 -0.18281 0.00903 C -0.17656 0.01435 -0.17518 0.01389 -0.16858 0.01643 C -0.16667 0.01736 -0.16476 0.01805 -0.16285 0.01898 C -0.16129 0.01991 -0.15972 0.02106 -0.15816 0.02153 C -0.15625 0.02222 -0.15434 0.02222 -0.15243 0.02292 C -0.14792 0.0243 -0.14358 0.02616 -0.13906 0.02801 C -0.13681 0.0287 -0.13455 0.02986 -0.13247 0.03055 C -0.12986 0.03125 -0.12743 0.03241 -0.12483 0.0331 C -0.12188 0.0338 -0.1191 0.0338 -0.11615 0.03426 C -0.09462 0.03796 -0.11111 0.03611 -0.08854 0.03819 L -0.03247 0.0368 C -0.03073 0.0368 -0.02917 0.03611 -0.02761 0.03565 C -0.02483 0.03449 -0.02205 0.03287 -0.0191 0.03171 C -0.01129 0.02893 -0.01007 0.03009 -0.00295 0.02546 C 0.00156 0.02245 0.01076 0.01157 0.01337 0.00903 C 0.01458 0.00602 0.01614 0.00324 0.01719 0 C 0.01805 -0.00278 0.01823 -0.00602 0.01909 -0.0088 C 0.01979 -0.01227 0.021 -0.01574 0.02187 -0.01898 C 0.02222 -0.02153 0.02239 -0.02407 0.02274 -0.02662 C 0.02344 -0.03009 0.02465 -0.03333 0.02465 -0.03681 C 0.025 -0.04653 0.025 -0.05648 0.02378 -0.06597 C 0.02344 -0.06945 0.02135 -0.07199 0.01996 -0.075 C 0.01701 -0.08148 0.01302 -0.08681 0.0085 -0.09144 L 0 -0.10023 C -0.00156 -0.10185 -0.00295 -0.1044 -0.00486 -0.10532 C -0.00868 -0.10741 -0.01268 -0.10903 -0.01615 -0.11181 C -0.01841 -0.11343 -0.02049 -0.11551 -0.02292 -0.1169 C -0.02535 -0.11806 -0.02795 -0.11852 -0.03056 -0.11945 C -0.03264 -0.12107 -0.0349 -0.12292 -0.03716 -0.12431 C -0.04236 -0.12755 -0.05174 -0.12917 -0.05625 -0.13079 C -0.05781 -0.13125 -0.05938 -0.13264 -0.06094 -0.13333 C -0.06354 -0.13426 -0.06597 -0.13495 -0.06858 -0.13588 C -0.08802 -0.13449 -0.10729 -0.13426 -0.12674 -0.13195 C -0.12934 -0.13171 -0.13368 -0.12801 -0.13611 -0.1257 C -0.1375 -0.12454 -0.13854 -0.12292 -0.13993 -0.12199 C -0.1408 -0.1213 -0.14184 -0.12107 -0.14288 -0.1206 C -0.1441 -0.11945 -0.14549 -0.11829 -0.1467 -0.1169 C -0.15313 -0.10949 -0.14601 -0.11597 -0.15243 -0.11042 C -0.15295 -0.10926 -0.15347 -0.10787 -0.15434 -0.10671 C -0.16216 -0.09421 -0.15955 -0.1132 -0.15625 -0.07245 C -0.15608 -0.07083 -0.15209 -0.06528 -0.15139 -0.06482 C -0.14966 -0.06343 -0.14566 -0.06227 -0.14566 -0.06227 C -0.14219 -0.06273 -0.13854 -0.06204 -0.13525 -0.06343 C -0.13438 -0.06389 -0.13438 -0.06736 -0.13438 -0.06736 L -0.13438 -0.06736 " pathEditMode="relative" ptsTypes="AAAAAAAAAAAAAAAAAAAAAAAAAAAAAAAAAAAAAAAAAAAAAAAAAAAAAAAAAAAAAAAAAAAAAAAAAAAAAAAAAAAAAAAAAAAAAAAAAAAAAAAAAAAAAAAAAAAAAAAAAAAAAAAAAAAAAAAAAAAAAAAAAAAAAAAAAAAAAAAAAAAAAAAAAAAAAAAAAAAAAAAAAAAAAAAAAAAAAAAAAAAAAAAAAAAAAAAAAAAAAAAAAAAAAAAAAAAAAAAAAAAAAAAAAAAAAAAAAAAAAAAAAAAAA">
                                      <p:cBhvr>
                                        <p:cTn id="34" dur="2000" fill="hold"/>
                                        <p:tgtEl>
                                          <p:spTgt spid="59396">
                                            <p:bg/>
                                          </p:spTgt>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 0 C 0.00191 -0.00509 0.00434 -0.00972 0.00573 -0.01528 C 0.00607 -0.01644 0.00642 -0.01782 0.00659 -0.01898 C 0.00764 -0.0257 0.0085 -0.03264 0.00955 -0.03935 C 0.00989 -0.0419 0.01024 -0.04445 0.01041 -0.04699 L 0.01146 -0.06088 C 0.01111 -0.08681 0.01111 -0.1125 0.01041 -0.13843 C 0.01041 -0.14005 0.00972 -0.14167 0.00955 -0.14352 C 0.00903 -0.14861 0.00885 -0.1537 0.0085 -0.1588 C 0.00764 -0.17222 0.00903 -0.16713 0.00469 -0.17639 C 0.00295 -0.1882 0.00434 -0.18125 -0.00104 -0.19815 C -0.00191 -0.20093 -0.00261 -0.20417 -0.00382 -0.20695 C -0.00486 -0.20903 -0.00573 -0.21134 -0.00677 -0.2132 C -0.00764 -0.21505 -0.00868 -0.21667 -0.00955 -0.21829 C -0.01268 -0.225 -0.01025 -0.22361 -0.01528 -0.23102 C -0.01632 -0.23264 -0.01788 -0.23357 -0.0191 -0.23495 C -0.01997 -0.23704 -0.02084 -0.23935 -0.02188 -0.2412 C -0.02535 -0.24699 -0.0283 -0.24884 -0.03247 -0.25394 C -0.04288 -0.2669 -0.04184 -0.26968 -0.05816 -0.28056 C -0.08299 -0.29722 -0.05209 -0.27616 -0.07709 -0.29468 C -0.08021 -0.29676 -0.08368 -0.29838 -0.08663 -0.30093 C -0.08941 -0.30324 -0.0915 -0.30671 -0.09427 -0.30857 C -0.10556 -0.31597 -0.11007 -0.31736 -0.11997 -0.3213 C -0.12986 -0.33009 -0.12118 -0.32338 -0.13247 -0.32894 C -0.13368 -0.3294 -0.1349 -0.33079 -0.13611 -0.33148 C -0.14167 -0.33426 -0.14202 -0.33403 -0.14757 -0.33519 C -0.14948 -0.33657 -0.15122 -0.33843 -0.1533 -0.33912 C -0.16059 -0.34074 -0.16788 -0.34028 -0.17518 -0.34167 C -0.18472 -0.34306 -0.18038 -0.34236 -0.18854 -0.34398 L -0.28004 -0.34167 C -0.28716 -0.3412 -0.28889 -0.33519 -0.29618 -0.33264 L -0.3 -0.33148 C -0.30156 -0.33009 -0.30295 -0.32847 -0.30469 -0.32755 C -0.30712 -0.32639 -0.31233 -0.325 -0.31233 -0.325 C -0.31389 -0.32384 -0.31545 -0.32245 -0.31719 -0.3213 C -0.32743 -0.31435 -0.3158 -0.32384 -0.32761 -0.31482 C -0.33785 -0.30718 -0.3316 -0.30972 -0.33906 -0.30718 C -0.34549 -0.30139 -0.3375 -0.30857 -0.3467 -0.30093 C -0.34757 -0.3 -0.34861 -0.29931 -0.34948 -0.29838 C -0.35052 -0.29722 -0.35122 -0.2956 -0.35243 -0.29468 C -0.35781 -0.28912 -0.36389 -0.28472 -0.36858 -0.27801 C -0.37222 -0.27269 -0.38073 -0.25278 -0.38195 -0.25023 C -0.38351 -0.24676 -0.38577 -0.24375 -0.38663 -0.24005 C -0.38733 -0.2375 -0.38768 -0.23472 -0.38854 -0.23241 C -0.39757 -0.20625 -0.38559 -0.24769 -0.4 -0.20833 C -0.40313 -0.19977 -0.40504 -0.19051 -0.40764 -0.18148 C -0.40851 -0.17847 -0.40938 -0.17546 -0.41042 -0.17269 C -0.4132 -0.16551 -0.4217 -0.1456 -0.42466 -0.13449 C -0.42656 -0.12824 -0.42726 -0.12153 -0.42952 -0.11551 C -0.43143 -0.11042 -0.43368 -0.10556 -0.43525 -0.10023 C -0.44202 -0.07732 -0.43108 -0.11458 -0.43906 -0.08495 C -0.43976 -0.08195 -0.44097 -0.07917 -0.44184 -0.07616 C -0.44549 -0.0625 -0.44236 -0.07222 -0.44479 -0.05972 C -0.44549 -0.05532 -0.4467 -0.05116 -0.44757 -0.04699 C -0.44879 -0.04074 -0.45018 -0.02407 -0.45035 -0.02153 C -0.44948 0.00393 -0.44896 0.02917 -0.44757 0.05463 C -0.4474 0.05764 -0.44653 0.06065 -0.44566 0.06343 C -0.44497 0.0662 -0.44375 0.06852 -0.44288 0.07106 C -0.4415 0.075 -0.44011 0.0787 -0.43906 0.08264 C -0.43854 0.08426 -0.43872 0.08611 -0.43802 0.08773 C -0.43716 0.08958 -0.43559 0.09097 -0.4342 0.09282 C -0.43334 0.0956 -0.43264 0.09884 -0.43143 0.10162 C -0.43038 0.1037 -0.42865 0.10486 -0.42761 0.10671 C -0.41146 0.13287 -0.44358 0.08796 -0.40764 0.13588 C -0.39775 0.14907 -0.38924 0.16088 -0.37518 0.17014 C -0.37396 0.17106 -0.37257 0.17153 -0.37136 0.17268 C -0.36719 0.17662 -0.36372 0.18241 -0.35903 0.18542 C -0.3191 0.21065 -0.35434 0.18958 -0.32847 0.20324 C -0.31945 0.2081 -0.33143 0.20393 -0.31615 0.21088 C -0.31441 0.21157 -0.31233 0.21157 -0.31042 0.21204 C -0.28038 0.23218 -0.32066 0.20625 -0.2915 0.22222 C -0.28368 0.22639 -0.27639 0.23218 -0.26858 0.23611 L -0.2533 0.24375 C -0.25174 0.24468 -0.25018 0.24583 -0.24861 0.2463 L -0.22952 0.25278 C -0.21754 0.26134 -0.20382 0.27199 -0.19045 0.27569 L -0.18577 0.27685 C -0.18386 0.27731 -0.18195 0.27755 -0.18004 0.27801 C -0.17483 0.27963 -0.16979 0.28148 -0.16476 0.2831 C -0.15591 0.28912 -0.16563 0.2831 -0.14757 0.28958 C -0.14514 0.29051 -0.13004 0.29745 -0.12483 0.29838 C -0.12101 0.2993 -0.11719 0.2993 -0.11337 0.29977 C -0.09931 0.30347 -0.11997 0.29815 -0.10191 0.30231 C -0.09688 0.30347 -0.09184 0.30509 -0.08663 0.30602 C -0.07795 0.30764 -0.07552 0.30671 -0.06771 0.30856 C -0.06511 0.30926 -0.06268 0.31042 -0.06007 0.31111 C -0.05747 0.3118 -0.05486 0.31204 -0.05243 0.3125 L -0.04566 0.31366 L -0.0382 0.31505 C -0.03403 0.31574 -0.02986 0.31667 -0.0257 0.31759 C -0.02413 0.31782 -0.02257 0.31852 -0.02101 0.31875 C -0.01684 0.31944 -0.01268 0.31968 -0.00868 0.32014 C 0.01875 0.31921 0.046 0.31991 0.07326 0.31759 C 0.07673 0.31713 0.09982 0.30648 0.10382 0.30486 C 0.11736 0.29907 0.11996 0.3 0.13142 0.29074 C 0.14097 0.2831 0.16406 0.26018 0.16944 0.25139 C 0.17639 0.24028 0.18125 0.23356 0.18663 0.22106 C 0.19097 0.21042 0.19913 0.18819 0.20278 0.17523 C 0.20451 0.16898 0.20607 0.1625 0.20764 0.15625 C 0.21076 0.14282 0.21128 0.13426 0.21423 0.11805 C 0.21528 0.1118 0.21684 0.10532 0.21805 0.09907 C 0.21996 0.05903 0.21996 0.06713 0.21805 0.00255 C 0.21788 -0.00255 0.21719 -0.00764 0.21614 -0.01273 C 0.21528 -0.01713 0.21337 -0.02107 0.21232 -0.02546 C 0.20989 -0.03472 0.2092 -0.04468 0.20573 -0.05324 C 0.19982 -0.06713 0.19653 -0.07593 0.18854 -0.09005 C 0.18559 -0.09514 0.18298 -0.10046 0.17986 -0.10532 C 0.17413 -0.11458 0.16805 -0.12338 0.1618 -0.13195 C 0.15208 -0.14583 0.15 -0.14884 0.13993 -0.1588 C 0.13802 -0.16042 0.13628 -0.16227 0.1342 -0.16389 C 0.12708 -0.16945 0.12014 -0.17616 0.11232 -0.18032 C 0.09097 -0.19167 0.09566 -0.18982 0.06562 -0.2007 C 0.06354 -0.20139 0.06128 -0.20139 0.05903 -0.20185 C 0.05746 -0.20232 0.05573 -0.20255 0.05416 -0.20324 C 0.04878 -0.20509 0.0434 -0.20741 0.03802 -0.20949 C 0.03611 -0.21019 0.03437 -0.21157 0.03229 -0.21204 C 0.02795 -0.2132 0.02344 -0.21343 0.01909 -0.21458 C 0.01389 -0.21597 0.00885 -0.21759 0.00382 -0.21968 C 0.00017 -0.22107 -0.00313 -0.22361 -0.00677 -0.22477 C -0.00972 -0.2257 -0.01302 -0.2257 -0.01615 -0.22593 C -0.01979 -0.22778 -0.02309 -0.23009 -0.02674 -0.23102 C -0.03108 -0.23218 -0.03559 -0.23195 -0.04011 -0.23241 C -0.04358 -0.23264 -0.04705 -0.2331 -0.05052 -0.23357 L -0.07153 -0.23866 C -0.07813 -0.24028 -0.08472 -0.24306 -0.0915 -0.24375 L -0.11146 -0.2463 C -0.13941 -0.25208 -0.11354 -0.24907 -0.14375 -0.25139 C -0.16389 -0.25093 -0.18386 -0.25139 -0.20382 -0.25023 C -0.20556 -0.25 -0.20695 -0.24838 -0.20851 -0.24769 C -0.21077 -0.24653 -0.21302 -0.24583 -0.21528 -0.24514 C -0.22031 -0.24329 -0.2257 -0.24259 -0.23038 -0.24005 L -0.24184 -0.23357 C -0.2441 -0.23241 -0.24636 -0.23125 -0.24861 -0.22986 C -0.25052 -0.22847 -0.25226 -0.22708 -0.25434 -0.22593 C -0.25677 -0.22454 -0.25938 -0.22361 -0.26181 -0.22222 C -0.275 -0.21458 -0.26025 -0.22153 -0.27327 -0.21574 C -0.27466 -0.21458 -0.27587 -0.2132 -0.27709 -0.21204 C -0.28212 -0.20741 -0.28802 -0.20394 -0.29236 -0.19815 C -0.29393 -0.19607 -0.29549 -0.19375 -0.29705 -0.19167 C -0.30226 -0.18542 -0.30313 -0.18588 -0.30764 -0.17894 C -0.31025 -0.175 -0.31372 -0.1713 -0.31528 -0.16644 C -0.31771 -0.1581 -0.31615 -0.16181 -0.31997 -0.15486 C -0.32066 -0.15232 -0.32153 -0.15 -0.32188 -0.14722 C -0.3224 -0.14421 -0.32361 -0.12361 -0.32379 -0.12199 C -0.32309 -0.10718 -0.32275 -0.09213 -0.32188 -0.07755 C -0.3217 -0.07477 -0.32153 -0.07222 -0.32101 -0.06991 C -0.32049 -0.06806 -0.31945 -0.06644 -0.3191 -0.06482 C -0.31858 -0.0632 -0.31858 -0.06111 -0.31806 -0.05972 C -0.31702 -0.05695 -0.31528 -0.05486 -0.31424 -0.05208 C -0.31302 -0.04884 -0.31268 -0.04514 -0.31146 -0.0419 C -0.30781 -0.03241 -0.30747 -0.0412 -0.30469 -0.02662 C -0.30295 -0.01736 -0.30504 -0.02546 -0.3 -0.01528 C -0.29445 -0.00417 -0.29792 -0.00972 -0.29427 -0.00116 C -0.29375 0 -0.29288 0.00116 -0.29236 0.00255 C -0.29045 0.00671 -0.28872 0.01111 -0.28663 0.01528 C -0.28594 0.01643 -0.28542 0.01782 -0.28472 0.01898 C -0.2816 0.02454 -0.27847 0.03009 -0.27518 0.03565 C -0.27431 0.03727 -0.27327 0.03889 -0.2724 0.04074 C -0.2717 0.0419 -0.27101 0.04305 -0.27049 0.04444 C -0.26979 0.04606 -0.26945 0.04815 -0.26858 0.04954 C -0.26754 0.05116 -0.26597 0.05185 -0.26476 0.05347 C -0.26181 0.05694 -0.25868 0.06065 -0.25625 0.06481 C -0.25191 0.07199 -0.24861 0.07778 -0.24288 0.0838 C -0.21788 0.10972 -0.24618 0.08171 -0.22865 0.09653 C -0.22691 0.09792 -0.22552 0.1 -0.22379 0.10162 C -0.21823 0.10694 -0.21216 0.11134 -0.2066 0.1169 C -0.20417 0.11944 -0.20261 0.12338 -0.2 0.12569 C -0.19775 0.12778 -0.19549 0.12986 -0.19341 0.13218 C -0.19236 0.1331 -0.18525 0.14167 -0.18281 0.14352 C -0.17049 0.15301 -0.17691 0.14768 -0.16476 0.15231 C -0.1632 0.15301 -0.16163 0.15417 -0.16007 0.15486 C -0.15747 0.15602 -0.15486 0.15648 -0.15243 0.15741 C -0.14879 0.15903 -0.14549 0.16111 -0.14184 0.1625 C -0.13368 0.16574 -0.13004 0.16551 -0.12101 0.16643 C -0.11302 0.16898 -0.10521 0.17176 -0.09722 0.17407 C -0.09497 0.17454 -0.09271 0.175 -0.09045 0.17523 C -0.07344 0.17639 -0.05625 0.17685 -0.03906 0.17778 C -0.03646 0.17986 -0.03438 0.18356 -0.03143 0.18426 C -0.01806 0.18727 -0.01893 0.18241 -0.00868 0.17778 C -0.00087 0.1743 0.00347 0.175 0.01041 0.17014 C 0.01788 0.16505 0.02725 0.15741 0.03524 0.15116 C 0.03837 0.14861 0.04149 0.14583 0.04479 0.14352 C 0.04791 0.14143 0.05121 0.13958 0.05416 0.13727 C 0.05694 0.13495 0.0592 0.13194 0.0618 0.12963 C 0.06458 0.12708 0.06753 0.12523 0.07048 0.12315 C 0.07274 0.11991 0.07465 0.1162 0.07708 0.11296 C 0.07847 0.11111 0.08055 0.10995 0.08194 0.10787 C 0.08507 0.10324 0.09201 0.0875 0.09323 0.0838 C 0.09496 0.07893 0.09583 0.07361 0.09705 0.06852 C 0.10104 0.03125 0.09965 0.0493 0.09427 -0.03056 C 0.09409 -0.03357 0.09236 -0.03634 0.09132 -0.03935 C 0.0908 -0.04445 0.09062 -0.04977 0.08941 -0.05463 C 0.08871 -0.05787 0.0868 -0.06042 0.08559 -0.06343 C 0.08229 -0.07245 0.08316 -0.07361 0.07899 -0.08241 C 0.07795 -0.08472 0.07639 -0.08657 0.07517 -0.08889 C 0.07378 -0.09167 0.07274 -0.09491 0.07135 -0.09769 C 0.06909 -0.10232 0.06614 -0.10787 0.06284 -0.11181 C 0.05903 -0.11597 0.0559 -0.12153 0.05139 -0.12431 C 0.04878 -0.12616 0.04618 -0.12755 0.04375 -0.1294 C 0.03802 -0.1338 0.03368 -0.13866 0.0276 -0.14213 C 0.02326 -0.14468 0.01857 -0.1463 0.01423 -0.14861 C -0.01389 -0.16366 0.02986 -0.14537 -0.0257 -0.16644 C -0.03056 -0.16806 -0.03507 -0.17083 -0.04011 -0.1713 C -0.05521 -0.17292 -0.04827 -0.17199 -0.06094 -0.17384 C -0.06667 -0.1757 -0.0724 -0.17778 -0.07813 -0.17894 C -0.0941 -0.18218 -0.14566 -0.17894 -0.14566 -0.17894 C -0.14861 -0.17778 -0.15139 -0.17616 -0.15434 -0.17523 C -0.15781 -0.17407 -0.16285 -0.17361 -0.16667 -0.1713 C -0.17014 -0.16945 -0.17361 -0.16713 -0.17709 -0.16505 C -0.17865 -0.16412 -0.18038 -0.16366 -0.18195 -0.1625 C -0.19358 -0.15394 -0.17726 -0.1632 -0.19045 -0.15625 C -0.1915 -0.15486 -0.19236 -0.15347 -0.19341 -0.15232 C -0.19636 -0.14884 -0.20035 -0.14653 -0.20278 -0.14213 C -0.20382 -0.14051 -0.20452 -0.13866 -0.20573 -0.13704 C -0.2125 -0.12824 -0.204 -0.14375 -0.21233 -0.1294 C -0.2158 -0.12361 -0.21979 -0.11644 -0.22188 -0.10926 C -0.2224 -0.10741 -0.22361 -0.09907 -0.22379 -0.09769 C -0.22222 -0.0706 -0.22604 -0.05972 -0.21806 -0.0419 C -0.21719 -0.04005 -0.21615 -0.03843 -0.21528 -0.03681 C -0.2132 -0.02894 -0.2132 -0.02685 -0.20573 -0.01898 C -0.20417 -0.01736 -0.20243 -0.01597 -0.20087 -0.01389 C -0.19948 -0.01204 -0.19844 -0.00972 -0.19722 -0.00764 C -0.19202 0 -0.19358 -0.00278 -0.18854 0.00255 C -0.18663 0.00463 -0.1849 0.00718 -0.18281 0.00903 C -0.17656 0.01435 -0.17518 0.01389 -0.16858 0.01643 C -0.16667 0.01736 -0.16476 0.01805 -0.16285 0.01898 C -0.16129 0.01991 -0.15972 0.02106 -0.15816 0.02153 C -0.15625 0.02222 -0.15434 0.02222 -0.15243 0.02292 C -0.14792 0.0243 -0.14358 0.02616 -0.13906 0.02801 C -0.13681 0.0287 -0.13455 0.02986 -0.13247 0.03055 C -0.12986 0.03125 -0.12743 0.03241 -0.12483 0.0331 C -0.12188 0.0338 -0.1191 0.0338 -0.11615 0.03426 C -0.09462 0.03796 -0.11111 0.03611 -0.08854 0.03819 L -0.03247 0.0368 C -0.03073 0.0368 -0.02917 0.03611 -0.02761 0.03565 C -0.02483 0.03449 -0.02205 0.03287 -0.0191 0.03171 C -0.01129 0.02893 -0.01007 0.03009 -0.00295 0.02546 C 0.00156 0.02245 0.01076 0.01157 0.01337 0.00903 C 0.01458 0.00602 0.01614 0.00324 0.01719 0 C 0.01805 -0.00278 0.01823 -0.00602 0.01909 -0.0088 C 0.01979 -0.01227 0.021 -0.01574 0.02187 -0.01898 C 0.02222 -0.02153 0.02239 -0.02407 0.02274 -0.02662 C 0.02344 -0.03009 0.02465 -0.03333 0.02465 -0.03681 C 0.025 -0.04653 0.025 -0.05648 0.02378 -0.06597 C 0.02344 -0.06945 0.02135 -0.07199 0.01996 -0.075 C 0.01701 -0.08148 0.01302 -0.08681 0.0085 -0.09144 L 0 -0.10023 C -0.00156 -0.10185 -0.00295 -0.1044 -0.00486 -0.10532 C -0.00868 -0.10741 -0.01268 -0.10903 -0.01615 -0.11181 C -0.01841 -0.11343 -0.02049 -0.11551 -0.02292 -0.1169 C -0.02535 -0.11806 -0.02795 -0.11852 -0.03056 -0.11945 C -0.03264 -0.12107 -0.0349 -0.12292 -0.03716 -0.12431 C -0.04236 -0.12755 -0.05174 -0.12917 -0.05625 -0.13079 C -0.05781 -0.13125 -0.05938 -0.13264 -0.06094 -0.13333 C -0.06354 -0.13426 -0.06597 -0.13495 -0.06858 -0.13588 C -0.08802 -0.13449 -0.10729 -0.13426 -0.12674 -0.13195 C -0.12934 -0.13171 -0.13368 -0.12801 -0.13611 -0.1257 C -0.1375 -0.12454 -0.13854 -0.12292 -0.13993 -0.12199 C -0.1408 -0.1213 -0.14184 -0.12107 -0.14288 -0.1206 C -0.1441 -0.11945 -0.14549 -0.11829 -0.1467 -0.1169 C -0.15313 -0.10949 -0.14601 -0.11597 -0.15243 -0.11042 C -0.15295 -0.10926 -0.15347 -0.10787 -0.15434 -0.10671 C -0.16216 -0.09421 -0.15955 -0.1132 -0.15625 -0.07245 C -0.15608 -0.07083 -0.15209 -0.06528 -0.15139 -0.06482 C -0.14966 -0.06343 -0.14566 -0.06227 -0.14566 -0.06227 C -0.14219 -0.06273 -0.13854 -0.06204 -0.13525 -0.06343 C -0.13438 -0.06389 -0.13438 -0.06736 -0.13438 -0.06736 L -0.13438 -0.06736 " pathEditMode="relative" ptsTypes="AAAAAAAAAAAAAAAAAAAAAAAAAAAAAAAAAAAAAAAAAAAAAAAAAAAAAAAAAAAAAAAAAAAAAAAAAAAAAAAAAAAAAAAAAAAAAAAAAAAAAAAAAAAAAAAAAAAAAAAAAAAAAAAAAAAAAAAAAAAAAAAAAAAAAAAAAAAAAAAAAAAAAAAAAAAAAAAAAAAAAAAAAAAAAAAAAAAAAAAAAAAAAAAAAAAAAAAAAAAAAAAAAAAAAAAAAAAAAAAAAAAAAAAAAAAAAAAAAAAAAAAAAAAAA">
                                      <p:cBhvr>
                                        <p:cTn id="36" dur="2000" fill="hold"/>
                                        <p:tgtEl>
                                          <p:spTgt spid="59396">
                                            <p:txEl>
                                              <p:pRg st="0" end="0"/>
                                            </p:txEl>
                                          </p:spTgt>
                                        </p:tgtEl>
                                        <p:attrNameLst>
                                          <p:attrName>ppt_x</p:attrName>
                                          <p:attrName>ppt_y</p:attrName>
                                        </p:attrNameLst>
                                      </p:cBhvr>
                                    </p:animMotion>
                                  </p:childTnLst>
                                </p:cTn>
                              </p:par>
                              <p:par>
                                <p:cTn id="37" presetID="0" presetClass="path" presetSubtype="0" accel="50000" decel="50000" fill="hold" grpId="0" nodeType="withEffect">
                                  <p:stCondLst>
                                    <p:cond delay="0"/>
                                  </p:stCondLst>
                                  <p:childTnLst>
                                    <p:animMotion origin="layout" path="M 0 0 L 0 0 C 0.00191 -0.00509 0.00434 -0.00972 0.00573 -0.01528 C 0.00607 -0.01644 0.00642 -0.01782 0.00659 -0.01898 C 0.00764 -0.0257 0.0085 -0.03264 0.00955 -0.03935 C 0.00989 -0.0419 0.01024 -0.04445 0.01041 -0.04699 L 0.01146 -0.06088 C 0.01111 -0.08681 0.01111 -0.1125 0.01041 -0.13843 C 0.01041 -0.14005 0.00972 -0.14167 0.00955 -0.14352 C 0.00903 -0.14861 0.00885 -0.1537 0.0085 -0.1588 C 0.00764 -0.17222 0.00903 -0.16713 0.00469 -0.17639 C 0.00295 -0.1882 0.00434 -0.18125 -0.00104 -0.19815 C -0.00191 -0.20093 -0.00261 -0.20417 -0.00382 -0.20695 C -0.00486 -0.20903 -0.00573 -0.21134 -0.00677 -0.2132 C -0.00764 -0.21505 -0.00868 -0.21667 -0.00955 -0.21829 C -0.01268 -0.225 -0.01025 -0.22361 -0.01528 -0.23102 C -0.01632 -0.23264 -0.01788 -0.23357 -0.0191 -0.23495 C -0.01997 -0.23704 -0.02084 -0.23935 -0.02188 -0.2412 C -0.02535 -0.24699 -0.0283 -0.24884 -0.03247 -0.25394 C -0.04288 -0.2669 -0.04184 -0.26968 -0.05816 -0.28056 C -0.08299 -0.29722 -0.05209 -0.27616 -0.07709 -0.29468 C -0.08021 -0.29676 -0.08368 -0.29838 -0.08663 -0.30093 C -0.08941 -0.30324 -0.0915 -0.30671 -0.09427 -0.30857 C -0.10556 -0.31597 -0.11007 -0.31736 -0.11997 -0.3213 C -0.12986 -0.33009 -0.12118 -0.32338 -0.13247 -0.32894 C -0.13368 -0.3294 -0.1349 -0.33079 -0.13611 -0.33148 C -0.14167 -0.33426 -0.14202 -0.33403 -0.14757 -0.33519 C -0.14948 -0.33657 -0.15122 -0.33843 -0.1533 -0.33912 C -0.16059 -0.34074 -0.16788 -0.34028 -0.17518 -0.34167 C -0.18472 -0.34306 -0.18038 -0.34236 -0.18854 -0.34398 L -0.28004 -0.34167 C -0.28716 -0.3412 -0.28889 -0.33519 -0.29618 -0.33264 L -0.3 -0.33148 C -0.30156 -0.33009 -0.30295 -0.32847 -0.30469 -0.32755 C -0.30712 -0.32639 -0.31233 -0.325 -0.31233 -0.325 C -0.31389 -0.32384 -0.31545 -0.32245 -0.31719 -0.3213 C -0.32743 -0.31435 -0.3158 -0.32384 -0.32761 -0.31482 C -0.33785 -0.30718 -0.3316 -0.30972 -0.33906 -0.30718 C -0.34549 -0.30139 -0.3375 -0.30857 -0.3467 -0.30093 C -0.34757 -0.3 -0.34861 -0.29931 -0.34948 -0.29838 C -0.35052 -0.29722 -0.35122 -0.2956 -0.35243 -0.29468 C -0.35781 -0.28912 -0.36389 -0.28472 -0.36858 -0.27801 C -0.37222 -0.27269 -0.38073 -0.25278 -0.38195 -0.25023 C -0.38351 -0.24676 -0.38577 -0.24375 -0.38663 -0.24005 C -0.38733 -0.2375 -0.38768 -0.23472 -0.38854 -0.23241 C -0.39757 -0.20625 -0.38559 -0.24769 -0.4 -0.20833 C -0.40313 -0.19977 -0.40504 -0.19051 -0.40764 -0.18148 C -0.40851 -0.17847 -0.40938 -0.17546 -0.41042 -0.17269 C -0.4132 -0.16551 -0.4217 -0.1456 -0.42466 -0.13449 C -0.42656 -0.12824 -0.42726 -0.12153 -0.42952 -0.11551 C -0.43143 -0.11042 -0.43368 -0.10556 -0.43525 -0.10023 C -0.44202 -0.07732 -0.43108 -0.11458 -0.43906 -0.08495 C -0.43976 -0.08195 -0.44097 -0.07917 -0.44184 -0.07616 C -0.44549 -0.0625 -0.44236 -0.07222 -0.44479 -0.05972 C -0.44549 -0.05532 -0.4467 -0.05116 -0.44757 -0.04699 C -0.44879 -0.04074 -0.45018 -0.02407 -0.45035 -0.02153 C -0.44948 0.00393 -0.44896 0.02917 -0.44757 0.05463 C -0.4474 0.05764 -0.44653 0.06065 -0.44566 0.06343 C -0.44497 0.0662 -0.44375 0.06852 -0.44288 0.07106 C -0.4415 0.075 -0.44011 0.0787 -0.43906 0.08264 C -0.43854 0.08426 -0.43872 0.08611 -0.43802 0.08773 C -0.43716 0.08958 -0.43559 0.09097 -0.4342 0.09282 C -0.43334 0.0956 -0.43264 0.09884 -0.43143 0.10162 C -0.43038 0.1037 -0.42865 0.10486 -0.42761 0.10671 C -0.41146 0.13287 -0.44358 0.08796 -0.40764 0.13588 C -0.39775 0.14907 -0.38924 0.16088 -0.37518 0.17014 C -0.37396 0.17106 -0.37257 0.17153 -0.37136 0.17268 C -0.36719 0.17662 -0.36372 0.18241 -0.35903 0.18542 C -0.3191 0.21065 -0.35434 0.18958 -0.32847 0.20324 C -0.31945 0.2081 -0.33143 0.20393 -0.31615 0.21088 C -0.31441 0.21157 -0.31233 0.21157 -0.31042 0.21204 C -0.28038 0.23218 -0.32066 0.20625 -0.2915 0.22222 C -0.28368 0.22639 -0.27639 0.23218 -0.26858 0.23611 L -0.2533 0.24375 C -0.25174 0.24468 -0.25018 0.24583 -0.24861 0.2463 L -0.22952 0.25278 C -0.21754 0.26134 -0.20382 0.27199 -0.19045 0.27569 L -0.18577 0.27685 C -0.18386 0.27731 -0.18195 0.27755 -0.18004 0.27801 C -0.17483 0.27963 -0.16979 0.28148 -0.16476 0.2831 C -0.15591 0.28912 -0.16563 0.2831 -0.14757 0.28958 C -0.14514 0.29051 -0.13004 0.29745 -0.12483 0.29838 C -0.12101 0.2993 -0.11719 0.2993 -0.11337 0.29977 C -0.09931 0.30347 -0.11997 0.29815 -0.10191 0.30231 C -0.09688 0.30347 -0.09184 0.30509 -0.08663 0.30602 C -0.07795 0.30764 -0.07552 0.30671 -0.06771 0.30856 C -0.06511 0.30926 -0.06268 0.31042 -0.06007 0.31111 C -0.05747 0.3118 -0.05486 0.31204 -0.05243 0.3125 L -0.04566 0.31366 L -0.0382 0.31505 C -0.03403 0.31574 -0.02986 0.31667 -0.0257 0.31759 C -0.02413 0.31782 -0.02257 0.31852 -0.02101 0.31875 C -0.01684 0.31944 -0.01268 0.31968 -0.00868 0.32014 C 0.01875 0.31921 0.046 0.31991 0.07326 0.31759 C 0.07673 0.31713 0.09982 0.30648 0.10382 0.30486 C 0.11736 0.29907 0.11996 0.3 0.13142 0.29074 C 0.14097 0.2831 0.16406 0.26018 0.16944 0.25139 C 0.17639 0.24028 0.18125 0.23356 0.18663 0.22106 C 0.19097 0.21042 0.19913 0.18819 0.20278 0.17523 C 0.20451 0.16898 0.20607 0.1625 0.20764 0.15625 C 0.21076 0.14282 0.21128 0.13426 0.21423 0.11805 C 0.21528 0.1118 0.21684 0.10532 0.21805 0.09907 C 0.21996 0.05903 0.21996 0.06713 0.21805 0.00255 C 0.21788 -0.00255 0.21719 -0.00764 0.21614 -0.01273 C 0.21528 -0.01713 0.21337 -0.02107 0.21232 -0.02546 C 0.20989 -0.03472 0.2092 -0.04468 0.20573 -0.05324 C 0.19982 -0.06713 0.19653 -0.07593 0.18854 -0.09005 C 0.18559 -0.09514 0.18298 -0.10046 0.17986 -0.10532 C 0.17413 -0.11458 0.16805 -0.12338 0.1618 -0.13195 C 0.15208 -0.14583 0.15 -0.14884 0.13993 -0.1588 C 0.13802 -0.16042 0.13628 -0.16227 0.1342 -0.16389 C 0.12708 -0.16945 0.12014 -0.17616 0.11232 -0.18032 C 0.09097 -0.19167 0.09566 -0.18982 0.06562 -0.2007 C 0.06354 -0.20139 0.06128 -0.20139 0.05903 -0.20185 C 0.05746 -0.20232 0.05573 -0.20255 0.05416 -0.20324 C 0.04878 -0.20509 0.0434 -0.20741 0.03802 -0.20949 C 0.03611 -0.21019 0.03437 -0.21157 0.03229 -0.21204 C 0.02795 -0.2132 0.02344 -0.21343 0.01909 -0.21458 C 0.01389 -0.21597 0.00885 -0.21759 0.00382 -0.21968 C 0.00017 -0.22107 -0.00313 -0.22361 -0.00677 -0.22477 C -0.00972 -0.2257 -0.01302 -0.2257 -0.01615 -0.22593 C -0.01979 -0.22778 -0.02309 -0.23009 -0.02674 -0.23102 C -0.03108 -0.23218 -0.03559 -0.23195 -0.04011 -0.23241 C -0.04358 -0.23264 -0.04705 -0.2331 -0.05052 -0.23357 L -0.07153 -0.23866 C -0.07813 -0.24028 -0.08472 -0.24306 -0.0915 -0.24375 L -0.11146 -0.2463 C -0.13941 -0.25208 -0.11354 -0.24907 -0.14375 -0.25139 C -0.16389 -0.25093 -0.18386 -0.25139 -0.20382 -0.25023 C -0.20556 -0.25 -0.20695 -0.24838 -0.20851 -0.24769 C -0.21077 -0.24653 -0.21302 -0.24583 -0.21528 -0.24514 C -0.22031 -0.24329 -0.2257 -0.24259 -0.23038 -0.24005 L -0.24184 -0.23357 C -0.2441 -0.23241 -0.24636 -0.23125 -0.24861 -0.22986 C -0.25052 -0.22847 -0.25226 -0.22708 -0.25434 -0.22593 C -0.25677 -0.22454 -0.25938 -0.22361 -0.26181 -0.22222 C -0.275 -0.21458 -0.26025 -0.22153 -0.27327 -0.21574 C -0.27466 -0.21458 -0.27587 -0.2132 -0.27709 -0.21204 C -0.28212 -0.20741 -0.28802 -0.20394 -0.29236 -0.19815 C -0.29393 -0.19607 -0.29549 -0.19375 -0.29705 -0.19167 C -0.30226 -0.18542 -0.30313 -0.18588 -0.30764 -0.17894 C -0.31025 -0.175 -0.31372 -0.1713 -0.31528 -0.16644 C -0.31771 -0.1581 -0.31615 -0.16181 -0.31997 -0.15486 C -0.32066 -0.15232 -0.32153 -0.15 -0.32188 -0.14722 C -0.3224 -0.14421 -0.32361 -0.12361 -0.32379 -0.12199 C -0.32309 -0.10718 -0.32275 -0.09213 -0.32188 -0.07755 C -0.3217 -0.07477 -0.32153 -0.07222 -0.32101 -0.06991 C -0.32049 -0.06806 -0.31945 -0.06644 -0.3191 -0.06482 C -0.31858 -0.0632 -0.31858 -0.06111 -0.31806 -0.05972 C -0.31702 -0.05695 -0.31528 -0.05486 -0.31424 -0.05208 C -0.31302 -0.04884 -0.31268 -0.04514 -0.31146 -0.0419 C -0.30781 -0.03241 -0.30747 -0.0412 -0.30469 -0.02662 C -0.30295 -0.01736 -0.30504 -0.02546 -0.3 -0.01528 C -0.29445 -0.00417 -0.29792 -0.00972 -0.29427 -0.00116 C -0.29375 0 -0.29288 0.00116 -0.29236 0.00255 C -0.29045 0.00671 -0.28872 0.01111 -0.28663 0.01528 C -0.28594 0.01643 -0.28542 0.01782 -0.28472 0.01898 C -0.2816 0.02454 -0.27847 0.03009 -0.27518 0.03565 C -0.27431 0.03727 -0.27327 0.03889 -0.2724 0.04074 C -0.2717 0.0419 -0.27101 0.04305 -0.27049 0.04444 C -0.26979 0.04606 -0.26945 0.04815 -0.26858 0.04954 C -0.26754 0.05116 -0.26597 0.05185 -0.26476 0.05347 C -0.26181 0.05694 -0.25868 0.06065 -0.25625 0.06481 C -0.25191 0.07199 -0.24861 0.07778 -0.24288 0.0838 C -0.21788 0.10972 -0.24618 0.08171 -0.22865 0.09653 C -0.22691 0.09792 -0.22552 0.1 -0.22379 0.10162 C -0.21823 0.10694 -0.21216 0.11134 -0.2066 0.1169 C -0.20417 0.11944 -0.20261 0.12338 -0.2 0.12569 C -0.19775 0.12778 -0.19549 0.12986 -0.19341 0.13218 C -0.19236 0.1331 -0.18525 0.14167 -0.18281 0.14352 C -0.17049 0.15301 -0.17691 0.14768 -0.16476 0.15231 C -0.1632 0.15301 -0.16163 0.15417 -0.16007 0.15486 C -0.15747 0.15602 -0.15486 0.15648 -0.15243 0.15741 C -0.14879 0.15903 -0.14549 0.16111 -0.14184 0.1625 C -0.13368 0.16574 -0.13004 0.16551 -0.12101 0.16643 C -0.11302 0.16898 -0.10521 0.17176 -0.09722 0.17407 C -0.09497 0.17454 -0.09271 0.175 -0.09045 0.17523 C -0.07344 0.17639 -0.05625 0.17685 -0.03906 0.17778 C -0.03646 0.17986 -0.03438 0.18356 -0.03143 0.18426 C -0.01806 0.18727 -0.01893 0.18241 -0.00868 0.17778 C -0.00087 0.1743 0.00347 0.175 0.01041 0.17014 C 0.01788 0.16505 0.02725 0.15741 0.03524 0.15116 C 0.03837 0.14861 0.04149 0.14583 0.04479 0.14352 C 0.04791 0.14143 0.05121 0.13958 0.05416 0.13727 C 0.05694 0.13495 0.0592 0.13194 0.0618 0.12963 C 0.06458 0.12708 0.06753 0.12523 0.07048 0.12315 C 0.07274 0.11991 0.07465 0.1162 0.07708 0.11296 C 0.07847 0.11111 0.08055 0.10995 0.08194 0.10787 C 0.08507 0.10324 0.09201 0.0875 0.09323 0.0838 C 0.09496 0.07893 0.09583 0.07361 0.09705 0.06852 C 0.10104 0.03125 0.09965 0.0493 0.09427 -0.03056 C 0.09409 -0.03357 0.09236 -0.03634 0.09132 -0.03935 C 0.0908 -0.04445 0.09062 -0.04977 0.08941 -0.05463 C 0.08871 -0.05787 0.0868 -0.06042 0.08559 -0.06343 C 0.08229 -0.07245 0.08316 -0.07361 0.07899 -0.08241 C 0.07795 -0.08472 0.07639 -0.08657 0.07517 -0.08889 C 0.07378 -0.09167 0.07274 -0.09491 0.07135 -0.09769 C 0.06909 -0.10232 0.06614 -0.10787 0.06284 -0.11181 C 0.05903 -0.11597 0.0559 -0.12153 0.05139 -0.12431 C 0.04878 -0.12616 0.04618 -0.12755 0.04375 -0.1294 C 0.03802 -0.1338 0.03368 -0.13866 0.0276 -0.14213 C 0.02326 -0.14468 0.01857 -0.1463 0.01423 -0.14861 C -0.01389 -0.16366 0.02986 -0.14537 -0.0257 -0.16644 C -0.03056 -0.16806 -0.03507 -0.17083 -0.04011 -0.1713 C -0.05521 -0.17292 -0.04827 -0.17199 -0.06094 -0.17384 C -0.06667 -0.1757 -0.0724 -0.17778 -0.07813 -0.17894 C -0.0941 -0.18218 -0.14566 -0.17894 -0.14566 -0.17894 C -0.14861 -0.17778 -0.15139 -0.17616 -0.15434 -0.17523 C -0.15781 -0.17407 -0.16285 -0.17361 -0.16667 -0.1713 C -0.17014 -0.16945 -0.17361 -0.16713 -0.17709 -0.16505 C -0.17865 -0.16412 -0.18038 -0.16366 -0.18195 -0.1625 C -0.19358 -0.15394 -0.17726 -0.1632 -0.19045 -0.15625 C -0.1915 -0.15486 -0.19236 -0.15347 -0.19341 -0.15232 C -0.19636 -0.14884 -0.20035 -0.14653 -0.20278 -0.14213 C -0.20382 -0.14051 -0.20452 -0.13866 -0.20573 -0.13704 C -0.2125 -0.12824 -0.204 -0.14375 -0.21233 -0.1294 C -0.2158 -0.12361 -0.21979 -0.11644 -0.22188 -0.10926 C -0.2224 -0.10741 -0.22361 -0.09907 -0.22379 -0.09769 C -0.22222 -0.0706 -0.22604 -0.05972 -0.21806 -0.0419 C -0.21719 -0.04005 -0.21615 -0.03843 -0.21528 -0.03681 C -0.2132 -0.02894 -0.2132 -0.02685 -0.20573 -0.01898 C -0.20417 -0.01736 -0.20243 -0.01597 -0.20087 -0.01389 C -0.19948 -0.01204 -0.19844 -0.00972 -0.19722 -0.00764 C -0.19202 0 -0.19358 -0.00278 -0.18854 0.00255 C -0.18663 0.00463 -0.1849 0.00718 -0.18281 0.00903 C -0.17656 0.01435 -0.17518 0.01389 -0.16858 0.01643 C -0.16667 0.01736 -0.16476 0.01805 -0.16285 0.01898 C -0.16129 0.01991 -0.15972 0.02106 -0.15816 0.02153 C -0.15625 0.02222 -0.15434 0.02222 -0.15243 0.02292 C -0.14792 0.0243 -0.14358 0.02616 -0.13906 0.02801 C -0.13681 0.0287 -0.13455 0.02986 -0.13247 0.03055 C -0.12986 0.03125 -0.12743 0.03241 -0.12483 0.0331 C -0.12188 0.0338 -0.1191 0.0338 -0.11615 0.03426 C -0.09462 0.03796 -0.11111 0.03611 -0.08854 0.03819 L -0.03247 0.0368 C -0.03073 0.0368 -0.02917 0.03611 -0.02761 0.03565 C -0.02483 0.03449 -0.02205 0.03287 -0.0191 0.03171 C -0.01129 0.02893 -0.01007 0.03009 -0.00295 0.02546 C 0.00156 0.02245 0.01076 0.01157 0.01337 0.00903 C 0.01458 0.00602 0.01614 0.00324 0.01719 0 C 0.01805 -0.00278 0.01823 -0.00602 0.01909 -0.0088 C 0.01979 -0.01227 0.021 -0.01574 0.02187 -0.01898 C 0.02222 -0.02153 0.02239 -0.02407 0.02274 -0.02662 C 0.02344 -0.03009 0.02465 -0.03333 0.02465 -0.03681 C 0.025 -0.04653 0.025 -0.05648 0.02378 -0.06597 C 0.02344 -0.06945 0.02135 -0.07199 0.01996 -0.075 C 0.01701 -0.08148 0.01302 -0.08681 0.0085 -0.09144 L 0 -0.10023 C -0.00156 -0.10185 -0.00295 -0.1044 -0.00486 -0.10532 C -0.00868 -0.10741 -0.01268 -0.10903 -0.01615 -0.11181 C -0.01841 -0.11343 -0.02049 -0.11551 -0.02292 -0.1169 C -0.02535 -0.11806 -0.02795 -0.11852 -0.03056 -0.11945 C -0.03264 -0.12107 -0.0349 -0.12292 -0.03716 -0.12431 C -0.04236 -0.12755 -0.05174 -0.12917 -0.05625 -0.13079 C -0.05781 -0.13125 -0.05938 -0.13264 -0.06094 -0.13333 C -0.06354 -0.13426 -0.06597 -0.13495 -0.06858 -0.13588 C -0.08802 -0.13449 -0.10729 -0.13426 -0.12674 -0.13195 C -0.12934 -0.13171 -0.13368 -0.12801 -0.13611 -0.1257 C -0.1375 -0.12454 -0.13854 -0.12292 -0.13993 -0.12199 C -0.1408 -0.1213 -0.14184 -0.12107 -0.14288 -0.1206 C -0.1441 -0.11945 -0.14549 -0.11829 -0.1467 -0.1169 C -0.15313 -0.10949 -0.14601 -0.11597 -0.15243 -0.11042 C -0.15295 -0.10926 -0.15347 -0.10787 -0.15434 -0.10671 C -0.16216 -0.09421 -0.15955 -0.1132 -0.15625 -0.07245 C -0.15608 -0.07083 -0.15209 -0.06528 -0.15139 -0.06482 C -0.14966 -0.06343 -0.14566 -0.06227 -0.14566 -0.06227 C -0.14219 -0.06273 -0.13854 -0.06204 -0.13525 -0.06343 C -0.13438 -0.06389 -0.13438 -0.06736 -0.13438 -0.06736 L -0.13438 -0.06736 " pathEditMode="relative" ptsTypes="AAAAAAAAAAAAAAAAAAAAAAAAAAAAAAAAAAAAAAAAAAAAAAAAAAAAAAAAAAAAAAAAAAAAAAAAAAAAAAAAAAAAAAAAAAAAAAAAAAAAAAAAAAAAAAAAAAAAAAAAAAAAAAAAAAAAAAAAAAAAAAAAAAAAAAAAAAAAAAAAAAAAAAAAAAAAAAAAAAAAAAAAAAAAAAAAAAAAAAAAAAAAAAAAAAAAAAAAAAAAAAAAAAAAAAAAAAAAAAAAAAAAAAAAAAAAAAAAAAAAAAAAAAAAA">
                                      <p:cBhvr>
                                        <p:cTn id="38" dur="2000" fill="hold"/>
                                        <p:tgtEl>
                                          <p:spTgt spid="59396">
                                            <p:txEl>
                                              <p:pRg st="1" end="1"/>
                                            </p:txEl>
                                          </p:spTgt>
                                        </p:tgtEl>
                                        <p:attrNameLst>
                                          <p:attrName>ppt_x</p:attrName>
                                          <p:attrName>ppt_y</p:attrName>
                                        </p:attrNameLst>
                                      </p:cBhvr>
                                    </p:animMotion>
                                  </p:childTnLst>
                                </p:cTn>
                              </p:par>
                              <p:par>
                                <p:cTn id="39" presetID="0" presetClass="path" presetSubtype="0" accel="50000" decel="50000" fill="hold" grpId="0" nodeType="withEffect">
                                  <p:stCondLst>
                                    <p:cond delay="0"/>
                                  </p:stCondLst>
                                  <p:childTnLst>
                                    <p:animMotion origin="layout" path="M 0 0 L 0 0 C 0.00191 -0.00509 0.00434 -0.00972 0.00573 -0.01528 C 0.00607 -0.01644 0.00642 -0.01782 0.00659 -0.01898 C 0.00764 -0.0257 0.0085 -0.03264 0.00955 -0.03935 C 0.00989 -0.0419 0.01024 -0.04445 0.01041 -0.04699 L 0.01146 -0.06088 C 0.01111 -0.08681 0.01111 -0.1125 0.01041 -0.13843 C 0.01041 -0.14005 0.00972 -0.14167 0.00955 -0.14352 C 0.00903 -0.14861 0.00885 -0.1537 0.0085 -0.1588 C 0.00764 -0.17222 0.00903 -0.16713 0.00469 -0.17639 C 0.00295 -0.1882 0.00434 -0.18125 -0.00104 -0.19815 C -0.00191 -0.20093 -0.00261 -0.20417 -0.00382 -0.20695 C -0.00486 -0.20903 -0.00573 -0.21134 -0.00677 -0.2132 C -0.00764 -0.21505 -0.00868 -0.21667 -0.00955 -0.21829 C -0.01268 -0.225 -0.01025 -0.22361 -0.01528 -0.23102 C -0.01632 -0.23264 -0.01788 -0.23357 -0.0191 -0.23495 C -0.01997 -0.23704 -0.02084 -0.23935 -0.02188 -0.2412 C -0.02535 -0.24699 -0.0283 -0.24884 -0.03247 -0.25394 C -0.04288 -0.2669 -0.04184 -0.26968 -0.05816 -0.28056 C -0.08299 -0.29722 -0.05209 -0.27616 -0.07709 -0.29468 C -0.08021 -0.29676 -0.08368 -0.29838 -0.08663 -0.30093 C -0.08941 -0.30324 -0.0915 -0.30671 -0.09427 -0.30857 C -0.10556 -0.31597 -0.11007 -0.31736 -0.11997 -0.3213 C -0.12986 -0.33009 -0.12118 -0.32338 -0.13247 -0.32894 C -0.13368 -0.3294 -0.1349 -0.33079 -0.13611 -0.33148 C -0.14167 -0.33426 -0.14202 -0.33403 -0.14757 -0.33519 C -0.14948 -0.33657 -0.15122 -0.33843 -0.1533 -0.33912 C -0.16059 -0.34074 -0.16788 -0.34028 -0.17518 -0.34167 C -0.18472 -0.34306 -0.18038 -0.34236 -0.18854 -0.34398 L -0.28004 -0.34167 C -0.28716 -0.3412 -0.28889 -0.33519 -0.29618 -0.33264 L -0.3 -0.33148 C -0.30156 -0.33009 -0.30295 -0.32847 -0.30469 -0.32755 C -0.30712 -0.32639 -0.31233 -0.325 -0.31233 -0.325 C -0.31389 -0.32384 -0.31545 -0.32245 -0.31719 -0.3213 C -0.32743 -0.31435 -0.3158 -0.32384 -0.32761 -0.31482 C -0.33785 -0.30718 -0.3316 -0.30972 -0.33906 -0.30718 C -0.34549 -0.30139 -0.3375 -0.30857 -0.3467 -0.30093 C -0.34757 -0.3 -0.34861 -0.29931 -0.34948 -0.29838 C -0.35052 -0.29722 -0.35122 -0.2956 -0.35243 -0.29468 C -0.35781 -0.28912 -0.36389 -0.28472 -0.36858 -0.27801 C -0.37222 -0.27269 -0.38073 -0.25278 -0.38195 -0.25023 C -0.38351 -0.24676 -0.38577 -0.24375 -0.38663 -0.24005 C -0.38733 -0.2375 -0.38768 -0.23472 -0.38854 -0.23241 C -0.39757 -0.20625 -0.38559 -0.24769 -0.4 -0.20833 C -0.40313 -0.19977 -0.40504 -0.19051 -0.40764 -0.18148 C -0.40851 -0.17847 -0.40938 -0.17546 -0.41042 -0.17269 C -0.4132 -0.16551 -0.4217 -0.1456 -0.42466 -0.13449 C -0.42656 -0.12824 -0.42726 -0.12153 -0.42952 -0.11551 C -0.43143 -0.11042 -0.43368 -0.10556 -0.43525 -0.10023 C -0.44202 -0.07732 -0.43108 -0.11458 -0.43906 -0.08495 C -0.43976 -0.08195 -0.44097 -0.07917 -0.44184 -0.07616 C -0.44549 -0.0625 -0.44236 -0.07222 -0.44479 -0.05972 C -0.44549 -0.05532 -0.4467 -0.05116 -0.44757 -0.04699 C -0.44879 -0.04074 -0.45018 -0.02407 -0.45035 -0.02153 C -0.44948 0.00393 -0.44896 0.02917 -0.44757 0.05463 C -0.4474 0.05764 -0.44653 0.06065 -0.44566 0.06343 C -0.44497 0.0662 -0.44375 0.06852 -0.44288 0.07106 C -0.4415 0.075 -0.44011 0.0787 -0.43906 0.08264 C -0.43854 0.08426 -0.43872 0.08611 -0.43802 0.08773 C -0.43716 0.08958 -0.43559 0.09097 -0.4342 0.09282 C -0.43334 0.0956 -0.43264 0.09884 -0.43143 0.10162 C -0.43038 0.1037 -0.42865 0.10486 -0.42761 0.10671 C -0.41146 0.13287 -0.44358 0.08796 -0.40764 0.13588 C -0.39775 0.14907 -0.38924 0.16088 -0.37518 0.17014 C -0.37396 0.17106 -0.37257 0.17153 -0.37136 0.17268 C -0.36719 0.17662 -0.36372 0.18241 -0.35903 0.18542 C -0.3191 0.21065 -0.35434 0.18958 -0.32847 0.20324 C -0.31945 0.2081 -0.33143 0.20393 -0.31615 0.21088 C -0.31441 0.21157 -0.31233 0.21157 -0.31042 0.21204 C -0.28038 0.23218 -0.32066 0.20625 -0.2915 0.22222 C -0.28368 0.22639 -0.27639 0.23218 -0.26858 0.23611 L -0.2533 0.24375 C -0.25174 0.24468 -0.25018 0.24583 -0.24861 0.2463 L -0.22952 0.25278 C -0.21754 0.26134 -0.20382 0.27199 -0.19045 0.27569 L -0.18577 0.27685 C -0.18386 0.27731 -0.18195 0.27755 -0.18004 0.27801 C -0.17483 0.27963 -0.16979 0.28148 -0.16476 0.2831 C -0.15591 0.28912 -0.16563 0.2831 -0.14757 0.28958 C -0.14514 0.29051 -0.13004 0.29745 -0.12483 0.29838 C -0.12101 0.2993 -0.11719 0.2993 -0.11337 0.29977 C -0.09931 0.30347 -0.11997 0.29815 -0.10191 0.30231 C -0.09688 0.30347 -0.09184 0.30509 -0.08663 0.30602 C -0.07795 0.30764 -0.07552 0.30671 -0.06771 0.30856 C -0.06511 0.30926 -0.06268 0.31042 -0.06007 0.31111 C -0.05747 0.3118 -0.05486 0.31204 -0.05243 0.3125 L -0.04566 0.31366 L -0.0382 0.31505 C -0.03403 0.31574 -0.02986 0.31667 -0.0257 0.31759 C -0.02413 0.31782 -0.02257 0.31852 -0.02101 0.31875 C -0.01684 0.31944 -0.01268 0.31968 -0.00868 0.32014 C 0.01875 0.31921 0.046 0.31991 0.07326 0.31759 C 0.07673 0.31713 0.09982 0.30648 0.10382 0.30486 C 0.11736 0.29907 0.11996 0.3 0.13142 0.29074 C 0.14097 0.2831 0.16406 0.26018 0.16944 0.25139 C 0.17639 0.24028 0.18125 0.23356 0.18663 0.22106 C 0.19097 0.21042 0.19913 0.18819 0.20278 0.17523 C 0.20451 0.16898 0.20607 0.1625 0.20764 0.15625 C 0.21076 0.14282 0.21128 0.13426 0.21423 0.11805 C 0.21528 0.1118 0.21684 0.10532 0.21805 0.09907 C 0.21996 0.05903 0.21996 0.06713 0.21805 0.00255 C 0.21788 -0.00255 0.21719 -0.00764 0.21614 -0.01273 C 0.21528 -0.01713 0.21337 -0.02107 0.21232 -0.02546 C 0.20989 -0.03472 0.2092 -0.04468 0.20573 -0.05324 C 0.19982 -0.06713 0.19653 -0.07593 0.18854 -0.09005 C 0.18559 -0.09514 0.18298 -0.10046 0.17986 -0.10532 C 0.17413 -0.11458 0.16805 -0.12338 0.1618 -0.13195 C 0.15208 -0.14583 0.15 -0.14884 0.13993 -0.1588 C 0.13802 -0.16042 0.13628 -0.16227 0.1342 -0.16389 C 0.12708 -0.16945 0.12014 -0.17616 0.11232 -0.18032 C 0.09097 -0.19167 0.09566 -0.18982 0.06562 -0.2007 C 0.06354 -0.20139 0.06128 -0.20139 0.05903 -0.20185 C 0.05746 -0.20232 0.05573 -0.20255 0.05416 -0.20324 C 0.04878 -0.20509 0.0434 -0.20741 0.03802 -0.20949 C 0.03611 -0.21019 0.03437 -0.21157 0.03229 -0.21204 C 0.02795 -0.2132 0.02344 -0.21343 0.01909 -0.21458 C 0.01389 -0.21597 0.00885 -0.21759 0.00382 -0.21968 C 0.00017 -0.22107 -0.00313 -0.22361 -0.00677 -0.22477 C -0.00972 -0.2257 -0.01302 -0.2257 -0.01615 -0.22593 C -0.01979 -0.22778 -0.02309 -0.23009 -0.02674 -0.23102 C -0.03108 -0.23218 -0.03559 -0.23195 -0.04011 -0.23241 C -0.04358 -0.23264 -0.04705 -0.2331 -0.05052 -0.23357 L -0.07153 -0.23866 C -0.07813 -0.24028 -0.08472 -0.24306 -0.0915 -0.24375 L -0.11146 -0.2463 C -0.13941 -0.25208 -0.11354 -0.24907 -0.14375 -0.25139 C -0.16389 -0.25093 -0.18386 -0.25139 -0.20382 -0.25023 C -0.20556 -0.25 -0.20695 -0.24838 -0.20851 -0.24769 C -0.21077 -0.24653 -0.21302 -0.24583 -0.21528 -0.24514 C -0.22031 -0.24329 -0.2257 -0.24259 -0.23038 -0.24005 L -0.24184 -0.23357 C -0.2441 -0.23241 -0.24636 -0.23125 -0.24861 -0.22986 C -0.25052 -0.22847 -0.25226 -0.22708 -0.25434 -0.22593 C -0.25677 -0.22454 -0.25938 -0.22361 -0.26181 -0.22222 C -0.275 -0.21458 -0.26025 -0.22153 -0.27327 -0.21574 C -0.27466 -0.21458 -0.27587 -0.2132 -0.27709 -0.21204 C -0.28212 -0.20741 -0.28802 -0.20394 -0.29236 -0.19815 C -0.29393 -0.19607 -0.29549 -0.19375 -0.29705 -0.19167 C -0.30226 -0.18542 -0.30313 -0.18588 -0.30764 -0.17894 C -0.31025 -0.175 -0.31372 -0.1713 -0.31528 -0.16644 C -0.31771 -0.1581 -0.31615 -0.16181 -0.31997 -0.15486 C -0.32066 -0.15232 -0.32153 -0.15 -0.32188 -0.14722 C -0.3224 -0.14421 -0.32361 -0.12361 -0.32379 -0.12199 C -0.32309 -0.10718 -0.32275 -0.09213 -0.32188 -0.07755 C -0.3217 -0.07477 -0.32153 -0.07222 -0.32101 -0.06991 C -0.32049 -0.06806 -0.31945 -0.06644 -0.3191 -0.06482 C -0.31858 -0.0632 -0.31858 -0.06111 -0.31806 -0.05972 C -0.31702 -0.05695 -0.31528 -0.05486 -0.31424 -0.05208 C -0.31302 -0.04884 -0.31268 -0.04514 -0.31146 -0.0419 C -0.30781 -0.03241 -0.30747 -0.0412 -0.30469 -0.02662 C -0.30295 -0.01736 -0.30504 -0.02546 -0.3 -0.01528 C -0.29445 -0.00417 -0.29792 -0.00972 -0.29427 -0.00116 C -0.29375 0 -0.29288 0.00116 -0.29236 0.00255 C -0.29045 0.00671 -0.28872 0.01111 -0.28663 0.01528 C -0.28594 0.01643 -0.28542 0.01782 -0.28472 0.01898 C -0.2816 0.02454 -0.27847 0.03009 -0.27518 0.03565 C -0.27431 0.03727 -0.27327 0.03889 -0.2724 0.04074 C -0.2717 0.0419 -0.27101 0.04305 -0.27049 0.04444 C -0.26979 0.04606 -0.26945 0.04815 -0.26858 0.04954 C -0.26754 0.05116 -0.26597 0.05185 -0.26476 0.05347 C -0.26181 0.05694 -0.25868 0.06065 -0.25625 0.06481 C -0.25191 0.07199 -0.24861 0.07778 -0.24288 0.0838 C -0.21788 0.10972 -0.24618 0.08171 -0.22865 0.09653 C -0.22691 0.09792 -0.22552 0.1 -0.22379 0.10162 C -0.21823 0.10694 -0.21216 0.11134 -0.2066 0.1169 C -0.20417 0.11944 -0.20261 0.12338 -0.2 0.12569 C -0.19775 0.12778 -0.19549 0.12986 -0.19341 0.13218 C -0.19236 0.1331 -0.18525 0.14167 -0.18281 0.14352 C -0.17049 0.15301 -0.17691 0.14768 -0.16476 0.15231 C -0.1632 0.15301 -0.16163 0.15417 -0.16007 0.15486 C -0.15747 0.15602 -0.15486 0.15648 -0.15243 0.15741 C -0.14879 0.15903 -0.14549 0.16111 -0.14184 0.1625 C -0.13368 0.16574 -0.13004 0.16551 -0.12101 0.16643 C -0.11302 0.16898 -0.10521 0.17176 -0.09722 0.17407 C -0.09497 0.17454 -0.09271 0.175 -0.09045 0.17523 C -0.07344 0.17639 -0.05625 0.17685 -0.03906 0.17778 C -0.03646 0.17986 -0.03438 0.18356 -0.03143 0.18426 C -0.01806 0.18727 -0.01893 0.18241 -0.00868 0.17778 C -0.00087 0.1743 0.00347 0.175 0.01041 0.17014 C 0.01788 0.16505 0.02725 0.15741 0.03524 0.15116 C 0.03837 0.14861 0.04149 0.14583 0.04479 0.14352 C 0.04791 0.14143 0.05121 0.13958 0.05416 0.13727 C 0.05694 0.13495 0.0592 0.13194 0.0618 0.12963 C 0.06458 0.12708 0.06753 0.12523 0.07048 0.12315 C 0.07274 0.11991 0.07465 0.1162 0.07708 0.11296 C 0.07847 0.11111 0.08055 0.10995 0.08194 0.10787 C 0.08507 0.10324 0.09201 0.0875 0.09323 0.0838 C 0.09496 0.07893 0.09583 0.07361 0.09705 0.06852 C 0.10104 0.03125 0.09965 0.0493 0.09427 -0.03056 C 0.09409 -0.03357 0.09236 -0.03634 0.09132 -0.03935 C 0.0908 -0.04445 0.09062 -0.04977 0.08941 -0.05463 C 0.08871 -0.05787 0.0868 -0.06042 0.08559 -0.06343 C 0.08229 -0.07245 0.08316 -0.07361 0.07899 -0.08241 C 0.07795 -0.08472 0.07639 -0.08657 0.07517 -0.08889 C 0.07378 -0.09167 0.07274 -0.09491 0.07135 -0.09769 C 0.06909 -0.10232 0.06614 -0.10787 0.06284 -0.11181 C 0.05903 -0.11597 0.0559 -0.12153 0.05139 -0.12431 C 0.04878 -0.12616 0.04618 -0.12755 0.04375 -0.1294 C 0.03802 -0.1338 0.03368 -0.13866 0.0276 -0.14213 C 0.02326 -0.14468 0.01857 -0.1463 0.01423 -0.14861 C -0.01389 -0.16366 0.02986 -0.14537 -0.0257 -0.16644 C -0.03056 -0.16806 -0.03507 -0.17083 -0.04011 -0.1713 C -0.05521 -0.17292 -0.04827 -0.17199 -0.06094 -0.17384 C -0.06667 -0.1757 -0.0724 -0.17778 -0.07813 -0.17894 C -0.0941 -0.18218 -0.14566 -0.17894 -0.14566 -0.17894 C -0.14861 -0.17778 -0.15139 -0.17616 -0.15434 -0.17523 C -0.15781 -0.17407 -0.16285 -0.17361 -0.16667 -0.1713 C -0.17014 -0.16945 -0.17361 -0.16713 -0.17709 -0.16505 C -0.17865 -0.16412 -0.18038 -0.16366 -0.18195 -0.1625 C -0.19358 -0.15394 -0.17726 -0.1632 -0.19045 -0.15625 C -0.1915 -0.15486 -0.19236 -0.15347 -0.19341 -0.15232 C -0.19636 -0.14884 -0.20035 -0.14653 -0.20278 -0.14213 C -0.20382 -0.14051 -0.20452 -0.13866 -0.20573 -0.13704 C -0.2125 -0.12824 -0.204 -0.14375 -0.21233 -0.1294 C -0.2158 -0.12361 -0.21979 -0.11644 -0.22188 -0.10926 C -0.2224 -0.10741 -0.22361 -0.09907 -0.22379 -0.09769 C -0.22222 -0.0706 -0.22604 -0.05972 -0.21806 -0.0419 C -0.21719 -0.04005 -0.21615 -0.03843 -0.21528 -0.03681 C -0.2132 -0.02894 -0.2132 -0.02685 -0.20573 -0.01898 C -0.20417 -0.01736 -0.20243 -0.01597 -0.20087 -0.01389 C -0.19948 -0.01204 -0.19844 -0.00972 -0.19722 -0.00764 C -0.19202 0 -0.19358 -0.00278 -0.18854 0.00255 C -0.18663 0.00463 -0.1849 0.00718 -0.18281 0.00903 C -0.17656 0.01435 -0.17518 0.01389 -0.16858 0.01643 C -0.16667 0.01736 -0.16476 0.01805 -0.16285 0.01898 C -0.16129 0.01991 -0.15972 0.02106 -0.15816 0.02153 C -0.15625 0.02222 -0.15434 0.02222 -0.15243 0.02292 C -0.14792 0.0243 -0.14358 0.02616 -0.13906 0.02801 C -0.13681 0.0287 -0.13455 0.02986 -0.13247 0.03055 C -0.12986 0.03125 -0.12743 0.03241 -0.12483 0.0331 C -0.12188 0.0338 -0.1191 0.0338 -0.11615 0.03426 C -0.09462 0.03796 -0.11111 0.03611 -0.08854 0.03819 L -0.03247 0.0368 C -0.03073 0.0368 -0.02917 0.03611 -0.02761 0.03565 C -0.02483 0.03449 -0.02205 0.03287 -0.0191 0.03171 C -0.01129 0.02893 -0.01007 0.03009 -0.00295 0.02546 C 0.00156 0.02245 0.01076 0.01157 0.01337 0.00903 C 0.01458 0.00602 0.01614 0.00324 0.01719 0 C 0.01805 -0.00278 0.01823 -0.00602 0.01909 -0.0088 C 0.01979 -0.01227 0.021 -0.01574 0.02187 -0.01898 C 0.02222 -0.02153 0.02239 -0.02407 0.02274 -0.02662 C 0.02344 -0.03009 0.02465 -0.03333 0.02465 -0.03681 C 0.025 -0.04653 0.025 -0.05648 0.02378 -0.06597 C 0.02344 -0.06945 0.02135 -0.07199 0.01996 -0.075 C 0.01701 -0.08148 0.01302 -0.08681 0.0085 -0.09144 L 0 -0.10023 C -0.00156 -0.10185 -0.00295 -0.1044 -0.00486 -0.10532 C -0.00868 -0.10741 -0.01268 -0.10903 -0.01615 -0.11181 C -0.01841 -0.11343 -0.02049 -0.11551 -0.02292 -0.1169 C -0.02535 -0.11806 -0.02795 -0.11852 -0.03056 -0.11945 C -0.03264 -0.12107 -0.0349 -0.12292 -0.03716 -0.12431 C -0.04236 -0.12755 -0.05174 -0.12917 -0.05625 -0.13079 C -0.05781 -0.13125 -0.05938 -0.13264 -0.06094 -0.13333 C -0.06354 -0.13426 -0.06597 -0.13495 -0.06858 -0.13588 C -0.08802 -0.13449 -0.10729 -0.13426 -0.12674 -0.13195 C -0.12934 -0.13171 -0.13368 -0.12801 -0.13611 -0.1257 C -0.1375 -0.12454 -0.13854 -0.12292 -0.13993 -0.12199 C -0.1408 -0.1213 -0.14184 -0.12107 -0.14288 -0.1206 C -0.1441 -0.11945 -0.14549 -0.11829 -0.1467 -0.1169 C -0.15313 -0.10949 -0.14601 -0.11597 -0.15243 -0.11042 C -0.15295 -0.10926 -0.15347 -0.10787 -0.15434 -0.10671 C -0.16216 -0.09421 -0.15955 -0.1132 -0.15625 -0.07245 C -0.15608 -0.07083 -0.15209 -0.06528 -0.15139 -0.06482 C -0.14966 -0.06343 -0.14566 -0.06227 -0.14566 -0.06227 C -0.14219 -0.06273 -0.13854 -0.06204 -0.13525 -0.06343 C -0.13438 -0.06389 -0.13438 -0.06736 -0.13438 -0.06736 L -0.13438 -0.06736 " pathEditMode="relative" ptsTypes="AAAAAAAAAAAAAAAAAAAAAAAAAAAAAAAAAAAAAAAAAAAAAAAAAAAAAAAAAAAAAAAAAAAAAAAAAAAAAAAAAAAAAAAAAAAAAAAAAAAAAAAAAAAAAAAAAAAAAAAAAAAAAAAAAAAAAAAAAAAAAAAAAAAAAAAAAAAAAAAAAAAAAAAAAAAAAAAAAAAAAAAAAAAAAAAAAAAAAAAAAAAAAAAAAAAAAAAAAAAAAAAAAAAAAAAAAAAAAAAAAAAAAAAAAAAAAAAAAAAAAAAAAAAAA">
                                      <p:cBhvr>
                                        <p:cTn id="40" dur="2000" fill="hold"/>
                                        <p:tgtEl>
                                          <p:spTgt spid="59396">
                                            <p:txEl>
                                              <p:pRg st="2" end="2"/>
                                            </p:txEl>
                                          </p:spTgt>
                                        </p:tgtEl>
                                        <p:attrNameLst>
                                          <p:attrName>ppt_x</p:attrName>
                                          <p:attrName>ppt_y</p:attrName>
                                        </p:attrNameLst>
                                      </p:cBhvr>
                                    </p:animMotion>
                                  </p:childTnLst>
                                </p:cTn>
                              </p:par>
                            </p:childTnLst>
                          </p:cTn>
                        </p:par>
                      </p:childTnLst>
                    </p:cTn>
                  </p:par>
                  <p:par>
                    <p:cTn id="41" fill="hold">
                      <p:stCondLst>
                        <p:cond delay="indefinite"/>
                      </p:stCondLst>
                      <p:childTnLst>
                        <p:par>
                          <p:cTn id="42" fill="hold">
                            <p:stCondLst>
                              <p:cond delay="0"/>
                            </p:stCondLst>
                            <p:childTnLst>
                              <p:par>
                                <p:cTn id="43" presetID="27" presetClass="emph" presetSubtype="0" fill="remove" grpId="1" nodeType="clickEffect">
                                  <p:stCondLst>
                                    <p:cond delay="0"/>
                                  </p:stCondLst>
                                  <p:childTnLst>
                                    <p:animClr clrSpc="rgb" dir="cw">
                                      <p:cBhvr override="childStyle">
                                        <p:cTn id="44" dur="875" autoRev="1" fill="remove"/>
                                        <p:tgtEl>
                                          <p:spTgt spid="59396">
                                            <p:bg/>
                                          </p:spTgt>
                                        </p:tgtEl>
                                        <p:attrNameLst>
                                          <p:attrName>style.color</p:attrName>
                                        </p:attrNameLst>
                                      </p:cBhvr>
                                      <p:to>
                                        <a:schemeClr val="bg1"/>
                                      </p:to>
                                    </p:animClr>
                                    <p:animClr clrSpc="rgb" dir="cw">
                                      <p:cBhvr>
                                        <p:cTn id="45" dur="875" autoRev="1" fill="remove"/>
                                        <p:tgtEl>
                                          <p:spTgt spid="59396">
                                            <p:bg/>
                                          </p:spTgt>
                                        </p:tgtEl>
                                        <p:attrNameLst>
                                          <p:attrName>fillcolor</p:attrName>
                                        </p:attrNameLst>
                                      </p:cBhvr>
                                      <p:to>
                                        <a:schemeClr val="bg1"/>
                                      </p:to>
                                    </p:animClr>
                                    <p:set>
                                      <p:cBhvr>
                                        <p:cTn id="46" dur="875" autoRev="1" fill="remove"/>
                                        <p:tgtEl>
                                          <p:spTgt spid="59396">
                                            <p:bg/>
                                          </p:spTgt>
                                        </p:tgtEl>
                                        <p:attrNameLst>
                                          <p:attrName>fill.type</p:attrName>
                                        </p:attrNameLst>
                                      </p:cBhvr>
                                      <p:to>
                                        <p:strVal val="solid"/>
                                      </p:to>
                                    </p:set>
                                    <p:set>
                                      <p:cBhvr>
                                        <p:cTn id="47" dur="875" autoRev="1" fill="remove"/>
                                        <p:tgtEl>
                                          <p:spTgt spid="59396">
                                            <p:bg/>
                                          </p:spTgt>
                                        </p:tgtEl>
                                        <p:attrNameLst>
                                          <p:attrName>fill.on</p:attrName>
                                        </p:attrNameLst>
                                      </p:cBhvr>
                                      <p:to>
                                        <p:strVal val="true"/>
                                      </p:to>
                                    </p:set>
                                  </p:childTnLst>
                                </p:cTn>
                              </p:par>
                              <p:par>
                                <p:cTn id="48" presetID="27" presetClass="emph" presetSubtype="0" fill="remove" grpId="1" nodeType="withEffect">
                                  <p:stCondLst>
                                    <p:cond delay="0"/>
                                  </p:stCondLst>
                                  <p:childTnLst>
                                    <p:animClr clrSpc="rgb" dir="cw">
                                      <p:cBhvr override="childStyle">
                                        <p:cTn id="49" dur="875" autoRev="1" fill="remove"/>
                                        <p:tgtEl>
                                          <p:spTgt spid="59396">
                                            <p:txEl>
                                              <p:pRg st="0" end="0"/>
                                            </p:txEl>
                                          </p:spTgt>
                                        </p:tgtEl>
                                        <p:attrNameLst>
                                          <p:attrName>style.color</p:attrName>
                                        </p:attrNameLst>
                                      </p:cBhvr>
                                      <p:to>
                                        <a:schemeClr val="bg1"/>
                                      </p:to>
                                    </p:animClr>
                                    <p:animClr clrSpc="rgb" dir="cw">
                                      <p:cBhvr>
                                        <p:cTn id="50" dur="875" autoRev="1" fill="remove"/>
                                        <p:tgtEl>
                                          <p:spTgt spid="59396">
                                            <p:txEl>
                                              <p:pRg st="0" end="0"/>
                                            </p:txEl>
                                          </p:spTgt>
                                        </p:tgtEl>
                                        <p:attrNameLst>
                                          <p:attrName>fillcolor</p:attrName>
                                        </p:attrNameLst>
                                      </p:cBhvr>
                                      <p:to>
                                        <a:schemeClr val="bg1"/>
                                      </p:to>
                                    </p:animClr>
                                    <p:set>
                                      <p:cBhvr>
                                        <p:cTn id="51" dur="875" autoRev="1" fill="remove"/>
                                        <p:tgtEl>
                                          <p:spTgt spid="59396">
                                            <p:txEl>
                                              <p:pRg st="0" end="0"/>
                                            </p:txEl>
                                          </p:spTgt>
                                        </p:tgtEl>
                                        <p:attrNameLst>
                                          <p:attrName>fill.type</p:attrName>
                                        </p:attrNameLst>
                                      </p:cBhvr>
                                      <p:to>
                                        <p:strVal val="solid"/>
                                      </p:to>
                                    </p:set>
                                    <p:set>
                                      <p:cBhvr>
                                        <p:cTn id="52" dur="875" autoRev="1" fill="remove"/>
                                        <p:tgtEl>
                                          <p:spTgt spid="59396">
                                            <p:txEl>
                                              <p:pRg st="0" end="0"/>
                                            </p:txEl>
                                          </p:spTgt>
                                        </p:tgtEl>
                                        <p:attrNameLst>
                                          <p:attrName>fill.on</p:attrName>
                                        </p:attrNameLst>
                                      </p:cBhvr>
                                      <p:to>
                                        <p:strVal val="true"/>
                                      </p:to>
                                    </p:set>
                                  </p:childTnLst>
                                </p:cTn>
                              </p:par>
                              <p:par>
                                <p:cTn id="53" presetID="27" presetClass="emph" presetSubtype="0" fill="remove" grpId="1" nodeType="withEffect">
                                  <p:stCondLst>
                                    <p:cond delay="0"/>
                                  </p:stCondLst>
                                  <p:childTnLst>
                                    <p:animClr clrSpc="rgb" dir="cw">
                                      <p:cBhvr override="childStyle">
                                        <p:cTn id="54" dur="875" autoRev="1" fill="remove"/>
                                        <p:tgtEl>
                                          <p:spTgt spid="59396">
                                            <p:txEl>
                                              <p:pRg st="1" end="1"/>
                                            </p:txEl>
                                          </p:spTgt>
                                        </p:tgtEl>
                                        <p:attrNameLst>
                                          <p:attrName>style.color</p:attrName>
                                        </p:attrNameLst>
                                      </p:cBhvr>
                                      <p:to>
                                        <a:schemeClr val="bg1"/>
                                      </p:to>
                                    </p:animClr>
                                    <p:animClr clrSpc="rgb" dir="cw">
                                      <p:cBhvr>
                                        <p:cTn id="55" dur="875" autoRev="1" fill="remove"/>
                                        <p:tgtEl>
                                          <p:spTgt spid="59396">
                                            <p:txEl>
                                              <p:pRg st="1" end="1"/>
                                            </p:txEl>
                                          </p:spTgt>
                                        </p:tgtEl>
                                        <p:attrNameLst>
                                          <p:attrName>fillcolor</p:attrName>
                                        </p:attrNameLst>
                                      </p:cBhvr>
                                      <p:to>
                                        <a:schemeClr val="bg1"/>
                                      </p:to>
                                    </p:animClr>
                                    <p:set>
                                      <p:cBhvr>
                                        <p:cTn id="56" dur="875" autoRev="1" fill="remove"/>
                                        <p:tgtEl>
                                          <p:spTgt spid="59396">
                                            <p:txEl>
                                              <p:pRg st="1" end="1"/>
                                            </p:txEl>
                                          </p:spTgt>
                                        </p:tgtEl>
                                        <p:attrNameLst>
                                          <p:attrName>fill.type</p:attrName>
                                        </p:attrNameLst>
                                      </p:cBhvr>
                                      <p:to>
                                        <p:strVal val="solid"/>
                                      </p:to>
                                    </p:set>
                                    <p:set>
                                      <p:cBhvr>
                                        <p:cTn id="57" dur="875" autoRev="1" fill="remove"/>
                                        <p:tgtEl>
                                          <p:spTgt spid="59396">
                                            <p:txEl>
                                              <p:pRg st="1" end="1"/>
                                            </p:txEl>
                                          </p:spTgt>
                                        </p:tgtEl>
                                        <p:attrNameLst>
                                          <p:attrName>fill.on</p:attrName>
                                        </p:attrNameLst>
                                      </p:cBhvr>
                                      <p:to>
                                        <p:strVal val="true"/>
                                      </p:to>
                                    </p:set>
                                  </p:childTnLst>
                                </p:cTn>
                              </p:par>
                              <p:par>
                                <p:cTn id="58" presetID="27" presetClass="emph" presetSubtype="0" fill="remove" grpId="1" nodeType="withEffect">
                                  <p:stCondLst>
                                    <p:cond delay="0"/>
                                  </p:stCondLst>
                                  <p:childTnLst>
                                    <p:animClr clrSpc="rgb" dir="cw">
                                      <p:cBhvr override="childStyle">
                                        <p:cTn id="59" dur="875" autoRev="1" fill="remove"/>
                                        <p:tgtEl>
                                          <p:spTgt spid="59396">
                                            <p:txEl>
                                              <p:pRg st="2" end="2"/>
                                            </p:txEl>
                                          </p:spTgt>
                                        </p:tgtEl>
                                        <p:attrNameLst>
                                          <p:attrName>style.color</p:attrName>
                                        </p:attrNameLst>
                                      </p:cBhvr>
                                      <p:to>
                                        <a:schemeClr val="bg1"/>
                                      </p:to>
                                    </p:animClr>
                                    <p:animClr clrSpc="rgb" dir="cw">
                                      <p:cBhvr>
                                        <p:cTn id="60" dur="875" autoRev="1" fill="remove"/>
                                        <p:tgtEl>
                                          <p:spTgt spid="59396">
                                            <p:txEl>
                                              <p:pRg st="2" end="2"/>
                                            </p:txEl>
                                          </p:spTgt>
                                        </p:tgtEl>
                                        <p:attrNameLst>
                                          <p:attrName>fillcolor</p:attrName>
                                        </p:attrNameLst>
                                      </p:cBhvr>
                                      <p:to>
                                        <a:schemeClr val="bg1"/>
                                      </p:to>
                                    </p:animClr>
                                    <p:set>
                                      <p:cBhvr>
                                        <p:cTn id="61" dur="875" autoRev="1" fill="remove"/>
                                        <p:tgtEl>
                                          <p:spTgt spid="59396">
                                            <p:txEl>
                                              <p:pRg st="2" end="2"/>
                                            </p:txEl>
                                          </p:spTgt>
                                        </p:tgtEl>
                                        <p:attrNameLst>
                                          <p:attrName>fill.type</p:attrName>
                                        </p:attrNameLst>
                                      </p:cBhvr>
                                      <p:to>
                                        <p:strVal val="solid"/>
                                      </p:to>
                                    </p:set>
                                    <p:set>
                                      <p:cBhvr>
                                        <p:cTn id="62" dur="875" autoRev="1" fill="remove"/>
                                        <p:tgtEl>
                                          <p:spTgt spid="59396">
                                            <p:txEl>
                                              <p:pRg st="2" end="2"/>
                                            </p:txEl>
                                          </p:spTgt>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6" presetClass="emph" presetSubtype="0" fill="hold" grpId="2" nodeType="clickEffect">
                                  <p:stCondLst>
                                    <p:cond delay="0"/>
                                  </p:stCondLst>
                                  <p:childTnLst>
                                    <p:animScale>
                                      <p:cBhvr>
                                        <p:cTn id="66" dur="6000" fill="hold"/>
                                        <p:tgtEl>
                                          <p:spTgt spid="59396">
                                            <p:bg/>
                                          </p:spTgt>
                                        </p:tgtEl>
                                      </p:cBhvr>
                                      <p:by x="150000" y="150000"/>
                                    </p:animScale>
                                  </p:childTnLst>
                                </p:cTn>
                              </p:par>
                              <p:par>
                                <p:cTn id="67" presetID="6" presetClass="emph" presetSubtype="0" fill="hold" grpId="2" nodeType="withEffect">
                                  <p:stCondLst>
                                    <p:cond delay="0"/>
                                  </p:stCondLst>
                                  <p:childTnLst>
                                    <p:animScale>
                                      <p:cBhvr>
                                        <p:cTn id="68" dur="6000" fill="hold"/>
                                        <p:tgtEl>
                                          <p:spTgt spid="59396">
                                            <p:txEl>
                                              <p:pRg st="0" end="0"/>
                                            </p:txEl>
                                          </p:spTgt>
                                        </p:tgtEl>
                                      </p:cBhvr>
                                      <p:by x="150000" y="150000"/>
                                    </p:animScale>
                                  </p:childTnLst>
                                </p:cTn>
                              </p:par>
                              <p:par>
                                <p:cTn id="69" presetID="6" presetClass="emph" presetSubtype="0" fill="hold" grpId="2" nodeType="withEffect">
                                  <p:stCondLst>
                                    <p:cond delay="0"/>
                                  </p:stCondLst>
                                  <p:childTnLst>
                                    <p:animScale>
                                      <p:cBhvr>
                                        <p:cTn id="70" dur="6000" fill="hold"/>
                                        <p:tgtEl>
                                          <p:spTgt spid="59396">
                                            <p:txEl>
                                              <p:pRg st="1" end="1"/>
                                            </p:txEl>
                                          </p:spTgt>
                                        </p:tgtEl>
                                      </p:cBhvr>
                                      <p:by x="150000" y="150000"/>
                                    </p:animScale>
                                  </p:childTnLst>
                                </p:cTn>
                              </p:par>
                              <p:par>
                                <p:cTn id="71" presetID="6" presetClass="emph" presetSubtype="0" fill="hold" grpId="2" nodeType="withEffect">
                                  <p:stCondLst>
                                    <p:cond delay="0"/>
                                  </p:stCondLst>
                                  <p:childTnLst>
                                    <p:animScale>
                                      <p:cBhvr>
                                        <p:cTn id="72" dur="6000" fill="hold"/>
                                        <p:tgtEl>
                                          <p:spTgt spid="59396">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P spid="59395" grpId="0" animBg="1"/>
      <p:bldP spid="59396" grpId="0" build="allAtOnce" animBg="1"/>
      <p:bldP spid="59396" grpId="1" build="allAtOnce" animBg="1"/>
      <p:bldP spid="59396" grpId="2" build="allAtOnce" animBg="1"/>
      <p:bldP spid="593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533400" y="2063750"/>
            <a:ext cx="8001000" cy="1200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eaLnBrk="1" hangingPunct="1"/>
            <a:r>
              <a:rPr lang="en-US" altLang="en-US" sz="1600" dirty="0">
                <a:cs typeface="Times New Roman" pitchFamily="-108" charset="0"/>
              </a:rPr>
              <a:t>Given that investors want to earn a return of 6%, compounded semi-annually, on Bond A being issued by Howell Industries, </a:t>
            </a:r>
            <a:r>
              <a:rPr lang="en-US" altLang="en-US" sz="1600" b="1" dirty="0">
                <a:cs typeface="Times New Roman" pitchFamily="-108" charset="0"/>
              </a:rPr>
              <a:t>how much should they pay today for this bond?</a:t>
            </a:r>
          </a:p>
          <a:p>
            <a:pPr algn="l" eaLnBrk="1" hangingPunct="1"/>
            <a:r>
              <a:rPr lang="en-US" altLang="en-US" sz="1600" dirty="0">
                <a:cs typeface="Times New Roman" pitchFamily="-108" charset="0"/>
              </a:rPr>
              <a:t>As before, the answer is that they will</a:t>
            </a:r>
            <a:r>
              <a:rPr lang="en-US" altLang="en-US" sz="1600" b="1" dirty="0">
                <a:cs typeface="Times New Roman" pitchFamily="-108" charset="0"/>
              </a:rPr>
              <a:t> pay the present value of the future expected cash flows</a:t>
            </a:r>
            <a:r>
              <a:rPr lang="en-US" altLang="en-US" sz="1600" dirty="0">
                <a:cs typeface="Times New Roman" pitchFamily="-108" charset="0"/>
              </a:rPr>
              <a:t>, discounted at 6%, compounded semi-annually.</a:t>
            </a:r>
          </a:p>
        </p:txBody>
      </p:sp>
      <p:sp>
        <p:nvSpPr>
          <p:cNvPr id="11267" name="Rectangle 3"/>
          <p:cNvSpPr>
            <a:spLocks noChangeArrowheads="1"/>
          </p:cNvSpPr>
          <p:nvPr/>
        </p:nvSpPr>
        <p:spPr bwMode="auto">
          <a:xfrm>
            <a:off x="533400" y="3352800"/>
            <a:ext cx="2743200" cy="2185988"/>
          </a:xfrm>
          <a:prstGeom prst="rect">
            <a:avLst/>
          </a:prstGeom>
          <a:solidFill>
            <a:srgbClr val="0000FF">
              <a:alpha val="5098"/>
            </a:srgbClr>
          </a:solidFill>
          <a:ln w="9525">
            <a:solidFill>
              <a:srgbClr val="000090"/>
            </a:solidFill>
            <a:miter lim="800000"/>
            <a:headEnd/>
            <a:tailEnd/>
          </a:ln>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eaLnBrk="1" hangingPunct="1"/>
            <a:r>
              <a:rPr lang="en-US" altLang="en-US" sz="1600">
                <a:cs typeface="Times New Roman" pitchFamily="-108" charset="0"/>
              </a:rPr>
              <a:t>On the calculator:</a:t>
            </a:r>
          </a:p>
          <a:p>
            <a:pPr algn="l" eaLnBrk="1" hangingPunct="1"/>
            <a:r>
              <a:rPr lang="en-US" altLang="en-US" sz="1600">
                <a:cs typeface="Times New Roman" pitchFamily="-108" charset="0"/>
              </a:rPr>
              <a:t>FV = 1000</a:t>
            </a:r>
          </a:p>
          <a:p>
            <a:pPr algn="l" eaLnBrk="1" hangingPunct="1"/>
            <a:r>
              <a:rPr lang="en-US" altLang="en-US" sz="1600">
                <a:cs typeface="Times New Roman" pitchFamily="-108" charset="0"/>
              </a:rPr>
              <a:t>i/y = 3</a:t>
            </a:r>
          </a:p>
          <a:p>
            <a:pPr algn="l" eaLnBrk="1" hangingPunct="1"/>
            <a:r>
              <a:rPr lang="en-US" altLang="en-US" sz="1600">
                <a:cs typeface="Times New Roman" pitchFamily="-108" charset="0"/>
              </a:rPr>
              <a:t>N = 50</a:t>
            </a:r>
          </a:p>
          <a:p>
            <a:pPr algn="l" eaLnBrk="1" hangingPunct="1"/>
            <a:r>
              <a:rPr lang="en-US" altLang="en-US" sz="1600">
                <a:cs typeface="Times New Roman" pitchFamily="-108" charset="0"/>
              </a:rPr>
              <a:t>PMT = 40</a:t>
            </a:r>
          </a:p>
          <a:p>
            <a:pPr algn="l" eaLnBrk="1" hangingPunct="1"/>
            <a:r>
              <a:rPr lang="en-US" altLang="en-US" sz="1600">
                <a:cs typeface="Times New Roman" pitchFamily="-108" charset="0"/>
              </a:rPr>
              <a:t>PV = ? = -$1,257.297</a:t>
            </a:r>
          </a:p>
        </p:txBody>
      </p:sp>
      <p:sp>
        <p:nvSpPr>
          <p:cNvPr id="1126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A7DFC3F2-A80B-4AA6-937D-DA0364B7D0F5}" type="slidenum">
              <a:rPr lang="en-US" altLang="en-US" sz="1400" smtClean="0">
                <a:cs typeface="Times New Roman" pitchFamily="-108" charset="0"/>
              </a:rPr>
              <a:pPr algn="l"/>
              <a:t>6</a:t>
            </a:fld>
            <a:endParaRPr lang="en-US" altLang="en-US" sz="1400" smtClean="0">
              <a:cs typeface="Times New Roman" pitchFamily="-108" charset="0"/>
            </a:endParaRPr>
          </a:p>
        </p:txBody>
      </p:sp>
      <p:sp>
        <p:nvSpPr>
          <p:cNvPr id="7" name="Rectangle 2"/>
          <p:cNvSpPr>
            <a:spLocks noGrp="1" noChangeArrowheads="1"/>
          </p:cNvSpPr>
          <p:nvPr>
            <p:ph type="title"/>
          </p:nvPr>
        </p:nvSpPr>
        <p:spPr>
          <a:xfrm>
            <a:off x="313509" y="577057"/>
            <a:ext cx="3200400" cy="457200"/>
          </a:xfrm>
          <a:solidFill>
            <a:srgbClr val="002060">
              <a:alpha val="5000"/>
            </a:srgbClr>
          </a:solidFill>
          <a:ln>
            <a:solidFill>
              <a:srgbClr val="000000"/>
            </a:solidFill>
          </a:ln>
        </p:spPr>
        <p:txBody>
          <a:bodyPr/>
          <a:lstStyle/>
          <a:p>
            <a:pPr algn="l" eaLnBrk="1" hangingPunct="1"/>
            <a:r>
              <a:rPr lang="en-US" altLang="en-US" sz="2000" dirty="0" smtClean="0">
                <a:solidFill>
                  <a:schemeClr val="tx1"/>
                </a:solidFill>
                <a:ea typeface="ＭＳ Ｐゴシック" pitchFamily="-108" charset="-128"/>
              </a:rPr>
              <a:t>Howell Industries: Bond A</a:t>
            </a:r>
          </a:p>
        </p:txBody>
      </p:sp>
    </p:spTree>
    <p:extLst>
      <p:ext uri="{BB962C8B-B14F-4D97-AF65-F5344CB8AC3E}">
        <p14:creationId xmlns:p14="http://schemas.microsoft.com/office/powerpoint/2010/main" val="175007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Effect transition="in" filter="fade">
                                      <p:cBhvr>
                                        <p:cTn id="7" dur="500"/>
                                        <p:tgtEl>
                                          <p:spTgt spid="1126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circle(in)">
                                      <p:cBhvr>
                                        <p:cTn id="12" dur="2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ChangeArrowheads="1"/>
          </p:cNvSpPr>
          <p:nvPr/>
        </p:nvSpPr>
        <p:spPr bwMode="auto">
          <a:xfrm>
            <a:off x="597217" y="3641725"/>
            <a:ext cx="3505200" cy="1814513"/>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u="sng" dirty="0">
                <a:latin typeface="+mj-lt"/>
              </a:rPr>
              <a:t>Bond A:</a:t>
            </a:r>
          </a:p>
          <a:p>
            <a:pPr algn="l" eaLnBrk="1" hangingPunct="1">
              <a:defRPr/>
            </a:pPr>
            <a:r>
              <a:rPr lang="en-US" altLang="en-US" sz="1600" dirty="0">
                <a:latin typeface="+mj-lt"/>
              </a:rPr>
              <a:t>Face Value = $1000</a:t>
            </a:r>
          </a:p>
          <a:p>
            <a:pPr algn="l" eaLnBrk="1" hangingPunct="1">
              <a:defRPr/>
            </a:pPr>
            <a:r>
              <a:rPr lang="en-US" altLang="en-US" sz="1600" dirty="0">
                <a:latin typeface="+mj-lt"/>
              </a:rPr>
              <a:t>Coupon Rate = 8%</a:t>
            </a:r>
          </a:p>
          <a:p>
            <a:pPr algn="l" eaLnBrk="1" hangingPunct="1">
              <a:defRPr/>
            </a:pPr>
            <a:r>
              <a:rPr lang="en-US" altLang="en-US" sz="1600" dirty="0">
                <a:latin typeface="+mj-lt"/>
              </a:rPr>
              <a:t>Maturity = 25 years</a:t>
            </a:r>
          </a:p>
          <a:p>
            <a:pPr algn="l" eaLnBrk="1" hangingPunct="1">
              <a:defRPr/>
            </a:pPr>
            <a:r>
              <a:rPr lang="en-US" altLang="en-US" sz="1600" dirty="0">
                <a:latin typeface="+mj-lt"/>
              </a:rPr>
              <a:t>Semi-Annual Coupon Payments</a:t>
            </a:r>
          </a:p>
        </p:txBody>
      </p:sp>
      <p:sp>
        <p:nvSpPr>
          <p:cNvPr id="12291" name="TextBox 4"/>
          <p:cNvSpPr txBox="1">
            <a:spLocks noChangeArrowheads="1"/>
          </p:cNvSpPr>
          <p:nvPr/>
        </p:nvSpPr>
        <p:spPr bwMode="auto">
          <a:xfrm>
            <a:off x="30480" y="1524000"/>
            <a:ext cx="8763000" cy="157003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a:t>In essence, the bond’s features (or, terms) layout the future expected cash flows from the bond.  These features will also include promises by the company about collateral backing up the bond, minimal acceptable values for various company financial ratios, whether or not the bond is subordinate to other company debt, etc.  Based on a variety of macro and micro factors, the market determines the rate it wants to earn on the bond.  These two pieces – cash flows and yield- come together to determine the bond’s price. </a:t>
            </a:r>
          </a:p>
        </p:txBody>
      </p:sp>
      <p:sp>
        <p:nvSpPr>
          <p:cNvPr id="65540" name="TextBox 5"/>
          <p:cNvSpPr txBox="1">
            <a:spLocks noChangeArrowheads="1"/>
          </p:cNvSpPr>
          <p:nvPr/>
        </p:nvSpPr>
        <p:spPr bwMode="auto">
          <a:xfrm>
            <a:off x="597217" y="5621338"/>
            <a:ext cx="3505200" cy="338137"/>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b="1">
                <a:latin typeface="+mj-lt"/>
              </a:rPr>
              <a:t>Yield Determined by Market</a:t>
            </a:r>
            <a:endParaRPr lang="en-US" altLang="en-US" sz="1600">
              <a:latin typeface="+mj-lt"/>
            </a:endParaRPr>
          </a:p>
        </p:txBody>
      </p:sp>
      <p:sp>
        <p:nvSpPr>
          <p:cNvPr id="65541" name="Rectangle 3"/>
          <p:cNvSpPr>
            <a:spLocks noChangeArrowheads="1"/>
          </p:cNvSpPr>
          <p:nvPr/>
        </p:nvSpPr>
        <p:spPr bwMode="auto">
          <a:xfrm>
            <a:off x="597217" y="5959475"/>
            <a:ext cx="3505200" cy="33813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a:latin typeface="+mj-lt"/>
              </a:rPr>
              <a:t>Market Yield (YTM): </a:t>
            </a:r>
            <a:r>
              <a:rPr lang="en-US" altLang="en-US" sz="1600">
                <a:latin typeface="+mj-lt"/>
              </a:rPr>
              <a:t>6%</a:t>
            </a:r>
          </a:p>
        </p:txBody>
      </p:sp>
      <p:sp>
        <p:nvSpPr>
          <p:cNvPr id="65543" name="TextBox 5"/>
          <p:cNvSpPr txBox="1">
            <a:spLocks noChangeArrowheads="1"/>
          </p:cNvSpPr>
          <p:nvPr/>
        </p:nvSpPr>
        <p:spPr bwMode="auto">
          <a:xfrm>
            <a:off x="606742" y="3302000"/>
            <a:ext cx="3505200" cy="339725"/>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b="1">
                <a:latin typeface="+mj-lt"/>
              </a:rPr>
              <a:t>Cash Flows Determined By Issuer</a:t>
            </a:r>
            <a:endParaRPr lang="en-US" altLang="en-US" sz="1600">
              <a:latin typeface="+mj-lt"/>
            </a:endParaRPr>
          </a:p>
        </p:txBody>
      </p:sp>
      <p:sp>
        <p:nvSpPr>
          <p:cNvPr id="65544" name="Rectangle 7"/>
          <p:cNvSpPr>
            <a:spLocks noChangeArrowheads="1"/>
          </p:cNvSpPr>
          <p:nvPr/>
        </p:nvSpPr>
        <p:spPr bwMode="auto">
          <a:xfrm>
            <a:off x="4635817" y="4191000"/>
            <a:ext cx="2057400" cy="190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endParaRPr lang="en-US" altLang="en-US" sz="1600">
              <a:latin typeface="+mj-lt"/>
            </a:endParaRPr>
          </a:p>
        </p:txBody>
      </p:sp>
      <p:sp>
        <p:nvSpPr>
          <p:cNvPr id="65545" name="Text Box 8"/>
          <p:cNvSpPr txBox="1">
            <a:spLocks noChangeArrowheads="1"/>
          </p:cNvSpPr>
          <p:nvPr/>
        </p:nvSpPr>
        <p:spPr bwMode="auto">
          <a:xfrm>
            <a:off x="4864417" y="4800600"/>
            <a:ext cx="1600200" cy="584200"/>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a:solidFill>
                  <a:schemeClr val="tx2"/>
                </a:solidFill>
                <a:latin typeface="+mj-lt"/>
              </a:rPr>
              <a:t>Present Value Calculation</a:t>
            </a:r>
          </a:p>
        </p:txBody>
      </p:sp>
      <p:sp>
        <p:nvSpPr>
          <p:cNvPr id="65546" name="Text Box 10"/>
          <p:cNvSpPr txBox="1">
            <a:spLocks noChangeArrowheads="1"/>
          </p:cNvSpPr>
          <p:nvPr/>
        </p:nvSpPr>
        <p:spPr bwMode="auto">
          <a:xfrm>
            <a:off x="7150417" y="4648200"/>
            <a:ext cx="1066800" cy="830263"/>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a:solidFill>
                  <a:schemeClr val="tx2"/>
                </a:solidFill>
                <a:latin typeface="+mj-lt"/>
              </a:rPr>
              <a:t>Bond’s Market  Price</a:t>
            </a:r>
          </a:p>
        </p:txBody>
      </p:sp>
      <p:sp>
        <p:nvSpPr>
          <p:cNvPr id="65547" name="Line 11"/>
          <p:cNvSpPr>
            <a:spLocks noChangeShapeType="1"/>
          </p:cNvSpPr>
          <p:nvPr/>
        </p:nvSpPr>
        <p:spPr bwMode="auto">
          <a:xfrm>
            <a:off x="4102417" y="4419600"/>
            <a:ext cx="533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a:defRPr/>
            </a:pPr>
            <a:endParaRPr lang="en-US" sz="1600">
              <a:latin typeface="+mj-lt"/>
            </a:endParaRPr>
          </a:p>
        </p:txBody>
      </p:sp>
      <p:sp>
        <p:nvSpPr>
          <p:cNvPr id="65548" name="Line 12"/>
          <p:cNvSpPr>
            <a:spLocks noChangeShapeType="1"/>
          </p:cNvSpPr>
          <p:nvPr/>
        </p:nvSpPr>
        <p:spPr bwMode="auto">
          <a:xfrm flipV="1">
            <a:off x="4102417" y="5105400"/>
            <a:ext cx="533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a:defRPr/>
            </a:pPr>
            <a:endParaRPr lang="en-US" sz="1600">
              <a:latin typeface="+mj-lt"/>
            </a:endParaRPr>
          </a:p>
        </p:txBody>
      </p:sp>
      <p:sp>
        <p:nvSpPr>
          <p:cNvPr id="65549" name="Line 13"/>
          <p:cNvSpPr>
            <a:spLocks noChangeShapeType="1"/>
          </p:cNvSpPr>
          <p:nvPr/>
        </p:nvSpPr>
        <p:spPr bwMode="auto">
          <a:xfrm>
            <a:off x="6693217" y="5105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a:defRPr/>
            </a:pPr>
            <a:endParaRPr lang="en-US" sz="1600">
              <a:latin typeface="+mj-lt"/>
            </a:endParaRPr>
          </a:p>
        </p:txBody>
      </p:sp>
      <p:sp>
        <p:nvSpPr>
          <p:cNvPr id="65550" name="Slide Number Placeholder 14"/>
          <p:cNvSpPr>
            <a:spLocks noGrp="1"/>
          </p:cNvSpPr>
          <p:nvPr>
            <p:ph type="sldNum" sz="quarter" idx="12"/>
          </p:nvPr>
        </p:nvSpPr>
        <p:spPr>
          <a:xfrm>
            <a:off x="6883717" y="6299791"/>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fld id="{BF36079E-BC5D-4181-AB8A-5769CA1DD7EA}" type="slidenum">
              <a:rPr lang="en-US" altLang="en-US" sz="1600">
                <a:latin typeface="+mj-lt"/>
              </a:rPr>
              <a:pPr algn="l">
                <a:defRPr/>
              </a:pPr>
              <a:t>7</a:t>
            </a:fld>
            <a:endParaRPr lang="en-US" altLang="en-US" sz="1600">
              <a:latin typeface="+mj-lt"/>
            </a:endParaRPr>
          </a:p>
        </p:txBody>
      </p:sp>
      <p:sp>
        <p:nvSpPr>
          <p:cNvPr id="16" name="Rectangle 2"/>
          <p:cNvSpPr>
            <a:spLocks noGrp="1" noChangeArrowheads="1"/>
          </p:cNvSpPr>
          <p:nvPr>
            <p:ph type="title"/>
          </p:nvPr>
        </p:nvSpPr>
        <p:spPr>
          <a:xfrm>
            <a:off x="313509" y="577057"/>
            <a:ext cx="3200400" cy="457200"/>
          </a:xfrm>
          <a:solidFill>
            <a:srgbClr val="002060">
              <a:alpha val="5000"/>
            </a:srgbClr>
          </a:solidFill>
          <a:ln>
            <a:solidFill>
              <a:srgbClr val="000000"/>
            </a:solidFill>
          </a:ln>
        </p:spPr>
        <p:txBody>
          <a:bodyPr/>
          <a:lstStyle/>
          <a:p>
            <a:pPr algn="l" eaLnBrk="1" hangingPunct="1"/>
            <a:r>
              <a:rPr lang="en-US" altLang="en-US" sz="2000" dirty="0" smtClean="0">
                <a:solidFill>
                  <a:schemeClr val="tx1"/>
                </a:solidFill>
                <a:ea typeface="ＭＳ Ｐゴシック" pitchFamily="-108" charset="-128"/>
              </a:rPr>
              <a:t>Howell Industries: Bond A</a:t>
            </a:r>
          </a:p>
        </p:txBody>
      </p:sp>
    </p:spTree>
    <p:extLst>
      <p:ext uri="{BB962C8B-B14F-4D97-AF65-F5344CB8AC3E}">
        <p14:creationId xmlns:p14="http://schemas.microsoft.com/office/powerpoint/2010/main" val="3959605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460556"/>
            <a:ext cx="2849562" cy="457200"/>
          </a:xfrm>
          <a:solidFill>
            <a:srgbClr val="002060">
              <a:alpha val="5000"/>
            </a:srgbClr>
          </a:solidFill>
          <a:ln>
            <a:solidFill>
              <a:srgbClr val="002060"/>
            </a:solidFill>
          </a:ln>
        </p:spPr>
        <p:txBody>
          <a:bodyPr/>
          <a:lstStyle/>
          <a:p>
            <a:pPr algn="l" eaLnBrk="1" hangingPunct="1"/>
            <a:r>
              <a:rPr lang="en-US" altLang="en-US" sz="2000" dirty="0" smtClean="0">
                <a:solidFill>
                  <a:schemeClr val="tx1"/>
                </a:solidFill>
                <a:ea typeface="ＭＳ Ｐゴシック" pitchFamily="-108" charset="-128"/>
              </a:rPr>
              <a:t>Yield-to-Maturity (YTM)</a:t>
            </a:r>
          </a:p>
        </p:txBody>
      </p:sp>
      <p:sp>
        <p:nvSpPr>
          <p:cNvPr id="67587" name="Text Box 10"/>
          <p:cNvSpPr txBox="1">
            <a:spLocks noChangeArrowheads="1"/>
          </p:cNvSpPr>
          <p:nvPr/>
        </p:nvSpPr>
        <p:spPr bwMode="auto">
          <a:xfrm>
            <a:off x="563562" y="4038600"/>
            <a:ext cx="2362200" cy="1077913"/>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a:solidFill>
                  <a:schemeClr val="tx2"/>
                </a:solidFill>
                <a:latin typeface="+mj-lt"/>
              </a:rPr>
              <a:t>In terms of calculating a bond’s YTM, one would start with the bond’s market price and…</a:t>
            </a:r>
          </a:p>
        </p:txBody>
      </p:sp>
      <p:sp>
        <p:nvSpPr>
          <p:cNvPr id="67588" name="Rectangle 15"/>
          <p:cNvSpPr>
            <a:spLocks noChangeArrowheads="1"/>
          </p:cNvSpPr>
          <p:nvPr/>
        </p:nvSpPr>
        <p:spPr bwMode="auto">
          <a:xfrm>
            <a:off x="152400" y="1371600"/>
            <a:ext cx="8763000" cy="8302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dirty="0" smtClean="0">
                <a:latin typeface="+mj-lt"/>
              </a:rPr>
              <a:t>Again</a:t>
            </a:r>
            <a:r>
              <a:rPr lang="en-US" altLang="en-US" sz="1600" dirty="0">
                <a:latin typeface="+mj-lt"/>
              </a:rPr>
              <a:t>, there are several terms that we use more-or-less as synonyms…the bond’s yield is 6%, the market rate on the bond is 6%, the bond is yielding 6%, the market wants 6%.  Properly speaking, these are all a reference to the bond’s yield-to-maturity (</a:t>
            </a:r>
            <a:r>
              <a:rPr lang="en-US" altLang="en-US" sz="1600" b="1" dirty="0">
                <a:latin typeface="+mj-lt"/>
              </a:rPr>
              <a:t>YTM</a:t>
            </a:r>
            <a:r>
              <a:rPr lang="en-US" altLang="en-US" sz="1600" dirty="0">
                <a:latin typeface="+mj-lt"/>
              </a:rPr>
              <a:t>); it is the standard descriptor for a bond’s return.  </a:t>
            </a:r>
          </a:p>
        </p:txBody>
      </p:sp>
      <p:sp>
        <p:nvSpPr>
          <p:cNvPr id="67589" name="Rectangle 20"/>
          <p:cNvSpPr>
            <a:spLocks noChangeArrowheads="1"/>
          </p:cNvSpPr>
          <p:nvPr/>
        </p:nvSpPr>
        <p:spPr bwMode="auto">
          <a:xfrm>
            <a:off x="152400" y="2286000"/>
            <a:ext cx="8763000" cy="1323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a:defRPr/>
            </a:pPr>
            <a:r>
              <a:rPr lang="en-US" altLang="en-US" sz="1600" dirty="0">
                <a:latin typeface="+mj-lt"/>
              </a:rPr>
              <a:t>Technical Definition: The </a:t>
            </a:r>
            <a:r>
              <a:rPr lang="en-US" altLang="en-US" sz="1600" b="1" dirty="0">
                <a:latin typeface="+mj-lt"/>
              </a:rPr>
              <a:t>YTM</a:t>
            </a:r>
            <a:r>
              <a:rPr lang="en-US" altLang="en-US" sz="1600" dirty="0">
                <a:latin typeface="+mj-lt"/>
              </a:rPr>
              <a:t> is the rate that makes the present value of the cash flows equal to the market price of the bond.  (Like the internal rate of return for a bond). That is, you want to solve for the rate that makes the present value of all of the cash flows equal the market price of the bond.  On your calculator, you would enter N, PMT, FV, -PV and solve for </a:t>
            </a:r>
            <a:r>
              <a:rPr lang="en-US" altLang="en-US" sz="1600" dirty="0" err="1">
                <a:latin typeface="+mj-lt"/>
              </a:rPr>
              <a:t>i</a:t>
            </a:r>
            <a:r>
              <a:rPr lang="en-US" altLang="en-US" sz="1600" dirty="0">
                <a:latin typeface="+mj-lt"/>
              </a:rPr>
              <a:t>/y (don’t forget to double the </a:t>
            </a:r>
            <a:r>
              <a:rPr lang="en-US" altLang="en-US" sz="1600" dirty="0" err="1">
                <a:latin typeface="+mj-lt"/>
              </a:rPr>
              <a:t>i</a:t>
            </a:r>
            <a:r>
              <a:rPr lang="en-US" altLang="en-US" sz="1600" dirty="0">
                <a:latin typeface="+mj-lt"/>
              </a:rPr>
              <a:t>/y if the bond pays semi-annual coupon payments). </a:t>
            </a:r>
          </a:p>
        </p:txBody>
      </p:sp>
      <p:sp>
        <p:nvSpPr>
          <p:cNvPr id="67590" name="Text Box 10"/>
          <p:cNvSpPr txBox="1">
            <a:spLocks noChangeArrowheads="1"/>
          </p:cNvSpPr>
          <p:nvPr/>
        </p:nvSpPr>
        <p:spPr bwMode="auto">
          <a:xfrm>
            <a:off x="3916362" y="4264025"/>
            <a:ext cx="1524000" cy="830263"/>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lgn="l" eaLnBrk="1" hangingPunct="1">
              <a:defRPr/>
            </a:pPr>
            <a:r>
              <a:rPr lang="en-US" altLang="en-US" sz="1600" b="1">
                <a:solidFill>
                  <a:schemeClr val="tx2"/>
                </a:solidFill>
                <a:latin typeface="+mj-lt"/>
              </a:rPr>
              <a:t>… back-out the bond’s YTM</a:t>
            </a:r>
          </a:p>
        </p:txBody>
      </p:sp>
      <p:cxnSp>
        <p:nvCxnSpPr>
          <p:cNvPr id="13319" name="Straight Arrow Connector 38"/>
          <p:cNvCxnSpPr>
            <a:cxnSpLocks noChangeShapeType="1"/>
          </p:cNvCxnSpPr>
          <p:nvPr/>
        </p:nvCxnSpPr>
        <p:spPr bwMode="auto">
          <a:xfrm>
            <a:off x="3078162" y="4724400"/>
            <a:ext cx="685800" cy="1588"/>
          </a:xfrm>
          <a:prstGeom prst="straightConnector1">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cxnSp>
      <p:sp>
        <p:nvSpPr>
          <p:cNvPr id="13320" name="Slide Number Placeholder 8"/>
          <p:cNvSpPr>
            <a:spLocks noGrp="1"/>
          </p:cNvSpPr>
          <p:nvPr>
            <p:ph type="sldNum" sz="quarter" idx="12"/>
          </p:nvPr>
        </p:nvSpPr>
        <p:spPr>
          <a:xfrm>
            <a:off x="7040880" y="64008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fld id="{001345EF-1255-4FCA-9ACA-3EF3DB555681}" type="slidenum">
              <a:rPr lang="en-US" altLang="en-US" sz="1600" smtClean="0">
                <a:latin typeface="Tahoma" pitchFamily="-108" charset="0"/>
              </a:rPr>
              <a:pPr algn="l"/>
              <a:t>8</a:t>
            </a:fld>
            <a:endParaRPr lang="en-US" altLang="en-US" sz="1600" smtClean="0">
              <a:latin typeface="Tahoma" pitchFamily="-108" charset="0"/>
            </a:endParaRPr>
          </a:p>
        </p:txBody>
      </p:sp>
    </p:spTree>
    <p:extLst>
      <p:ext uri="{BB962C8B-B14F-4D97-AF65-F5344CB8AC3E}">
        <p14:creationId xmlns:p14="http://schemas.microsoft.com/office/powerpoint/2010/main" val="3099650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549275" y="2133600"/>
            <a:ext cx="2743200" cy="1924050"/>
          </a:xfrm>
          <a:prstGeom prst="rect">
            <a:avLst/>
          </a:prstGeom>
          <a:solidFill>
            <a:srgbClr val="0000FF">
              <a:alpha val="5098"/>
            </a:srgbClr>
          </a:solidFill>
          <a:ln w="9525">
            <a:solidFill>
              <a:srgbClr val="000090"/>
            </a:solidFill>
            <a:miter lim="800000"/>
            <a:headEnd/>
            <a:tailEnd/>
          </a:ln>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eaLnBrk="1" hangingPunct="1"/>
            <a:r>
              <a:rPr lang="en-US" altLang="en-US" sz="1400">
                <a:cs typeface="Times New Roman" pitchFamily="-108" charset="0"/>
              </a:rPr>
              <a:t>On the calculator:</a:t>
            </a:r>
          </a:p>
          <a:p>
            <a:pPr algn="l" eaLnBrk="1" hangingPunct="1"/>
            <a:r>
              <a:rPr lang="en-US" altLang="en-US" sz="1400">
                <a:cs typeface="Times New Roman" pitchFamily="-108" charset="0"/>
              </a:rPr>
              <a:t>FV = 1000</a:t>
            </a:r>
          </a:p>
          <a:p>
            <a:pPr algn="l" eaLnBrk="1" hangingPunct="1"/>
            <a:r>
              <a:rPr lang="en-US" altLang="en-US" sz="1400">
                <a:cs typeface="Times New Roman" pitchFamily="-108" charset="0"/>
              </a:rPr>
              <a:t>i/y = ? = 3  </a:t>
            </a:r>
            <a:r>
              <a:rPr lang="en-US" altLang="en-US" sz="1400">
                <a:cs typeface="Times New Roman" pitchFamily="-108" charset="0"/>
                <a:sym typeface="Wingdings" pitchFamily="-108" charset="2"/>
              </a:rPr>
              <a:t> unhalf it = 6%</a:t>
            </a:r>
            <a:endParaRPr lang="en-US" altLang="en-US" sz="1400">
              <a:cs typeface="Times New Roman" pitchFamily="-108" charset="0"/>
            </a:endParaRPr>
          </a:p>
          <a:p>
            <a:pPr algn="l" eaLnBrk="1" hangingPunct="1"/>
            <a:r>
              <a:rPr lang="en-US" altLang="en-US" sz="1400">
                <a:cs typeface="Times New Roman" pitchFamily="-108" charset="0"/>
              </a:rPr>
              <a:t>N = 50</a:t>
            </a:r>
          </a:p>
          <a:p>
            <a:pPr algn="l" eaLnBrk="1" hangingPunct="1"/>
            <a:r>
              <a:rPr lang="en-US" altLang="en-US" sz="1400">
                <a:cs typeface="Times New Roman" pitchFamily="-108" charset="0"/>
              </a:rPr>
              <a:t>PMT = 40</a:t>
            </a:r>
          </a:p>
          <a:p>
            <a:pPr algn="l" eaLnBrk="1" hangingPunct="1"/>
            <a:r>
              <a:rPr lang="en-US" altLang="en-US" sz="1400">
                <a:cs typeface="Times New Roman" pitchFamily="-108" charset="0"/>
              </a:rPr>
              <a:t>PV = ? = -$1,257.297</a:t>
            </a:r>
          </a:p>
        </p:txBody>
      </p:sp>
      <p:sp>
        <p:nvSpPr>
          <p:cNvPr id="5" name="Rectangle 2"/>
          <p:cNvSpPr>
            <a:spLocks noGrp="1" noChangeArrowheads="1"/>
          </p:cNvSpPr>
          <p:nvPr>
            <p:ph type="title"/>
          </p:nvPr>
        </p:nvSpPr>
        <p:spPr>
          <a:xfrm>
            <a:off x="228600" y="460556"/>
            <a:ext cx="2849562" cy="457200"/>
          </a:xfrm>
          <a:solidFill>
            <a:srgbClr val="002060">
              <a:alpha val="5000"/>
            </a:srgbClr>
          </a:solidFill>
          <a:ln>
            <a:solidFill>
              <a:srgbClr val="002060"/>
            </a:solidFill>
          </a:ln>
        </p:spPr>
        <p:txBody>
          <a:bodyPr/>
          <a:lstStyle/>
          <a:p>
            <a:pPr algn="l" eaLnBrk="1" hangingPunct="1"/>
            <a:r>
              <a:rPr lang="en-US" altLang="en-US" sz="2000" dirty="0" smtClean="0">
                <a:solidFill>
                  <a:schemeClr val="tx1"/>
                </a:solidFill>
                <a:ea typeface="ＭＳ Ｐゴシック" pitchFamily="-108" charset="-128"/>
              </a:rPr>
              <a:t>Yield-to-Maturity (YTM)</a:t>
            </a:r>
          </a:p>
        </p:txBody>
      </p:sp>
    </p:spTree>
    <p:extLst>
      <p:ext uri="{BB962C8B-B14F-4D97-AF65-F5344CB8AC3E}">
        <p14:creationId xmlns:p14="http://schemas.microsoft.com/office/powerpoint/2010/main" val="274716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2306</Words>
  <Application>Microsoft Office PowerPoint</Application>
  <PresentationFormat>On-screen Show (4:3)</PresentationFormat>
  <Paragraphs>271</Paragraphs>
  <Slides>22</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ＭＳ Ｐゴシック</vt:lpstr>
      <vt:lpstr>Arial</vt:lpstr>
      <vt:lpstr>Calibri</vt:lpstr>
      <vt:lpstr>Tahoma</vt:lpstr>
      <vt:lpstr>Times New Roman</vt:lpstr>
      <vt:lpstr>Wingdings</vt:lpstr>
      <vt:lpstr>Office Theme</vt:lpstr>
      <vt:lpstr>Equation</vt:lpstr>
      <vt:lpstr>PowerPoint Presentation</vt:lpstr>
      <vt:lpstr>Jonas and the Howell Industries Bond </vt:lpstr>
      <vt:lpstr>Howell Industries: Bond A</vt:lpstr>
      <vt:lpstr>Howell Industries: Bond A</vt:lpstr>
      <vt:lpstr>Howell Industries: Bond A</vt:lpstr>
      <vt:lpstr>Howell Industries: Bond A</vt:lpstr>
      <vt:lpstr>Howell Industries: Bond A</vt:lpstr>
      <vt:lpstr>Yield-to-Maturity (YTM)</vt:lpstr>
      <vt:lpstr>Yield-to-Maturity (YTM)</vt:lpstr>
      <vt:lpstr>Jonas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K. Ruff</dc:creator>
  <cp:lastModifiedBy>Craig K. Ruff</cp:lastModifiedBy>
  <cp:revision>25</cp:revision>
  <dcterms:created xsi:type="dcterms:W3CDTF">2014-07-22T20:14:54Z</dcterms:created>
  <dcterms:modified xsi:type="dcterms:W3CDTF">2014-07-24T17:25:02Z</dcterms:modified>
</cp:coreProperties>
</file>